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sldIdLst>
    <p:sldId id="291" r:id="rId6"/>
    <p:sldId id="256" r:id="rId7"/>
    <p:sldId id="265" r:id="rId8"/>
    <p:sldId id="264" r:id="rId9"/>
    <p:sldId id="290" r:id="rId10"/>
    <p:sldId id="289" r:id="rId11"/>
    <p:sldId id="263" r:id="rId12"/>
    <p:sldId id="266" r:id="rId13"/>
    <p:sldId id="269" r:id="rId14"/>
    <p:sldId id="270" r:id="rId15"/>
    <p:sldId id="271" r:id="rId16"/>
    <p:sldId id="274" r:id="rId17"/>
    <p:sldId id="275" r:id="rId18"/>
    <p:sldId id="298" r:id="rId19"/>
    <p:sldId id="272" r:id="rId20"/>
    <p:sldId id="273" r:id="rId21"/>
    <p:sldId id="282" r:id="rId22"/>
    <p:sldId id="277" r:id="rId23"/>
    <p:sldId id="292" r:id="rId24"/>
    <p:sldId id="278" r:id="rId25"/>
    <p:sldId id="279" r:id="rId26"/>
    <p:sldId id="293" r:id="rId27"/>
    <p:sldId id="280" r:id="rId28"/>
    <p:sldId id="281" r:id="rId29"/>
    <p:sldId id="283" r:id="rId30"/>
    <p:sldId id="295" r:id="rId31"/>
    <p:sldId id="284" r:id="rId32"/>
    <p:sldId id="294" r:id="rId33"/>
    <p:sldId id="296" r:id="rId34"/>
    <p:sldId id="297" r:id="rId35"/>
    <p:sldId id="285" r:id="rId36"/>
    <p:sldId id="287" r:id="rId37"/>
    <p:sldId id="288" r:id="rId38"/>
    <p:sldId id="28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2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CDAA-D2ED-5F12-AD7F-3C729FE66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71053-5C04-A474-D17B-1D0C1C679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4F385-0938-FD5A-62AA-A46A924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4B9B-247F-4E13-A579-6742CA3D27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0D4F-86A8-6188-16D3-9CE77CE0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98047-1365-A40B-63DB-1D0FF4E7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111C-3ACA-4C3C-85FF-C05098D8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54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425CD-5267-D3D6-3A16-168E29F9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13C7E-CF1D-0ABA-CAF8-6E31FE082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9A64E-ED34-E154-6EAE-7B1DEE73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4B9B-247F-4E13-A579-6742CA3D27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F3676-2D99-FE8E-5B4A-46C7E78E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4AE9E-A50E-E186-66E4-61884201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111C-3ACA-4C3C-85FF-C05098D8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1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775D5-550C-DB17-BA5B-05223717A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90D20-1FCB-97FE-B478-1EEAD96C3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B7F2C-FF8F-79C6-9239-CEAEFBBC9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4B9B-247F-4E13-A579-6742CA3D27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D429-042B-05B4-9051-ED730F4E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7773-CE4C-10BB-7015-6C0F1510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111C-3ACA-4C3C-85FF-C05098D8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0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DE615-F465-165D-5200-43F6B13E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F9225-CF96-41C2-FD93-BADD2730F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DEBF3-AAB6-83EA-5626-B87020DC3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5BAC1-D143-4E30-C678-1F5595D22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18C6-F179-45E1-812F-F4C6F2B4D1C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61D47-E918-95B3-C7AC-BAA0D4B7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35C75-AD8C-E2A6-9E7E-3CF1F879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D01D-A4BB-447F-B48D-7E2F5233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51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5937C-E94A-E151-56A9-95FBFE1A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18C6-F179-45E1-812F-F4C6F2B4D1C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B67822-E672-457F-4B17-8C09CAF7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7D432-DE69-EC5E-53D4-FA396111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D01D-A4BB-447F-B48D-7E2F5233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2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0972-D980-2B07-1BBD-BB41F93DD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FE770-1394-98AF-ED6C-15A5888DF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C6E8-43C5-FD21-45EE-EC2FE6B84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4B9B-247F-4E13-A579-6742CA3D27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91485-8CBA-5D6B-5E55-009BC91C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3C624-21EB-E167-90FB-CE58F37C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111C-3ACA-4C3C-85FF-C05098D8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9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09E3-F996-B45D-A4BD-0B347C12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4B317-B39E-1CA0-3D7A-AB8609948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76241-C023-877E-24CA-CCF9DD73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4B9B-247F-4E13-A579-6742CA3D27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36377-C16B-7B41-D74A-64BB7DD1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9334F-EF58-1487-03D4-B527955E0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111C-3ACA-4C3C-85FF-C05098D8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3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34014-EB42-D8AC-B980-A9D5F90AD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CA240-4D0D-0D42-993D-0FB3740CF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4A739-CC5F-2884-1109-02693CD7B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30E66-F2F7-479F-8D45-2442F072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4B9B-247F-4E13-A579-6742CA3D27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1CB4B-A378-FECD-5498-D8011DF2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04CBB-78D1-E6B3-67C5-1C54F358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111C-3ACA-4C3C-85FF-C05098D8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7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D55DB-E987-D88F-72F0-32917C21B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C14FA-1E41-B17D-38A2-1FC6E0F0A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B1E52-4736-86F4-24ED-702E076B7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C9CF6B-3CD5-0E6C-5442-5A4C8D635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1293A-93B2-816A-BEE6-0D8B67C60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64A36E-2CA2-F8C5-B4AC-DFD253A8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4B9B-247F-4E13-A579-6742CA3D27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6137B-2374-6B30-66FF-A1E3024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7B94C7-C648-3264-3A09-86FED20FC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111C-3ACA-4C3C-85FF-C05098D8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6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8B402-89FC-DDD5-DE03-22F2BB16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96CCC-FB7C-0FA9-DC80-2481CDEBA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4B9B-247F-4E13-A579-6742CA3D27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E3108-C7D2-A418-C821-2F066E522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FCD33-C38B-D1A0-7230-A493BA3B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111C-3ACA-4C3C-85FF-C05098D8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64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B23A0-4BA0-2602-E506-79047F61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4B9B-247F-4E13-A579-6742CA3D27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0372B-9545-864C-59E3-1F3C0AA1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3AE05-7A91-F96D-0EA8-FD8AC29DA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111C-3ACA-4C3C-85FF-C05098D8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FD2C-58C7-0D13-F0BB-DF821F1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2281D-0A9F-77BD-73C3-2759C40E8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BF6C5E-CC07-BBFC-0CA5-3E1DE8DCD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5FB1F-0134-713B-0CE3-D5D88E0B6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4B9B-247F-4E13-A579-6742CA3D27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63FAE-0273-28DF-9060-EAA372EF9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C588C-CDEF-752E-9C51-70AAAD26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111C-3ACA-4C3C-85FF-C05098D8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1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7F6A2-C576-2537-2AE5-DA70AA522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7D148-5185-8967-2B0F-9D9619874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A6492-3FA6-D9A5-6877-82A89CE1A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CA45A-585A-44EA-D4B6-63EEBF992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4B9B-247F-4E13-A579-6742CA3D27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2E712-2322-3C0F-6727-AA4FC3CF1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1FAAC-FC21-4B59-1079-27E12FFE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111C-3ACA-4C3C-85FF-C05098D8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8EE97-1ED0-7D3A-C7C6-D8C530B8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9EB3D-0DB9-BBF4-A53D-8AAE0EA43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41837-C365-CEB5-2200-C83BD73EB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14B9B-247F-4E13-A579-6742CA3D27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40867-FC8A-E6AF-2A62-C896ADB2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784A2-529E-258B-4FD2-B40B8997E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111C-3ACA-4C3C-85FF-C05098D8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8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33F383-4165-85FB-68EE-0C03B4F4E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D6645-8EEC-7C7C-E565-07A0732F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A3043-08A6-3884-5722-17C7AFB456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F18C6-F179-45E1-812F-F4C6F2B4D1C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AC3AC-0279-5640-E713-E8C4BB497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7C75F-00FE-7ED7-C4CD-EB543DD9A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ED01D-A4BB-447F-B48D-7E2F5233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5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964B34-D9B4-72F3-D4CD-959FD85D646F}"/>
              </a:ext>
            </a:extLst>
          </p:cNvPr>
          <p:cNvSpPr txBox="1">
            <a:spLocks/>
          </p:cNvSpPr>
          <p:nvPr/>
        </p:nvSpPr>
        <p:spPr>
          <a:xfrm>
            <a:off x="3215729" y="1764407"/>
            <a:ext cx="5760846" cy="231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First class period</a:t>
            </a:r>
          </a:p>
        </p:txBody>
      </p:sp>
    </p:spTree>
    <p:extLst>
      <p:ext uri="{BB962C8B-B14F-4D97-AF65-F5344CB8AC3E}">
        <p14:creationId xmlns:p14="http://schemas.microsoft.com/office/powerpoint/2010/main" val="64501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36605-B5A0-7A11-7999-98413B5673F4}"/>
              </a:ext>
            </a:extLst>
          </p:cNvPr>
          <p:cNvSpPr txBox="1"/>
          <p:nvPr/>
        </p:nvSpPr>
        <p:spPr>
          <a:xfrm>
            <a:off x="1574057" y="278295"/>
            <a:ext cx="915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Kochenderfer Method for Learning New Words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C879DF-E21A-949E-F66D-CF85C75B1A6A}"/>
              </a:ext>
            </a:extLst>
          </p:cNvPr>
          <p:cNvSpPr txBox="1"/>
          <p:nvPr/>
        </p:nvSpPr>
        <p:spPr>
          <a:xfrm>
            <a:off x="2318767" y="1895333"/>
            <a:ext cx="27879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/>
              <a:t>Friction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2CB62E-FFF6-0C80-4765-CB4E817F7614}"/>
              </a:ext>
            </a:extLst>
          </p:cNvPr>
          <p:cNvSpPr/>
          <p:nvPr/>
        </p:nvSpPr>
        <p:spPr>
          <a:xfrm>
            <a:off x="1918612" y="1391478"/>
            <a:ext cx="4177387" cy="2266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E8200E-529B-6C5F-135E-7055DAB9E722}"/>
              </a:ext>
            </a:extLst>
          </p:cNvPr>
          <p:cNvSpPr/>
          <p:nvPr/>
        </p:nvSpPr>
        <p:spPr>
          <a:xfrm>
            <a:off x="6095999" y="1391478"/>
            <a:ext cx="4177387" cy="2266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4F651E-35F6-0E19-E254-366E9DC3F4B1}"/>
              </a:ext>
            </a:extLst>
          </p:cNvPr>
          <p:cNvSpPr/>
          <p:nvPr/>
        </p:nvSpPr>
        <p:spPr>
          <a:xfrm>
            <a:off x="1918612" y="3657600"/>
            <a:ext cx="4177387" cy="2266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5492EC-BCE7-437E-2AAF-AA0CB4E08629}"/>
              </a:ext>
            </a:extLst>
          </p:cNvPr>
          <p:cNvSpPr/>
          <p:nvPr/>
        </p:nvSpPr>
        <p:spPr>
          <a:xfrm>
            <a:off x="6095999" y="3657600"/>
            <a:ext cx="4177387" cy="2266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FFD4E8-3E69-A755-4A16-EFBE11BA0FAB}"/>
              </a:ext>
            </a:extLst>
          </p:cNvPr>
          <p:cNvSpPr txBox="1"/>
          <p:nvPr/>
        </p:nvSpPr>
        <p:spPr>
          <a:xfrm>
            <a:off x="1918612" y="1446647"/>
            <a:ext cx="756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Vocab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9F168-F6AC-847E-1C11-C0882260F1D1}"/>
              </a:ext>
            </a:extLst>
          </p:cNvPr>
          <p:cNvSpPr txBox="1"/>
          <p:nvPr/>
        </p:nvSpPr>
        <p:spPr>
          <a:xfrm>
            <a:off x="6095999" y="1446647"/>
            <a:ext cx="111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Definition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D83DD-6E62-48C9-9A87-8C8601C4BE29}"/>
              </a:ext>
            </a:extLst>
          </p:cNvPr>
          <p:cNvSpPr txBox="1"/>
          <p:nvPr/>
        </p:nvSpPr>
        <p:spPr>
          <a:xfrm>
            <a:off x="1918612" y="3666819"/>
            <a:ext cx="145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 own words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097D54-2D90-1068-4C18-C7ED14754456}"/>
              </a:ext>
            </a:extLst>
          </p:cNvPr>
          <p:cNvSpPr txBox="1"/>
          <p:nvPr/>
        </p:nvSpPr>
        <p:spPr>
          <a:xfrm>
            <a:off x="6153836" y="3657600"/>
            <a:ext cx="185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Drawing/Example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FCECF-1B79-4D3C-810C-D229EE5F7D39}"/>
              </a:ext>
            </a:extLst>
          </p:cNvPr>
          <p:cNvSpPr txBox="1"/>
          <p:nvPr/>
        </p:nvSpPr>
        <p:spPr>
          <a:xfrm>
            <a:off x="6676234" y="1815979"/>
            <a:ext cx="3016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A force that occurs when one object rubs against something else. It always acts in a direction to oppose motion. </a:t>
            </a:r>
          </a:p>
          <a:p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609649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36605-B5A0-7A11-7999-98413B5673F4}"/>
              </a:ext>
            </a:extLst>
          </p:cNvPr>
          <p:cNvSpPr txBox="1"/>
          <p:nvPr/>
        </p:nvSpPr>
        <p:spPr>
          <a:xfrm>
            <a:off x="1574057" y="278295"/>
            <a:ext cx="915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Kochenderfer Method for Learning New Words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C879DF-E21A-949E-F66D-CF85C75B1A6A}"/>
              </a:ext>
            </a:extLst>
          </p:cNvPr>
          <p:cNvSpPr txBox="1"/>
          <p:nvPr/>
        </p:nvSpPr>
        <p:spPr>
          <a:xfrm>
            <a:off x="1989734" y="2025710"/>
            <a:ext cx="4035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Cross section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2CB62E-FFF6-0C80-4765-CB4E817F7614}"/>
              </a:ext>
            </a:extLst>
          </p:cNvPr>
          <p:cNvSpPr/>
          <p:nvPr/>
        </p:nvSpPr>
        <p:spPr>
          <a:xfrm>
            <a:off x="1918612" y="1391478"/>
            <a:ext cx="4177387" cy="2266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E8200E-529B-6C5F-135E-7055DAB9E722}"/>
              </a:ext>
            </a:extLst>
          </p:cNvPr>
          <p:cNvSpPr/>
          <p:nvPr/>
        </p:nvSpPr>
        <p:spPr>
          <a:xfrm>
            <a:off x="6095999" y="1391478"/>
            <a:ext cx="4177387" cy="2266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4F651E-35F6-0E19-E254-366E9DC3F4B1}"/>
              </a:ext>
            </a:extLst>
          </p:cNvPr>
          <p:cNvSpPr/>
          <p:nvPr/>
        </p:nvSpPr>
        <p:spPr>
          <a:xfrm>
            <a:off x="1918612" y="3657600"/>
            <a:ext cx="4177387" cy="2266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5492EC-BCE7-437E-2AAF-AA0CB4E08629}"/>
              </a:ext>
            </a:extLst>
          </p:cNvPr>
          <p:cNvSpPr/>
          <p:nvPr/>
        </p:nvSpPr>
        <p:spPr>
          <a:xfrm>
            <a:off x="6095999" y="3657600"/>
            <a:ext cx="4177387" cy="2266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FFD4E8-3E69-A755-4A16-EFBE11BA0FAB}"/>
              </a:ext>
            </a:extLst>
          </p:cNvPr>
          <p:cNvSpPr txBox="1"/>
          <p:nvPr/>
        </p:nvSpPr>
        <p:spPr>
          <a:xfrm>
            <a:off x="1918612" y="1446647"/>
            <a:ext cx="756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Vocab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9F168-F6AC-847E-1C11-C0882260F1D1}"/>
              </a:ext>
            </a:extLst>
          </p:cNvPr>
          <p:cNvSpPr txBox="1"/>
          <p:nvPr/>
        </p:nvSpPr>
        <p:spPr>
          <a:xfrm>
            <a:off x="6095999" y="1446647"/>
            <a:ext cx="111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Definition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D83DD-6E62-48C9-9A87-8C8601C4BE29}"/>
              </a:ext>
            </a:extLst>
          </p:cNvPr>
          <p:cNvSpPr txBox="1"/>
          <p:nvPr/>
        </p:nvSpPr>
        <p:spPr>
          <a:xfrm>
            <a:off x="1918612" y="3666819"/>
            <a:ext cx="145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 own words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097D54-2D90-1068-4C18-C7ED14754456}"/>
              </a:ext>
            </a:extLst>
          </p:cNvPr>
          <p:cNvSpPr txBox="1"/>
          <p:nvPr/>
        </p:nvSpPr>
        <p:spPr>
          <a:xfrm>
            <a:off x="6153836" y="3657600"/>
            <a:ext cx="185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Drawing/Example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FCECF-1B79-4D3C-810C-D229EE5F7D39}"/>
              </a:ext>
            </a:extLst>
          </p:cNvPr>
          <p:cNvSpPr txBox="1"/>
          <p:nvPr/>
        </p:nvSpPr>
        <p:spPr>
          <a:xfrm>
            <a:off x="6676234" y="1815979"/>
            <a:ext cx="3016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A surface or shape that is exposed by making a straight cut through something. </a:t>
            </a:r>
          </a:p>
          <a:p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770648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2B377C-5A11-8226-21A1-BCB4555220F0}"/>
              </a:ext>
            </a:extLst>
          </p:cNvPr>
          <p:cNvSpPr txBox="1"/>
          <p:nvPr/>
        </p:nvSpPr>
        <p:spPr>
          <a:xfrm>
            <a:off x="1358347" y="290830"/>
            <a:ext cx="9475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BW: </a:t>
            </a:r>
            <a:r>
              <a:rPr lang="en-US" sz="3200" dirty="0"/>
              <a:t>Write a list of what needs to be done today. Do you think that this list is realistic? How much time will you dedicate to each task? Note length of class period. </a:t>
            </a:r>
          </a:p>
        </p:txBody>
      </p:sp>
      <p:pic>
        <p:nvPicPr>
          <p:cNvPr id="2" name="Picture 2" descr="Watershed Balance - Lesson - TeachEngineering">
            <a:extLst>
              <a:ext uri="{FF2B5EF4-FFF2-40B4-BE49-F238E27FC236}">
                <a16:creationId xmlns:a16="http://schemas.microsoft.com/office/drawing/2014/main" id="{0704B41D-0A5E-4102-7E8B-658602CDA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03" y="2361170"/>
            <a:ext cx="5859194" cy="442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839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2B377C-5A11-8226-21A1-BCB4555220F0}"/>
              </a:ext>
            </a:extLst>
          </p:cNvPr>
          <p:cNvSpPr txBox="1"/>
          <p:nvPr/>
        </p:nvSpPr>
        <p:spPr>
          <a:xfrm>
            <a:off x="1358347" y="290830"/>
            <a:ext cx="94753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BW: </a:t>
            </a:r>
            <a:r>
              <a:rPr lang="en-US" sz="3200"/>
              <a:t>30 minutes into our first class next week, I will be doing a completeness check for Milestone 4 (skeleton of model). Make a list of what needs to be completed before then. </a:t>
            </a:r>
          </a:p>
        </p:txBody>
      </p:sp>
      <p:pic>
        <p:nvPicPr>
          <p:cNvPr id="1026" name="Picture 2" descr="Portneuf River Watersheds | Models of Excellence">
            <a:extLst>
              <a:ext uri="{FF2B5EF4-FFF2-40B4-BE49-F238E27FC236}">
                <a16:creationId xmlns:a16="http://schemas.microsoft.com/office/drawing/2014/main" id="{526FA044-D423-5372-8FE9-C3861403B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96" y="2373926"/>
            <a:ext cx="7576407" cy="426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2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964B34-D9B4-72F3-D4CD-959FD85D646F}"/>
              </a:ext>
            </a:extLst>
          </p:cNvPr>
          <p:cNvSpPr txBox="1">
            <a:spLocks/>
          </p:cNvSpPr>
          <p:nvPr/>
        </p:nvSpPr>
        <p:spPr>
          <a:xfrm>
            <a:off x="3215729" y="1764407"/>
            <a:ext cx="5760846" cy="231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Next class period</a:t>
            </a:r>
          </a:p>
        </p:txBody>
      </p:sp>
    </p:spTree>
    <p:extLst>
      <p:ext uri="{BB962C8B-B14F-4D97-AF65-F5344CB8AC3E}">
        <p14:creationId xmlns:p14="http://schemas.microsoft.com/office/powerpoint/2010/main" val="323167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2BCEB-BD0F-07B1-04B8-BB7CEFE7283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b="1" i="1"/>
              <a:t>Agenda for today</a:t>
            </a:r>
            <a:endParaRPr lang="en-US" i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AA2B2-913F-2BA4-989E-3E0AB9796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48923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Milestone 4 </a:t>
            </a:r>
            <a:r>
              <a:rPr lang="en-US" dirty="0"/>
              <a:t>(Due end of week 1)</a:t>
            </a:r>
            <a:endParaRPr lang="en-US" b="1" dirty="0"/>
          </a:p>
          <a:p>
            <a:r>
              <a:rPr lang="en-US" dirty="0"/>
              <a:t>Complete a skeleton of your model (roughly complete)</a:t>
            </a:r>
          </a:p>
          <a:p>
            <a:r>
              <a:rPr lang="en-US" dirty="0"/>
              <a:t>Check in with teacher for credit.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6B6F29C-2EC4-A4B5-AACA-8B7399852892}"/>
              </a:ext>
            </a:extLst>
          </p:cNvPr>
          <p:cNvSpPr txBox="1">
            <a:spLocks/>
          </p:cNvSpPr>
          <p:nvPr/>
        </p:nvSpPr>
        <p:spPr>
          <a:xfrm>
            <a:off x="838200" y="1828039"/>
            <a:ext cx="5257800" cy="43489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Milestone 3 </a:t>
            </a:r>
            <a:r>
              <a:rPr lang="en-US" dirty="0"/>
              <a:t>(Due Day 2 or 3)</a:t>
            </a:r>
            <a:endParaRPr lang="en-US" b="1" dirty="0"/>
          </a:p>
          <a:p>
            <a:r>
              <a:rPr lang="en-US" dirty="0"/>
              <a:t>Bring materials (i.e. cardboard) for your model. </a:t>
            </a:r>
          </a:p>
          <a:p>
            <a:r>
              <a:rPr lang="en-US" dirty="0"/>
              <a:t>Check in with teacher for credit.</a:t>
            </a:r>
          </a:p>
        </p:txBody>
      </p:sp>
    </p:spTree>
    <p:extLst>
      <p:ext uri="{BB962C8B-B14F-4D97-AF65-F5344CB8AC3E}">
        <p14:creationId xmlns:p14="http://schemas.microsoft.com/office/powerpoint/2010/main" val="3757216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2BF35D8-48AE-8105-99F9-1CA90E06D259}"/>
              </a:ext>
            </a:extLst>
          </p:cNvPr>
          <p:cNvSpPr txBox="1">
            <a:spLocks/>
          </p:cNvSpPr>
          <p:nvPr/>
        </p:nvSpPr>
        <p:spPr>
          <a:xfrm>
            <a:off x="503582" y="1036728"/>
            <a:ext cx="10850218" cy="22100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4153EC9-4343-398E-BC84-539885DD4469}"/>
              </a:ext>
            </a:extLst>
          </p:cNvPr>
          <p:cNvSpPr txBox="1">
            <a:spLocks/>
          </p:cNvSpPr>
          <p:nvPr/>
        </p:nvSpPr>
        <p:spPr>
          <a:xfrm>
            <a:off x="503582" y="365125"/>
            <a:ext cx="10850218" cy="584775"/>
          </a:xfrm>
          <a:prstGeom prst="rect">
            <a:avLst/>
          </a:prstGeom>
          <a:solidFill>
            <a:schemeClr val="bg2"/>
          </a:solidFill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i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ED6E98-A52E-8CF1-5A6E-B427A51062A8}"/>
              </a:ext>
            </a:extLst>
          </p:cNvPr>
          <p:cNvSpPr txBox="1"/>
          <p:nvPr/>
        </p:nvSpPr>
        <p:spPr>
          <a:xfrm>
            <a:off x="503582" y="357809"/>
            <a:ext cx="2076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Summarize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8DD89-3477-6880-6C25-AAF9C2802E1A}"/>
              </a:ext>
            </a:extLst>
          </p:cNvPr>
          <p:cNvSpPr txBox="1"/>
          <p:nvPr/>
        </p:nvSpPr>
        <p:spPr>
          <a:xfrm>
            <a:off x="742122" y="1154619"/>
            <a:ext cx="6599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For 3 minutes, discuss what you completed today. Write a list in your notebook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For 2 minutes, make a plan for next class, write this in your notebook.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A0F61E-893D-8F19-E318-82975ED2E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5" b="22449"/>
          <a:stretch/>
        </p:blipFill>
        <p:spPr bwMode="auto">
          <a:xfrm>
            <a:off x="2178325" y="3364674"/>
            <a:ext cx="7500731" cy="33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76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E91A86-4781-D08B-E21A-94B317D89621}"/>
              </a:ext>
            </a:extLst>
          </p:cNvPr>
          <p:cNvSpPr txBox="1">
            <a:spLocks/>
          </p:cNvSpPr>
          <p:nvPr/>
        </p:nvSpPr>
        <p:spPr>
          <a:xfrm>
            <a:off x="703182" y="3111055"/>
            <a:ext cx="10785636" cy="2613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46BFB-582B-09B3-A58A-3E80AEBA08A2}"/>
              </a:ext>
            </a:extLst>
          </p:cNvPr>
          <p:cNvSpPr txBox="1">
            <a:spLocks/>
          </p:cNvSpPr>
          <p:nvPr/>
        </p:nvSpPr>
        <p:spPr>
          <a:xfrm>
            <a:off x="703182" y="275121"/>
            <a:ext cx="10785636" cy="2613853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6FB27D-8DF3-CB4A-51D2-080452E29B0E}"/>
              </a:ext>
            </a:extLst>
          </p:cNvPr>
          <p:cNvSpPr txBox="1"/>
          <p:nvPr/>
        </p:nvSpPr>
        <p:spPr>
          <a:xfrm>
            <a:off x="703182" y="499553"/>
            <a:ext cx="539281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Quarter 1 Watershed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 a local watershed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Build a model the watershed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Measure how water flows through it with your knowledge of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3200" b="1" dirty="0"/>
              <a:t>Grading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9 Milestones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√, la, 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Final gallery walk and reflection 10/4 and 10/5. Bring snacks</a:t>
            </a:r>
          </a:p>
        </p:txBody>
      </p:sp>
      <p:pic>
        <p:nvPicPr>
          <p:cNvPr id="5" name="Picture 2" descr="SOL 6.7 Watersheds - Standards">
            <a:extLst>
              <a:ext uri="{FF2B5EF4-FFF2-40B4-BE49-F238E27FC236}">
                <a16:creationId xmlns:a16="http://schemas.microsoft.com/office/drawing/2014/main" id="{46501044-8EB9-955A-ED18-0D3B37F2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81" y="0"/>
            <a:ext cx="5392819" cy="467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3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2B377C-5A11-8226-21A1-BCB4555220F0}"/>
              </a:ext>
            </a:extLst>
          </p:cNvPr>
          <p:cNvSpPr txBox="1"/>
          <p:nvPr/>
        </p:nvSpPr>
        <p:spPr>
          <a:xfrm>
            <a:off x="1358347" y="290830"/>
            <a:ext cx="9475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BW: </a:t>
            </a:r>
            <a:r>
              <a:rPr lang="en-US" sz="3200"/>
              <a:t>Write the definition of a rate in your own words. Use complete sentence(s). What goes in the numerator of a rate? What goes in the denominator?</a:t>
            </a:r>
          </a:p>
        </p:txBody>
      </p:sp>
      <p:pic>
        <p:nvPicPr>
          <p:cNvPr id="2" name="Picture 2" descr="Rate of Change - Definition &amp; Example - Expii">
            <a:extLst>
              <a:ext uri="{FF2B5EF4-FFF2-40B4-BE49-F238E27FC236}">
                <a16:creationId xmlns:a16="http://schemas.microsoft.com/office/drawing/2014/main" id="{97094136-531F-D823-3E16-E8B5C1152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94" y="2040988"/>
            <a:ext cx="4817012" cy="481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706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964B34-D9B4-72F3-D4CD-959FD85D646F}"/>
              </a:ext>
            </a:extLst>
          </p:cNvPr>
          <p:cNvSpPr txBox="1">
            <a:spLocks/>
          </p:cNvSpPr>
          <p:nvPr/>
        </p:nvSpPr>
        <p:spPr>
          <a:xfrm>
            <a:off x="3215729" y="1764407"/>
            <a:ext cx="5760846" cy="231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Next class period</a:t>
            </a:r>
          </a:p>
        </p:txBody>
      </p:sp>
    </p:spTree>
    <p:extLst>
      <p:ext uri="{BB962C8B-B14F-4D97-AF65-F5344CB8AC3E}">
        <p14:creationId xmlns:p14="http://schemas.microsoft.com/office/powerpoint/2010/main" val="61798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174021-460E-CEF3-FBD5-58F86723406A}"/>
              </a:ext>
            </a:extLst>
          </p:cNvPr>
          <p:cNvSpPr/>
          <p:nvPr/>
        </p:nvSpPr>
        <p:spPr>
          <a:xfrm>
            <a:off x="1245704" y="5817704"/>
            <a:ext cx="10153938" cy="7818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E589CF-A21D-EAD0-2833-A43BB0810377}"/>
              </a:ext>
            </a:extLst>
          </p:cNvPr>
          <p:cNvSpPr/>
          <p:nvPr/>
        </p:nvSpPr>
        <p:spPr>
          <a:xfrm>
            <a:off x="1375454" y="1797326"/>
            <a:ext cx="10153938" cy="7818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33AAC5-F168-99CE-B23C-2EE81B9185AD}"/>
              </a:ext>
            </a:extLst>
          </p:cNvPr>
          <p:cNvSpPr/>
          <p:nvPr/>
        </p:nvSpPr>
        <p:spPr>
          <a:xfrm>
            <a:off x="1019030" y="3034748"/>
            <a:ext cx="469911" cy="29022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E5E5D-E75E-8CF5-DA68-A3133320AC2F}"/>
              </a:ext>
            </a:extLst>
          </p:cNvPr>
          <p:cNvSpPr txBox="1"/>
          <p:nvPr/>
        </p:nvSpPr>
        <p:spPr>
          <a:xfrm>
            <a:off x="1358347" y="290830"/>
            <a:ext cx="9475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BW: </a:t>
            </a:r>
            <a:r>
              <a:rPr lang="en-US" sz="3200"/>
              <a:t>Sketch a profile of this topographic map at cross section A-A’</a:t>
            </a:r>
          </a:p>
        </p:txBody>
      </p:sp>
      <p:pic>
        <p:nvPicPr>
          <p:cNvPr id="1026" name="Picture 2" descr="How to construct a topographic profile. Not as hard as your teacher makes  it sound! - YouTube">
            <a:extLst>
              <a:ext uri="{FF2B5EF4-FFF2-40B4-BE49-F238E27FC236}">
                <a16:creationId xmlns:a16="http://schemas.microsoft.com/office/drawing/2014/main" id="{DC20125A-9755-E7AB-D15C-B54847514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r="17717" b="13430"/>
          <a:stretch/>
        </p:blipFill>
        <p:spPr bwMode="auto">
          <a:xfrm>
            <a:off x="2633598" y="1557308"/>
            <a:ext cx="6924802" cy="4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313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2BCEB-BD0F-07B1-04B8-BB7CEFE7283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b="1" i="1" dirty="0"/>
              <a:t>Agenda for today</a:t>
            </a:r>
            <a:endParaRPr lang="en-US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AA2B2-913F-2BA4-989E-3E0AB9796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4892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/>
              <a:t>Milestone 5 </a:t>
            </a:r>
            <a:r>
              <a:rPr lang="en-US"/>
              <a:t>(Due end of class)</a:t>
            </a:r>
          </a:p>
          <a:p>
            <a:r>
              <a:rPr lang="en-US"/>
              <a:t>Model is coated with water resistant material</a:t>
            </a:r>
          </a:p>
          <a:p>
            <a:r>
              <a:rPr lang="en-US"/>
              <a:t>Scale for model established</a:t>
            </a:r>
          </a:p>
          <a:p>
            <a:r>
              <a:rPr lang="en-US"/>
              <a:t>No more work on model required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6B6F29C-2EC4-A4B5-AACA-8B7399852892}"/>
              </a:ext>
            </a:extLst>
          </p:cNvPr>
          <p:cNvSpPr txBox="1">
            <a:spLocks/>
          </p:cNvSpPr>
          <p:nvPr/>
        </p:nvSpPr>
        <p:spPr>
          <a:xfrm>
            <a:off x="838200" y="1828039"/>
            <a:ext cx="5257800" cy="43489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Milestone 4 </a:t>
            </a:r>
            <a:r>
              <a:rPr lang="en-US" dirty="0"/>
              <a:t>(Due 30 mins into class)</a:t>
            </a:r>
            <a:endParaRPr lang="en-US" b="1" dirty="0"/>
          </a:p>
          <a:p>
            <a:r>
              <a:rPr lang="en-US" dirty="0"/>
              <a:t>Complete a skeleton of your model (roughly complete)</a:t>
            </a:r>
          </a:p>
          <a:p>
            <a:r>
              <a:rPr lang="en-US" dirty="0"/>
              <a:t>Check in with teacher for credit.</a:t>
            </a:r>
          </a:p>
        </p:txBody>
      </p:sp>
    </p:spTree>
    <p:extLst>
      <p:ext uri="{BB962C8B-B14F-4D97-AF65-F5344CB8AC3E}">
        <p14:creationId xmlns:p14="http://schemas.microsoft.com/office/powerpoint/2010/main" val="2609315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.2: Vector Fields - Mathematics LibreTexts">
            <a:extLst>
              <a:ext uri="{FF2B5EF4-FFF2-40B4-BE49-F238E27FC236}">
                <a16:creationId xmlns:a16="http://schemas.microsoft.com/office/drawing/2014/main" id="{4DD5C688-5B9B-6723-E989-0ECA7BF00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7" b="3949"/>
          <a:stretch/>
        </p:blipFill>
        <p:spPr bwMode="auto">
          <a:xfrm>
            <a:off x="2855634" y="2660373"/>
            <a:ext cx="6480727" cy="30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12130D-9D04-7397-2C4B-4A82659C2A20}"/>
              </a:ext>
            </a:extLst>
          </p:cNvPr>
          <p:cNvSpPr txBox="1"/>
          <p:nvPr/>
        </p:nvSpPr>
        <p:spPr>
          <a:xfrm>
            <a:off x="1457738" y="569843"/>
            <a:ext cx="92765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BW: </a:t>
            </a:r>
            <a:r>
              <a:rPr lang="en-US" sz="2800"/>
              <a:t>Write </a:t>
            </a:r>
            <a:r>
              <a:rPr lang="en-US" sz="2800" u="sng"/>
              <a:t>one</a:t>
            </a:r>
            <a:r>
              <a:rPr lang="en-US" sz="2800"/>
              <a:t> thing that you observe and </a:t>
            </a:r>
            <a:r>
              <a:rPr lang="en-US" sz="2800" u="sng"/>
              <a:t>two</a:t>
            </a:r>
            <a:r>
              <a:rPr lang="en-US" sz="2800"/>
              <a:t> questions that you have about the following figure. Lastly, does this figure represent data? Write in complete sentences.  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735047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964B34-D9B4-72F3-D4CD-959FD85D646F}"/>
              </a:ext>
            </a:extLst>
          </p:cNvPr>
          <p:cNvSpPr txBox="1">
            <a:spLocks/>
          </p:cNvSpPr>
          <p:nvPr/>
        </p:nvSpPr>
        <p:spPr>
          <a:xfrm>
            <a:off x="3215729" y="1764407"/>
            <a:ext cx="5760846" cy="231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Next class period</a:t>
            </a:r>
          </a:p>
        </p:txBody>
      </p:sp>
    </p:spTree>
    <p:extLst>
      <p:ext uri="{BB962C8B-B14F-4D97-AF65-F5344CB8AC3E}">
        <p14:creationId xmlns:p14="http://schemas.microsoft.com/office/powerpoint/2010/main" val="2348119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2BCEB-BD0F-07B1-04B8-BB7CEFE7283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b="1" i="1"/>
              <a:t>Agenda for today</a:t>
            </a:r>
            <a:endParaRPr lang="en-US" i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AA2B2-913F-2BA4-989E-3E0AB9796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4892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/>
              <a:t>Milestone 7 </a:t>
            </a:r>
            <a:r>
              <a:rPr lang="en-US"/>
              <a:t>(Due at beginning of next class)</a:t>
            </a:r>
          </a:p>
          <a:p>
            <a:r>
              <a:rPr lang="en-US"/>
              <a:t>Begin testing your question</a:t>
            </a:r>
          </a:p>
          <a:p>
            <a:r>
              <a:rPr lang="en-US"/>
              <a:t>For this milestone, you must have recorded numerical data that you can develop into a figure in milestone 8!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6B6F29C-2EC4-A4B5-AACA-8B7399852892}"/>
              </a:ext>
            </a:extLst>
          </p:cNvPr>
          <p:cNvSpPr txBox="1">
            <a:spLocks/>
          </p:cNvSpPr>
          <p:nvPr/>
        </p:nvSpPr>
        <p:spPr>
          <a:xfrm>
            <a:off x="838200" y="1828039"/>
            <a:ext cx="5257800" cy="43489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Milestone 6 </a:t>
            </a:r>
            <a:r>
              <a:rPr lang="en-US"/>
              <a:t>(Due at end of class)</a:t>
            </a:r>
            <a:endParaRPr lang="en-US" b="1"/>
          </a:p>
          <a:p>
            <a:r>
              <a:rPr lang="en-US"/>
              <a:t>Write 4 </a:t>
            </a:r>
            <a:r>
              <a:rPr lang="en-US" u="sng"/>
              <a:t>testable</a:t>
            </a:r>
            <a:r>
              <a:rPr lang="en-US"/>
              <a:t> questions about the motion of water through your model in your notebook </a:t>
            </a:r>
            <a:r>
              <a:rPr lang="en-US" u="sng"/>
              <a:t>individually</a:t>
            </a:r>
            <a:endParaRPr lang="en-US"/>
          </a:p>
          <a:p>
            <a:r>
              <a:rPr lang="en-US"/>
              <a:t>Collaborate with your group to decide on </a:t>
            </a:r>
            <a:r>
              <a:rPr lang="en-US" u="sng"/>
              <a:t>one</a:t>
            </a:r>
            <a:r>
              <a:rPr lang="en-US"/>
              <a:t> question you will answer. Circle the question in your notebook</a:t>
            </a:r>
          </a:p>
          <a:p>
            <a:r>
              <a:rPr lang="en-US" i="1"/>
              <a:t>Evidence of completion must be in your notebook for credit</a:t>
            </a:r>
          </a:p>
        </p:txBody>
      </p:sp>
    </p:spTree>
    <p:extLst>
      <p:ext uri="{BB962C8B-B14F-4D97-AF65-F5344CB8AC3E}">
        <p14:creationId xmlns:p14="http://schemas.microsoft.com/office/powerpoint/2010/main" val="1807640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922F0C-2A3E-31C5-2D6C-867EF2E2E907}"/>
              </a:ext>
            </a:extLst>
          </p:cNvPr>
          <p:cNvSpPr txBox="1"/>
          <p:nvPr/>
        </p:nvSpPr>
        <p:spPr>
          <a:xfrm>
            <a:off x="490331" y="318052"/>
            <a:ext cx="1007904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/>
              <a:t>Sample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How fast does water flow through the model?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What is the most common path for water?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Where does water tend to travel at any given point on the model?</a:t>
            </a:r>
          </a:p>
        </p:txBody>
      </p:sp>
    </p:spTree>
    <p:extLst>
      <p:ext uri="{BB962C8B-B14F-4D97-AF65-F5344CB8AC3E}">
        <p14:creationId xmlns:p14="http://schemas.microsoft.com/office/powerpoint/2010/main" val="208760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2B377C-5A11-8226-21A1-BCB4555220F0}"/>
              </a:ext>
            </a:extLst>
          </p:cNvPr>
          <p:cNvSpPr txBox="1"/>
          <p:nvPr/>
        </p:nvSpPr>
        <p:spPr>
          <a:xfrm>
            <a:off x="1358347" y="290830"/>
            <a:ext cx="94753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BW: </a:t>
            </a:r>
            <a:r>
              <a:rPr lang="en-US" sz="3200"/>
              <a:t>With your group, discuss the question relating to motion and water that you plan on answering. Collaboratively write a plan for how you will measure this. Remember, you must collect data and represent it in a figure (sort of like Dear Data project) for Milestone 8.</a:t>
            </a:r>
          </a:p>
        </p:txBody>
      </p:sp>
    </p:spTree>
    <p:extLst>
      <p:ext uri="{BB962C8B-B14F-4D97-AF65-F5344CB8AC3E}">
        <p14:creationId xmlns:p14="http://schemas.microsoft.com/office/powerpoint/2010/main" val="3292401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964B34-D9B4-72F3-D4CD-959FD85D646F}"/>
              </a:ext>
            </a:extLst>
          </p:cNvPr>
          <p:cNvSpPr txBox="1">
            <a:spLocks/>
          </p:cNvSpPr>
          <p:nvPr/>
        </p:nvSpPr>
        <p:spPr>
          <a:xfrm>
            <a:off x="3215729" y="1764407"/>
            <a:ext cx="5760846" cy="231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Next class period</a:t>
            </a:r>
          </a:p>
        </p:txBody>
      </p:sp>
    </p:spTree>
    <p:extLst>
      <p:ext uri="{BB962C8B-B14F-4D97-AF65-F5344CB8AC3E}">
        <p14:creationId xmlns:p14="http://schemas.microsoft.com/office/powerpoint/2010/main" val="3080279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2BCEB-BD0F-07B1-04B8-BB7CEFE7283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b="1" i="1"/>
              <a:t>Agenda for today</a:t>
            </a:r>
            <a:endParaRPr lang="en-US" i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AA2B2-913F-2BA4-989E-3E0AB9796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95965"/>
            <a:ext cx="5181600" cy="3534166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/>
              <a:t>Milestone 7 </a:t>
            </a:r>
          </a:p>
          <a:p>
            <a:r>
              <a:rPr lang="en-US"/>
              <a:t>Begin testing your question</a:t>
            </a:r>
          </a:p>
          <a:p>
            <a:r>
              <a:rPr lang="en-US"/>
              <a:t>For this milestone, you must have recorded numerical data that you can develop into a figure in milestone 8!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6B6F29C-2EC4-A4B5-AACA-8B7399852892}"/>
              </a:ext>
            </a:extLst>
          </p:cNvPr>
          <p:cNvSpPr txBox="1">
            <a:spLocks/>
          </p:cNvSpPr>
          <p:nvPr/>
        </p:nvSpPr>
        <p:spPr>
          <a:xfrm>
            <a:off x="6096000" y="1895964"/>
            <a:ext cx="5257800" cy="35341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Milestone 8 </a:t>
            </a:r>
            <a:r>
              <a:rPr lang="en-US"/>
              <a:t>(Due before next class)</a:t>
            </a:r>
          </a:p>
          <a:p>
            <a:r>
              <a:rPr lang="en-US"/>
              <a:t>Represent the data that you collected in milestone 7 visually on a piece of paper which you will present next to your model.</a:t>
            </a:r>
          </a:p>
          <a:p>
            <a:r>
              <a:rPr lang="en-US"/>
              <a:t>Look at other groups or Dear Data projects for inspiration</a:t>
            </a:r>
          </a:p>
          <a:p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F578BCE-B289-E2F8-E403-A6EB08E8AD75}"/>
              </a:ext>
            </a:extLst>
          </p:cNvPr>
          <p:cNvSpPr txBox="1">
            <a:spLocks/>
          </p:cNvSpPr>
          <p:nvPr/>
        </p:nvSpPr>
        <p:spPr>
          <a:xfrm>
            <a:off x="838198" y="5532437"/>
            <a:ext cx="10515599" cy="12225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Milestone 9 (next class) </a:t>
            </a:r>
          </a:p>
          <a:p>
            <a:pPr marL="0" indent="0">
              <a:buNone/>
            </a:pPr>
            <a:r>
              <a:rPr lang="en-US" dirty="0"/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4270236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964B34-D9B4-72F3-D4CD-959FD85D646F}"/>
              </a:ext>
            </a:extLst>
          </p:cNvPr>
          <p:cNvSpPr txBox="1">
            <a:spLocks/>
          </p:cNvSpPr>
          <p:nvPr/>
        </p:nvSpPr>
        <p:spPr>
          <a:xfrm>
            <a:off x="3215729" y="1764407"/>
            <a:ext cx="5760846" cy="231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Next class period</a:t>
            </a:r>
          </a:p>
        </p:txBody>
      </p:sp>
    </p:spTree>
    <p:extLst>
      <p:ext uri="{BB962C8B-B14F-4D97-AF65-F5344CB8AC3E}">
        <p14:creationId xmlns:p14="http://schemas.microsoft.com/office/powerpoint/2010/main" val="3325988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17547D-639C-68C5-9418-9A99FFEBA63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99621" y="946395"/>
            <a:ext cx="10515600" cy="20957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Milestone 9 </a:t>
            </a:r>
          </a:p>
          <a:p>
            <a:pPr marL="0" indent="0">
              <a:buNone/>
            </a:pPr>
            <a:r>
              <a:rPr lang="en-US" dirty="0"/>
              <a:t>Student Reflection</a:t>
            </a:r>
          </a:p>
        </p:txBody>
      </p:sp>
    </p:spTree>
    <p:extLst>
      <p:ext uri="{BB962C8B-B14F-4D97-AF65-F5344CB8AC3E}">
        <p14:creationId xmlns:p14="http://schemas.microsoft.com/office/powerpoint/2010/main" val="2749032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E91A86-4781-D08B-E21A-94B317D89621}"/>
              </a:ext>
            </a:extLst>
          </p:cNvPr>
          <p:cNvSpPr txBox="1">
            <a:spLocks/>
          </p:cNvSpPr>
          <p:nvPr/>
        </p:nvSpPr>
        <p:spPr>
          <a:xfrm>
            <a:off x="703182" y="3111055"/>
            <a:ext cx="10785636" cy="2613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46BFB-582B-09B3-A58A-3E80AEBA08A2}"/>
              </a:ext>
            </a:extLst>
          </p:cNvPr>
          <p:cNvSpPr txBox="1">
            <a:spLocks/>
          </p:cNvSpPr>
          <p:nvPr/>
        </p:nvSpPr>
        <p:spPr>
          <a:xfrm>
            <a:off x="703182" y="275121"/>
            <a:ext cx="10785636" cy="2613853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6FB27D-8DF3-CB4A-51D2-080452E29B0E}"/>
              </a:ext>
            </a:extLst>
          </p:cNvPr>
          <p:cNvSpPr txBox="1"/>
          <p:nvPr/>
        </p:nvSpPr>
        <p:spPr>
          <a:xfrm>
            <a:off x="703182" y="499553"/>
            <a:ext cx="539281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Quarter 1 Watershed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 a local watershed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Build a model the watershed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Measure how water flows through it with your knowledge of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3200" b="1" dirty="0"/>
              <a:t>Grading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9 Milestones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√, la, 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Final gallery walk and reflection (1 month out). Bring snacks</a:t>
            </a:r>
          </a:p>
        </p:txBody>
      </p:sp>
      <p:pic>
        <p:nvPicPr>
          <p:cNvPr id="5" name="Picture 2" descr="SOL 6.7 Watersheds - Standards">
            <a:extLst>
              <a:ext uri="{FF2B5EF4-FFF2-40B4-BE49-F238E27FC236}">
                <a16:creationId xmlns:a16="http://schemas.microsoft.com/office/drawing/2014/main" id="{46501044-8EB9-955A-ED18-0D3B37F2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81" y="0"/>
            <a:ext cx="5392819" cy="467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BC4A7-029B-1CD9-2936-19CF2BDF9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en-US" sz="7200" dirty="0"/>
              <a:t>Examples of </a:t>
            </a:r>
            <a:br>
              <a:rPr lang="en-US" sz="7200" dirty="0"/>
            </a:br>
            <a:r>
              <a:rPr lang="en-US" sz="7200" dirty="0"/>
              <a:t>student 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ECCB0-71E1-5D76-8D52-B189975F2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212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foil with a note on it&#10;&#10;Description automatically generated">
            <a:extLst>
              <a:ext uri="{FF2B5EF4-FFF2-40B4-BE49-F238E27FC236}">
                <a16:creationId xmlns:a16="http://schemas.microsoft.com/office/drawing/2014/main" id="{81FD7057-30FC-8A4A-23CA-A24012B45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r="50000"/>
          <a:stretch/>
        </p:blipFill>
        <p:spPr>
          <a:xfrm rot="5400000">
            <a:off x="2732256" y="-2667000"/>
            <a:ext cx="672748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56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dboard box with a piece of paper&#10;&#10;Description automatically generated">
            <a:extLst>
              <a:ext uri="{FF2B5EF4-FFF2-40B4-BE49-F238E27FC236}">
                <a16:creationId xmlns:a16="http://schemas.microsoft.com/office/drawing/2014/main" id="{E4F94C5C-D02F-3B6B-0BBF-038706280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8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foil with a letter on it&#10;&#10;Description automatically generated">
            <a:extLst>
              <a:ext uri="{FF2B5EF4-FFF2-40B4-BE49-F238E27FC236}">
                <a16:creationId xmlns:a16="http://schemas.microsoft.com/office/drawing/2014/main" id="{38E617B1-A09C-2B7C-E7A8-2450E5DF4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4000"/>
          <a:stretch/>
        </p:blipFill>
        <p:spPr>
          <a:xfrm rot="5400000">
            <a:off x="2666923" y="661405"/>
            <a:ext cx="6858153" cy="553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28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dboard box with a sign on it&#10;&#10;Description automatically generated">
            <a:extLst>
              <a:ext uri="{FF2B5EF4-FFF2-40B4-BE49-F238E27FC236}">
                <a16:creationId xmlns:a16="http://schemas.microsoft.com/office/drawing/2014/main" id="{9EA86162-77AC-E827-E191-AEC7F94EE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3" r="9333"/>
          <a:stretch/>
        </p:blipFill>
        <p:spPr>
          <a:xfrm rot="5400000">
            <a:off x="2672887" y="-1317700"/>
            <a:ext cx="6846225" cy="94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78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lood damage on Rillito Creek, Oct. 1983 | AZGS">
            <a:extLst>
              <a:ext uri="{FF2B5EF4-FFF2-40B4-BE49-F238E27FC236}">
                <a16:creationId xmlns:a16="http://schemas.microsoft.com/office/drawing/2014/main" id="{CE514B39-D209-EDB7-845C-03EE4A05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17" y="900296"/>
            <a:ext cx="7697263" cy="505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3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s Rillito overruns its banks, dozens watch normally dry river run wild">
            <a:extLst>
              <a:ext uri="{FF2B5EF4-FFF2-40B4-BE49-F238E27FC236}">
                <a16:creationId xmlns:a16="http://schemas.microsoft.com/office/drawing/2014/main" id="{F9A8FADF-C0A5-0076-98E4-105F10EF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93" y="563608"/>
            <a:ext cx="8171221" cy="54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8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llito River running steadily after recent monsoon showers">
            <a:extLst>
              <a:ext uri="{FF2B5EF4-FFF2-40B4-BE49-F238E27FC236}">
                <a16:creationId xmlns:a16="http://schemas.microsoft.com/office/drawing/2014/main" id="{EDA75A55-ABDC-8B6D-D80A-663105D6A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08" y="544167"/>
            <a:ext cx="10257183" cy="576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16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2BCEB-BD0F-07B1-04B8-BB7CEFE7283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b="1" i="1"/>
              <a:t>Agenda for today</a:t>
            </a:r>
            <a:endParaRPr lang="en-US" i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B9050-5D3B-668E-E4B6-F41E2F5DA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rgbClr val="00B0F0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Milestone 1 </a:t>
            </a:r>
            <a:r>
              <a:rPr lang="en-US" dirty="0"/>
              <a:t>(Due Day 1)</a:t>
            </a:r>
            <a:endParaRPr lang="en-US" b="1" dirty="0"/>
          </a:p>
          <a:p>
            <a:r>
              <a:rPr lang="en-US" dirty="0"/>
              <a:t>Identify a watershed that you would like to study. Use google earth and document coordinates in notebook. Check in with teacher for credit.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AA2B2-913F-2BA4-989E-3E0AB9796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991001"/>
          </a:xfrm>
          <a:solidFill>
            <a:srgbClr val="0070C0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Milestone 2 </a:t>
            </a:r>
            <a:r>
              <a:rPr lang="en-US" dirty="0"/>
              <a:t>(Due Day 1)</a:t>
            </a:r>
            <a:endParaRPr lang="en-US" b="1" dirty="0"/>
          </a:p>
          <a:p>
            <a:r>
              <a:rPr lang="en-US" dirty="0"/>
              <a:t>Decide division of labor in your groups. Check in with teacher for credit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6B6F29C-2EC4-A4B5-AACA-8B7399852892}"/>
              </a:ext>
            </a:extLst>
          </p:cNvPr>
          <p:cNvSpPr txBox="1">
            <a:spLocks/>
          </p:cNvSpPr>
          <p:nvPr/>
        </p:nvSpPr>
        <p:spPr>
          <a:xfrm>
            <a:off x="6172200" y="4003709"/>
            <a:ext cx="5181600" cy="21732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Milestone 3 </a:t>
            </a:r>
            <a:r>
              <a:rPr lang="en-US" dirty="0"/>
              <a:t>(Due Day 2 or 3)</a:t>
            </a:r>
            <a:endParaRPr lang="en-US" b="1" dirty="0"/>
          </a:p>
          <a:p>
            <a:r>
              <a:rPr lang="en-US" dirty="0"/>
              <a:t>Bring materials (i.e. cardboard) for your model. </a:t>
            </a:r>
          </a:p>
        </p:txBody>
      </p:sp>
    </p:spTree>
    <p:extLst>
      <p:ext uri="{BB962C8B-B14F-4D97-AF65-F5344CB8AC3E}">
        <p14:creationId xmlns:p14="http://schemas.microsoft.com/office/powerpoint/2010/main" val="3575529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fast are rivers? - World Rivers">
            <a:extLst>
              <a:ext uri="{FF2B5EF4-FFF2-40B4-BE49-F238E27FC236}">
                <a16:creationId xmlns:a16="http://schemas.microsoft.com/office/drawing/2014/main" id="{D158560E-67CD-F9D7-00A8-8D7EFD351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6723" b="70050"/>
          <a:stretch/>
        </p:blipFill>
        <p:spPr bwMode="auto">
          <a:xfrm>
            <a:off x="931397" y="1561514"/>
            <a:ext cx="10329204" cy="282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2B377C-5A11-8226-21A1-BCB4555220F0}"/>
              </a:ext>
            </a:extLst>
          </p:cNvPr>
          <p:cNvSpPr txBox="1"/>
          <p:nvPr/>
        </p:nvSpPr>
        <p:spPr>
          <a:xfrm>
            <a:off x="1358347" y="290830"/>
            <a:ext cx="9475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BW: </a:t>
            </a:r>
            <a:r>
              <a:rPr lang="en-US" sz="3200"/>
              <a:t>Where along this slice of a river do you think the speed of water would be lowest? Why?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A019D-E6BF-20F1-AE9B-A035DD544E34}"/>
              </a:ext>
            </a:extLst>
          </p:cNvPr>
          <p:cNvSpPr txBox="1"/>
          <p:nvPr/>
        </p:nvSpPr>
        <p:spPr>
          <a:xfrm>
            <a:off x="4558747" y="251189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18111-9EDF-CF9B-0D10-2840C5F99677}"/>
              </a:ext>
            </a:extLst>
          </p:cNvPr>
          <p:cNvSpPr txBox="1"/>
          <p:nvPr/>
        </p:nvSpPr>
        <p:spPr>
          <a:xfrm>
            <a:off x="5280991" y="251189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56505A-BE2C-F43F-1ADA-43426A61DFEB}"/>
              </a:ext>
            </a:extLst>
          </p:cNvPr>
          <p:cNvSpPr txBox="1"/>
          <p:nvPr/>
        </p:nvSpPr>
        <p:spPr>
          <a:xfrm>
            <a:off x="6003235" y="251189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E6E64-37CE-4ED5-297D-5D8036192255}"/>
              </a:ext>
            </a:extLst>
          </p:cNvPr>
          <p:cNvSpPr txBox="1"/>
          <p:nvPr/>
        </p:nvSpPr>
        <p:spPr>
          <a:xfrm>
            <a:off x="7017351" y="251189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D6A3A-7247-4737-63AE-5605E7621E6A}"/>
              </a:ext>
            </a:extLst>
          </p:cNvPr>
          <p:cNvSpPr txBox="1"/>
          <p:nvPr/>
        </p:nvSpPr>
        <p:spPr>
          <a:xfrm>
            <a:off x="5925920" y="3167024"/>
            <a:ext cx="18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61586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36605-B5A0-7A11-7999-98413B5673F4}"/>
              </a:ext>
            </a:extLst>
          </p:cNvPr>
          <p:cNvSpPr txBox="1"/>
          <p:nvPr/>
        </p:nvSpPr>
        <p:spPr>
          <a:xfrm>
            <a:off x="1574057" y="278295"/>
            <a:ext cx="915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Kochenderfer Method for Learning New Words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C879DF-E21A-949E-F66D-CF85C75B1A6A}"/>
              </a:ext>
            </a:extLst>
          </p:cNvPr>
          <p:cNvSpPr txBox="1"/>
          <p:nvPr/>
        </p:nvSpPr>
        <p:spPr>
          <a:xfrm>
            <a:off x="2318767" y="1895333"/>
            <a:ext cx="33770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/>
              <a:t>Flow rate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2CB62E-FFF6-0C80-4765-CB4E817F7614}"/>
              </a:ext>
            </a:extLst>
          </p:cNvPr>
          <p:cNvSpPr/>
          <p:nvPr/>
        </p:nvSpPr>
        <p:spPr>
          <a:xfrm>
            <a:off x="1918612" y="1391478"/>
            <a:ext cx="4177387" cy="2266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E8200E-529B-6C5F-135E-7055DAB9E722}"/>
              </a:ext>
            </a:extLst>
          </p:cNvPr>
          <p:cNvSpPr/>
          <p:nvPr/>
        </p:nvSpPr>
        <p:spPr>
          <a:xfrm>
            <a:off x="6095999" y="1391478"/>
            <a:ext cx="4177387" cy="2266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4F651E-35F6-0E19-E254-366E9DC3F4B1}"/>
              </a:ext>
            </a:extLst>
          </p:cNvPr>
          <p:cNvSpPr/>
          <p:nvPr/>
        </p:nvSpPr>
        <p:spPr>
          <a:xfrm>
            <a:off x="1918612" y="3657600"/>
            <a:ext cx="4177387" cy="2266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5492EC-BCE7-437E-2AAF-AA0CB4E08629}"/>
              </a:ext>
            </a:extLst>
          </p:cNvPr>
          <p:cNvSpPr/>
          <p:nvPr/>
        </p:nvSpPr>
        <p:spPr>
          <a:xfrm>
            <a:off x="6095999" y="3657600"/>
            <a:ext cx="4177387" cy="2266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FFD4E8-3E69-A755-4A16-EFBE11BA0FAB}"/>
              </a:ext>
            </a:extLst>
          </p:cNvPr>
          <p:cNvSpPr txBox="1"/>
          <p:nvPr/>
        </p:nvSpPr>
        <p:spPr>
          <a:xfrm>
            <a:off x="1918612" y="1446647"/>
            <a:ext cx="756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Vocab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9F168-F6AC-847E-1C11-C0882260F1D1}"/>
              </a:ext>
            </a:extLst>
          </p:cNvPr>
          <p:cNvSpPr txBox="1"/>
          <p:nvPr/>
        </p:nvSpPr>
        <p:spPr>
          <a:xfrm>
            <a:off x="6095999" y="1446647"/>
            <a:ext cx="111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Definition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D83DD-6E62-48C9-9A87-8C8601C4BE29}"/>
              </a:ext>
            </a:extLst>
          </p:cNvPr>
          <p:cNvSpPr txBox="1"/>
          <p:nvPr/>
        </p:nvSpPr>
        <p:spPr>
          <a:xfrm>
            <a:off x="1918612" y="3666819"/>
            <a:ext cx="145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 own words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097D54-2D90-1068-4C18-C7ED14754456}"/>
              </a:ext>
            </a:extLst>
          </p:cNvPr>
          <p:cNvSpPr txBox="1"/>
          <p:nvPr/>
        </p:nvSpPr>
        <p:spPr>
          <a:xfrm>
            <a:off x="6153836" y="3657600"/>
            <a:ext cx="185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Drawing/Example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FCECF-1B79-4D3C-810C-D229EE5F7D39}"/>
              </a:ext>
            </a:extLst>
          </p:cNvPr>
          <p:cNvSpPr txBox="1"/>
          <p:nvPr/>
        </p:nvSpPr>
        <p:spPr>
          <a:xfrm>
            <a:off x="6676234" y="1815979"/>
            <a:ext cx="3016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The volume of fluid per every second the fluid is travelling through the cross-section of a moving body of water. </a:t>
            </a:r>
          </a:p>
          <a:p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019660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55BD775613464CBE9FBDCEBF5EB343" ma:contentTypeVersion="15" ma:contentTypeDescription="Create a new document." ma:contentTypeScope="" ma:versionID="1dce3fd353506f35fa582c4abf459911">
  <xsd:schema xmlns:xsd="http://www.w3.org/2001/XMLSchema" xmlns:xs="http://www.w3.org/2001/XMLSchema" xmlns:p="http://schemas.microsoft.com/office/2006/metadata/properties" xmlns:ns3="10a076ca-463f-41ab-a957-a48b6e3c0757" xmlns:ns4="53c0dedd-303b-4814-8069-1be1d21a467a" targetNamespace="http://schemas.microsoft.com/office/2006/metadata/properties" ma:root="true" ma:fieldsID="f7d8752e5d2e47c7347d58158cf3477a" ns3:_="" ns4:_="">
    <xsd:import namespace="10a076ca-463f-41ab-a957-a48b6e3c0757"/>
    <xsd:import namespace="53c0dedd-303b-4814-8069-1be1d21a46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076ca-463f-41ab-a957-a48b6e3c07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c0dedd-303b-4814-8069-1be1d21a46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09FD77-8CE4-4501-B4A3-CA94A3A16C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8ADC67-F0A6-42A3-9A0F-84F973C278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a076ca-463f-41ab-a957-a48b6e3c0757"/>
    <ds:schemaRef ds:uri="53c0dedd-303b-4814-8069-1be1d21a46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E6F9DB-8AEB-41FA-A09E-F0E115AB8B80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53c0dedd-303b-4814-8069-1be1d21a467a"/>
    <ds:schemaRef ds:uri="10a076ca-463f-41ab-a957-a48b6e3c075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887</Words>
  <Application>Microsoft Office PowerPoint</Application>
  <PresentationFormat>Widescreen</PresentationFormat>
  <Paragraphs>110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for today</vt:lpstr>
      <vt:lpstr>PowerPoint Presentation</vt:lpstr>
      <vt:lpstr>PowerPoint Presentation</vt:lpstr>
      <vt:lpstr>PowerPoint Presentation</vt:lpstr>
      <vt:lpstr>PowerPoint Presentation</vt:lpstr>
      <vt:lpstr>Agenda for today</vt:lpstr>
      <vt:lpstr>PowerPoint Presentation</vt:lpstr>
      <vt:lpstr>PowerPoint Presentation</vt:lpstr>
      <vt:lpstr>Agenda for today</vt:lpstr>
      <vt:lpstr>PowerPoint Presentation</vt:lpstr>
      <vt:lpstr>PowerPoint Presentation</vt:lpstr>
      <vt:lpstr>PowerPoint Presentation</vt:lpstr>
      <vt:lpstr>Agenda for today</vt:lpstr>
      <vt:lpstr>PowerPoint Presentation</vt:lpstr>
      <vt:lpstr>PowerPoint Presentation</vt:lpstr>
      <vt:lpstr>Examples of  student work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Kochenderfer, Tobias</dc:creator>
  <cp:lastModifiedBy>Bruhn, Jacqueline Marie - (jmbruhn)</cp:lastModifiedBy>
  <cp:revision>4</cp:revision>
  <dcterms:created xsi:type="dcterms:W3CDTF">2023-09-11T15:39:04Z</dcterms:created>
  <dcterms:modified xsi:type="dcterms:W3CDTF">2024-05-15T18:45:24Z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0x0101006055BD775613464CBE9FBDCEBF5EB343</vt:lpwstr>
  </property>
</Properties>
</file>