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762"/>
  </p:normalViewPr>
  <p:slideViewPr>
    <p:cSldViewPr snapToGrid="0">
      <p:cViewPr varScale="1">
        <p:scale>
          <a:sx n="161" d="100"/>
          <a:sy n="161" d="100"/>
        </p:scale>
        <p:origin x="34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76687a9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76687a9c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76687a9c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76687a9c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76687a9c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76687a9c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76687a9c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76687a9c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e76687a9c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e76687a9cc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2166" b="12273"/>
          <a:stretch/>
        </p:blipFill>
        <p:spPr>
          <a:xfrm>
            <a:off x="3378775" y="195450"/>
            <a:ext cx="4539000" cy="42450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37150" y="395150"/>
            <a:ext cx="33642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What do you notice/wonder?</a:t>
            </a: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What could each different row mean?</a:t>
            </a: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What could the thickness of the bars mean?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32060"/>
          <a:stretch/>
        </p:blipFill>
        <p:spPr>
          <a:xfrm>
            <a:off x="3371600" y="195450"/>
            <a:ext cx="4546176" cy="48389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401725" y="430425"/>
            <a:ext cx="4131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49925" y="291825"/>
            <a:ext cx="30867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What new information did you learn?</a:t>
            </a: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Does this change any of your answers to the previous slide?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70325" y="152300"/>
            <a:ext cx="6691724" cy="48389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69675" y="209950"/>
            <a:ext cx="21006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What do you notice now?</a:t>
            </a:r>
            <a:br>
              <a:rPr lang="en" sz="1800" dirty="0">
                <a:solidFill>
                  <a:schemeClr val="dk2"/>
                </a:solidFill>
              </a:rPr>
            </a:br>
            <a:br>
              <a:rPr lang="en" sz="1800" dirty="0">
                <a:solidFill>
                  <a:schemeClr val="dk2"/>
                </a:solidFill>
              </a:rPr>
            </a:br>
            <a:r>
              <a:rPr lang="en" sz="1800" dirty="0">
                <a:solidFill>
                  <a:schemeClr val="dk2"/>
                </a:solidFill>
              </a:rPr>
              <a:t>What do you wonder?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7975" y="152300"/>
            <a:ext cx="6691724" cy="48389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440100" y="423250"/>
            <a:ext cx="4131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0" y="803450"/>
            <a:ext cx="2489400" cy="2431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300" b="1" dirty="0">
                <a:solidFill>
                  <a:schemeClr val="dk1"/>
                </a:solidFill>
              </a:rPr>
              <a:t>Graph Caption: Phenology of selected Odonata in a newly-flowing reach of the Santa Cruz River.</a:t>
            </a:r>
            <a:endParaRPr sz="13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3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>
                <a:solidFill>
                  <a:schemeClr val="dk1"/>
                </a:solidFill>
              </a:rPr>
              <a:t>What does phenology mean?</a:t>
            </a:r>
            <a:endParaRPr sz="13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9548" y="471796"/>
            <a:ext cx="5775752" cy="4250042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440100" y="423250"/>
            <a:ext cx="4131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28700" y="194901"/>
            <a:ext cx="3310848" cy="5121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300" b="1" dirty="0">
                <a:solidFill>
                  <a:schemeClr val="dk1"/>
                </a:solidFill>
              </a:rPr>
              <a:t>Graph Description:</a:t>
            </a:r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</a:rPr>
              <a:t>Phenology plot illustrating the presence and abundance of different Odonata species through time in the newly flowing Heritage reach of the Santa Cruz River. Thin gray box = rare; medium gray box = uncommon but breeding; thick gray box = common and breeding. Some species rapidly colonized the new reach quickly and were abundant through the study (e.g., </a:t>
            </a:r>
            <a:r>
              <a:rPr lang="en" sz="1200" i="1" dirty="0" err="1">
                <a:solidFill>
                  <a:schemeClr val="dk1"/>
                </a:solidFill>
              </a:rPr>
              <a:t>Enallagma</a:t>
            </a:r>
            <a:r>
              <a:rPr lang="en" sz="1200" i="1" dirty="0">
                <a:solidFill>
                  <a:schemeClr val="dk1"/>
                </a:solidFill>
              </a:rPr>
              <a:t> civile</a:t>
            </a:r>
            <a:r>
              <a:rPr lang="en" sz="1200" dirty="0">
                <a:solidFill>
                  <a:schemeClr val="dk1"/>
                </a:solidFill>
              </a:rPr>
              <a:t>) or were at least abundant during warmer weather (e.g., </a:t>
            </a:r>
            <a:r>
              <a:rPr lang="en" sz="1200" i="1" dirty="0">
                <a:solidFill>
                  <a:schemeClr val="dk1"/>
                </a:solidFill>
              </a:rPr>
              <a:t>Sympetrum </a:t>
            </a:r>
            <a:r>
              <a:rPr lang="en" sz="1200" i="1" dirty="0" err="1">
                <a:solidFill>
                  <a:schemeClr val="dk1"/>
                </a:solidFill>
              </a:rPr>
              <a:t>corruptum</a:t>
            </a:r>
            <a:r>
              <a:rPr lang="en" sz="1200" dirty="0">
                <a:solidFill>
                  <a:schemeClr val="dk1"/>
                </a:solidFill>
              </a:rPr>
              <a:t>, </a:t>
            </a:r>
            <a:r>
              <a:rPr lang="en" sz="1200" i="1" dirty="0" err="1">
                <a:solidFill>
                  <a:schemeClr val="dk1"/>
                </a:solidFill>
              </a:rPr>
              <a:t>Orthemis</a:t>
            </a:r>
            <a:r>
              <a:rPr lang="en" sz="1200" i="1" dirty="0">
                <a:solidFill>
                  <a:schemeClr val="dk1"/>
                </a:solidFill>
              </a:rPr>
              <a:t> </a:t>
            </a:r>
            <a:r>
              <a:rPr lang="en" sz="1200" i="1" dirty="0" err="1">
                <a:solidFill>
                  <a:schemeClr val="dk1"/>
                </a:solidFill>
              </a:rPr>
              <a:t>ferruginea</a:t>
            </a:r>
            <a:r>
              <a:rPr lang="en" sz="1200" dirty="0">
                <a:solidFill>
                  <a:schemeClr val="dk1"/>
                </a:solidFill>
              </a:rPr>
              <a:t>). Other species took longer to colonize and had limited seasons of adult flight activity (e.g., </a:t>
            </a:r>
            <a:r>
              <a:rPr lang="en" sz="1200" i="1" dirty="0" err="1">
                <a:solidFill>
                  <a:schemeClr val="dk1"/>
                </a:solidFill>
              </a:rPr>
              <a:t>Hetaerina</a:t>
            </a:r>
            <a:r>
              <a:rPr lang="en" sz="1200" i="1" dirty="0">
                <a:solidFill>
                  <a:schemeClr val="dk1"/>
                </a:solidFill>
              </a:rPr>
              <a:t> americana</a:t>
            </a:r>
            <a:r>
              <a:rPr lang="en" sz="1200" dirty="0">
                <a:solidFill>
                  <a:schemeClr val="dk1"/>
                </a:solidFill>
              </a:rPr>
              <a:t>, </a:t>
            </a:r>
            <a:r>
              <a:rPr lang="en" sz="1200" i="1" dirty="0" err="1">
                <a:solidFill>
                  <a:schemeClr val="dk1"/>
                </a:solidFill>
              </a:rPr>
              <a:t>Perithemis</a:t>
            </a:r>
            <a:r>
              <a:rPr lang="en" sz="1200" i="1" dirty="0">
                <a:solidFill>
                  <a:schemeClr val="dk1"/>
                </a:solidFill>
              </a:rPr>
              <a:t> </a:t>
            </a:r>
            <a:r>
              <a:rPr lang="en" sz="1200" i="1" dirty="0" err="1">
                <a:solidFill>
                  <a:schemeClr val="dk1"/>
                </a:solidFill>
              </a:rPr>
              <a:t>intensa</a:t>
            </a:r>
            <a:r>
              <a:rPr lang="en" sz="1200" dirty="0">
                <a:solidFill>
                  <a:schemeClr val="dk1"/>
                </a:solidFill>
              </a:rPr>
              <a:t>). Other species were vagrants that appeared once or twice but failed to establish populations (e.g., </a:t>
            </a:r>
            <a:r>
              <a:rPr lang="en" sz="1200" i="1" dirty="0" err="1">
                <a:solidFill>
                  <a:schemeClr val="dk1"/>
                </a:solidFill>
              </a:rPr>
              <a:t>Libellula</a:t>
            </a:r>
            <a:r>
              <a:rPr lang="en" sz="1200" i="1" dirty="0">
                <a:solidFill>
                  <a:schemeClr val="dk1"/>
                </a:solidFill>
              </a:rPr>
              <a:t> </a:t>
            </a:r>
            <a:r>
              <a:rPr lang="en" sz="1200" i="1" dirty="0" err="1">
                <a:solidFill>
                  <a:schemeClr val="dk1"/>
                </a:solidFill>
              </a:rPr>
              <a:t>luctosa</a:t>
            </a:r>
            <a:r>
              <a:rPr lang="en" sz="1200" dirty="0">
                <a:solidFill>
                  <a:schemeClr val="dk1"/>
                </a:solidFill>
              </a:rPr>
              <a:t>).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3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215</Words>
  <Application>Microsoft Macintosh PowerPoint</Application>
  <PresentationFormat>On-screen Show (16:9)</PresentationFormat>
  <Paragraphs>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Eliseo Gomez</cp:lastModifiedBy>
  <cp:revision>2</cp:revision>
  <dcterms:modified xsi:type="dcterms:W3CDTF">2024-07-08T23:02:44Z</dcterms:modified>
</cp:coreProperties>
</file>