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7" roundtripDataSignature="AMtx7mhFoi10yl2WgMqD5KraYgTLizWkv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7" Type="http://customschemas.google.com/relationships/presentationmetadata" Target="meta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5" name="Google Shape;205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Day 2</a:t>
            </a:r>
            <a:endParaRPr/>
          </a:p>
        </p:txBody>
      </p:sp>
      <p:sp>
        <p:nvSpPr>
          <p:cNvPr id="206" name="Google Shape;206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1" name="Google Shape;291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Will get power point from school garden workshop to put in on this slide– they have good directions</a:t>
            </a:r>
            <a:endParaRPr/>
          </a:p>
        </p:txBody>
      </p:sp>
      <p:sp>
        <p:nvSpPr>
          <p:cNvPr id="292" name="Google Shape;292;p2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8" name="Google Shape;198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They would upload answers to our Canvas page</a:t>
            </a:r>
            <a:endParaRPr/>
          </a:p>
        </p:txBody>
      </p:sp>
      <p:sp>
        <p:nvSpPr>
          <p:cNvPr id="199" name="Google Shape;199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TitleHD.png" id="16" name="Google Shape;16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24"/>
          <p:cNvSpPr txBox="1"/>
          <p:nvPr>
            <p:ph type="ctrTitle"/>
          </p:nvPr>
        </p:nvSpPr>
        <p:spPr>
          <a:xfrm>
            <a:off x="3962399" y="1964267"/>
            <a:ext cx="7197726" cy="242146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  <a:defRPr sz="4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4"/>
          <p:cNvSpPr txBox="1"/>
          <p:nvPr>
            <p:ph idx="1" type="subTitle"/>
          </p:nvPr>
        </p:nvSpPr>
        <p:spPr>
          <a:xfrm>
            <a:off x="3962399" y="4385732"/>
            <a:ext cx="7197726" cy="14054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 cap="none">
                <a:solidFill>
                  <a:schemeClr val="lt1"/>
                </a:solidFill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1000"/>
              </a:spcBef>
              <a:spcAft>
                <a:spcPts val="1000"/>
              </a:spcAft>
              <a:buSzPts val="12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9" name="Google Shape;19;p24"/>
          <p:cNvSpPr txBox="1"/>
          <p:nvPr>
            <p:ph idx="10" type="dt"/>
          </p:nvPr>
        </p:nvSpPr>
        <p:spPr>
          <a:xfrm>
            <a:off x="8932558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4"/>
          <p:cNvSpPr txBox="1"/>
          <p:nvPr>
            <p:ph idx="11" type="ftr"/>
          </p:nvPr>
        </p:nvSpPr>
        <p:spPr>
          <a:xfrm>
            <a:off x="3962399" y="5870575"/>
            <a:ext cx="4893958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4"/>
          <p:cNvSpPr txBox="1"/>
          <p:nvPr>
            <p:ph idx="12" type="sldNum"/>
          </p:nvPr>
        </p:nvSpPr>
        <p:spPr>
          <a:xfrm>
            <a:off x="10608958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noramic Picture with Caption">
  <p:cSld name="Panoramic Picture with Caption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ContentHD.png" id="81" name="Google Shape;81;p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33"/>
          <p:cNvSpPr txBox="1"/>
          <p:nvPr>
            <p:ph type="title"/>
          </p:nvPr>
        </p:nvSpPr>
        <p:spPr>
          <a:xfrm>
            <a:off x="685800" y="4732865"/>
            <a:ext cx="10131427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b="0"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33"/>
          <p:cNvSpPr/>
          <p:nvPr>
            <p:ph idx="2" type="pic"/>
          </p:nvPr>
        </p:nvSpPr>
        <p:spPr>
          <a:xfrm>
            <a:off x="1371600" y="932112"/>
            <a:ext cx="8759827" cy="3164976"/>
          </a:xfrm>
          <a:prstGeom prst="roundRect">
            <a:avLst>
              <a:gd fmla="val 4380" name="adj"/>
            </a:avLst>
          </a:prstGeom>
          <a:noFill/>
          <a:ln cap="sq" cmpd="dbl" w="508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254000" rotWithShape="0" algn="tl">
              <a:srgbClr val="000000">
                <a:alpha val="42745"/>
              </a:srgbClr>
            </a:outerShdw>
          </a:effectLst>
        </p:spPr>
      </p:sp>
      <p:sp>
        <p:nvSpPr>
          <p:cNvPr id="84" name="Google Shape;84;p33"/>
          <p:cNvSpPr txBox="1"/>
          <p:nvPr>
            <p:ph idx="1" type="body"/>
          </p:nvPr>
        </p:nvSpPr>
        <p:spPr>
          <a:xfrm>
            <a:off x="685800" y="5299603"/>
            <a:ext cx="10131427" cy="493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100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85" name="Google Shape;85;p33"/>
          <p:cNvSpPr txBox="1"/>
          <p:nvPr>
            <p:ph idx="10" type="dt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33"/>
          <p:cNvSpPr txBox="1"/>
          <p:nvPr>
            <p:ph idx="11" type="ftr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33"/>
          <p:cNvSpPr txBox="1"/>
          <p:nvPr>
            <p:ph idx="12" type="sldNum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aption">
  <p:cSld name="Title and Caption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ContentHD.png" id="89" name="Google Shape;89;p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34"/>
          <p:cNvSpPr txBox="1"/>
          <p:nvPr>
            <p:ph type="title"/>
          </p:nvPr>
        </p:nvSpPr>
        <p:spPr>
          <a:xfrm>
            <a:off x="685801" y="609601"/>
            <a:ext cx="10131427" cy="3124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b="0" sz="32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34"/>
          <p:cNvSpPr txBox="1"/>
          <p:nvPr>
            <p:ph idx="1" type="body"/>
          </p:nvPr>
        </p:nvSpPr>
        <p:spPr>
          <a:xfrm>
            <a:off x="685800" y="4343400"/>
            <a:ext cx="10131428" cy="144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100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2" name="Google Shape;92;p34"/>
          <p:cNvSpPr txBox="1"/>
          <p:nvPr>
            <p:ph idx="10" type="dt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34"/>
          <p:cNvSpPr txBox="1"/>
          <p:nvPr>
            <p:ph idx="11" type="ftr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34"/>
          <p:cNvSpPr txBox="1"/>
          <p:nvPr>
            <p:ph idx="12" type="sldNum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with Caption">
  <p:cSld name="Quote with Caption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ContentHD.png" id="96" name="Google Shape;96;p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35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Calibri"/>
              <a:buNone/>
            </a:pPr>
            <a:r>
              <a:rPr b="0" i="0" lang="en-US" sz="8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endParaRPr/>
          </a:p>
        </p:txBody>
      </p:sp>
      <p:sp>
        <p:nvSpPr>
          <p:cNvPr id="98" name="Google Shape;98;p35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Calibri"/>
              <a:buNone/>
            </a:pPr>
            <a:r>
              <a:rPr b="0" i="0" lang="en-US" sz="8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endParaRPr/>
          </a:p>
        </p:txBody>
      </p:sp>
      <p:sp>
        <p:nvSpPr>
          <p:cNvPr id="99" name="Google Shape;99;p35"/>
          <p:cNvSpPr txBox="1"/>
          <p:nvPr>
            <p:ph type="title"/>
          </p:nvPr>
        </p:nvSpPr>
        <p:spPr>
          <a:xfrm>
            <a:off x="992267" y="609601"/>
            <a:ext cx="9550399" cy="2743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b="0" sz="3200" cap="none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35"/>
          <p:cNvSpPr txBox="1"/>
          <p:nvPr>
            <p:ph idx="1" type="body"/>
          </p:nvPr>
        </p:nvSpPr>
        <p:spPr>
          <a:xfrm>
            <a:off x="1097875" y="3352800"/>
            <a:ext cx="9339184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None/>
              <a:defRPr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Font typeface="Calibri"/>
              <a:buNone/>
              <a:defRPr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00"/>
              <a:buFont typeface="Calibri"/>
              <a:buNone/>
              <a:defRPr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00"/>
              <a:buFont typeface="Calibri"/>
              <a:buNone/>
              <a:defRPr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00"/>
              <a:buFont typeface="Calibri"/>
              <a:buNone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01" name="Google Shape;101;p35"/>
          <p:cNvSpPr txBox="1"/>
          <p:nvPr>
            <p:ph idx="2" type="body"/>
          </p:nvPr>
        </p:nvSpPr>
        <p:spPr>
          <a:xfrm>
            <a:off x="687465" y="4343400"/>
            <a:ext cx="10152367" cy="144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100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2" name="Google Shape;102;p35"/>
          <p:cNvSpPr txBox="1"/>
          <p:nvPr>
            <p:ph idx="10" type="dt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35"/>
          <p:cNvSpPr txBox="1"/>
          <p:nvPr>
            <p:ph idx="11" type="ftr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35"/>
          <p:cNvSpPr txBox="1"/>
          <p:nvPr>
            <p:ph idx="12" type="sldNum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me Card">
  <p:cSld name="Name Card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ContentHD.png" id="106" name="Google Shape;106;p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36"/>
          <p:cNvSpPr txBox="1"/>
          <p:nvPr>
            <p:ph type="title"/>
          </p:nvPr>
        </p:nvSpPr>
        <p:spPr>
          <a:xfrm>
            <a:off x="685802" y="3308581"/>
            <a:ext cx="10131425" cy="1468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b="0" sz="32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36"/>
          <p:cNvSpPr txBox="1"/>
          <p:nvPr>
            <p:ph idx="1" type="body"/>
          </p:nvPr>
        </p:nvSpPr>
        <p:spPr>
          <a:xfrm>
            <a:off x="685801" y="4777381"/>
            <a:ext cx="10131426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100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9" name="Google Shape;109;p36"/>
          <p:cNvSpPr txBox="1"/>
          <p:nvPr>
            <p:ph idx="10" type="dt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36"/>
          <p:cNvSpPr txBox="1"/>
          <p:nvPr>
            <p:ph idx="11" type="ftr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36"/>
          <p:cNvSpPr txBox="1"/>
          <p:nvPr>
            <p:ph idx="12" type="sldNum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Name Card">
  <p:cSld name="Quote Name Card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ContentHD.png" id="113" name="Google Shape;113;p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37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Calibri"/>
              <a:buNone/>
            </a:pPr>
            <a:r>
              <a:rPr b="0" i="0" lang="en-US" sz="8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endParaRPr/>
          </a:p>
        </p:txBody>
      </p:sp>
      <p:sp>
        <p:nvSpPr>
          <p:cNvPr id="115" name="Google Shape;115;p37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Calibri"/>
              <a:buNone/>
            </a:pPr>
            <a:r>
              <a:rPr b="0" i="0" lang="en-US" sz="8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endParaRPr/>
          </a:p>
        </p:txBody>
      </p:sp>
      <p:sp>
        <p:nvSpPr>
          <p:cNvPr id="116" name="Google Shape;116;p37"/>
          <p:cNvSpPr txBox="1"/>
          <p:nvPr>
            <p:ph type="title"/>
          </p:nvPr>
        </p:nvSpPr>
        <p:spPr>
          <a:xfrm>
            <a:off x="992267" y="609601"/>
            <a:ext cx="9550399" cy="2743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b="0" sz="3200" cap="none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37"/>
          <p:cNvSpPr txBox="1"/>
          <p:nvPr>
            <p:ph idx="1" type="body"/>
          </p:nvPr>
        </p:nvSpPr>
        <p:spPr>
          <a:xfrm>
            <a:off x="685800" y="3886200"/>
            <a:ext cx="10135436" cy="889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2400"/>
              <a:buNone/>
              <a:defRPr b="0" sz="2400" cap="none">
                <a:solidFill>
                  <a:schemeClr val="lt1"/>
                </a:solidFill>
              </a:defRPr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18" name="Google Shape;118;p37"/>
          <p:cNvSpPr txBox="1"/>
          <p:nvPr>
            <p:ph idx="2" type="body"/>
          </p:nvPr>
        </p:nvSpPr>
        <p:spPr>
          <a:xfrm>
            <a:off x="685799" y="4775200"/>
            <a:ext cx="10135436" cy="10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100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19" name="Google Shape;119;p37"/>
          <p:cNvSpPr txBox="1"/>
          <p:nvPr>
            <p:ph idx="10" type="dt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37"/>
          <p:cNvSpPr txBox="1"/>
          <p:nvPr>
            <p:ph idx="11" type="ftr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37"/>
          <p:cNvSpPr txBox="1"/>
          <p:nvPr>
            <p:ph idx="12" type="sldNum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rue or False">
  <p:cSld name="True or False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ContentHD.png" id="123" name="Google Shape;123;p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38"/>
          <p:cNvSpPr txBox="1"/>
          <p:nvPr>
            <p:ph type="title"/>
          </p:nvPr>
        </p:nvSpPr>
        <p:spPr>
          <a:xfrm>
            <a:off x="685801" y="609601"/>
            <a:ext cx="10131427" cy="2743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38"/>
          <p:cNvSpPr txBox="1"/>
          <p:nvPr>
            <p:ph idx="1" type="body"/>
          </p:nvPr>
        </p:nvSpPr>
        <p:spPr>
          <a:xfrm>
            <a:off x="685801" y="3505200"/>
            <a:ext cx="10131428" cy="838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2800"/>
              <a:buNone/>
              <a:defRPr b="0" sz="2800" cap="none">
                <a:solidFill>
                  <a:schemeClr val="lt1"/>
                </a:solidFill>
              </a:defRPr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26" name="Google Shape;126;p38"/>
          <p:cNvSpPr txBox="1"/>
          <p:nvPr>
            <p:ph idx="2" type="body"/>
          </p:nvPr>
        </p:nvSpPr>
        <p:spPr>
          <a:xfrm>
            <a:off x="685800" y="4343400"/>
            <a:ext cx="10131428" cy="144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100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7" name="Google Shape;127;p38"/>
          <p:cNvSpPr txBox="1"/>
          <p:nvPr>
            <p:ph idx="10" type="dt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p38"/>
          <p:cNvSpPr txBox="1"/>
          <p:nvPr>
            <p:ph idx="11" type="ftr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38"/>
          <p:cNvSpPr txBox="1"/>
          <p:nvPr>
            <p:ph idx="12" type="sldNum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ContentHD.png" id="131" name="Google Shape;131;p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39"/>
          <p:cNvSpPr txBox="1"/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39"/>
          <p:cNvSpPr txBox="1"/>
          <p:nvPr>
            <p:ph idx="1" type="body"/>
          </p:nvPr>
        </p:nvSpPr>
        <p:spPr>
          <a:xfrm rot="5400000">
            <a:off x="3926947" y="-1099079"/>
            <a:ext cx="3649133" cy="101314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34" name="Google Shape;134;p39"/>
          <p:cNvSpPr txBox="1"/>
          <p:nvPr>
            <p:ph idx="10" type="dt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39"/>
          <p:cNvSpPr txBox="1"/>
          <p:nvPr>
            <p:ph idx="11" type="ftr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39"/>
          <p:cNvSpPr txBox="1"/>
          <p:nvPr>
            <p:ph idx="12" type="sldNum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ContentHD.png" id="138" name="Google Shape;138;p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40"/>
          <p:cNvSpPr txBox="1"/>
          <p:nvPr>
            <p:ph type="title"/>
          </p:nvPr>
        </p:nvSpPr>
        <p:spPr>
          <a:xfrm rot="5400000">
            <a:off x="7147151" y="2121124"/>
            <a:ext cx="5181601" cy="21585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40"/>
          <p:cNvSpPr txBox="1"/>
          <p:nvPr>
            <p:ph idx="1" type="body"/>
          </p:nvPr>
        </p:nvSpPr>
        <p:spPr>
          <a:xfrm rot="5400000">
            <a:off x="2011058" y="-715658"/>
            <a:ext cx="5181600" cy="78321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41" name="Google Shape;141;p40"/>
          <p:cNvSpPr txBox="1"/>
          <p:nvPr>
            <p:ph idx="10" type="dt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40"/>
          <p:cNvSpPr txBox="1"/>
          <p:nvPr>
            <p:ph idx="11" type="ftr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40"/>
          <p:cNvSpPr txBox="1"/>
          <p:nvPr>
            <p:ph idx="12" type="sldNum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ContentHD.png" id="23" name="Google Shape;23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25"/>
          <p:cNvSpPr txBox="1"/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5"/>
          <p:cNvSpPr txBox="1"/>
          <p:nvPr>
            <p:ph idx="1" type="body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6" name="Google Shape;26;p25"/>
          <p:cNvSpPr txBox="1"/>
          <p:nvPr>
            <p:ph idx="10" type="dt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25"/>
          <p:cNvSpPr txBox="1"/>
          <p:nvPr>
            <p:ph idx="11" type="ftr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25"/>
          <p:cNvSpPr txBox="1"/>
          <p:nvPr>
            <p:ph idx="12" type="sldNum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ContentHD.png" id="30" name="Google Shape;30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26"/>
          <p:cNvSpPr txBox="1"/>
          <p:nvPr>
            <p:ph type="title"/>
          </p:nvPr>
        </p:nvSpPr>
        <p:spPr>
          <a:xfrm>
            <a:off x="685800" y="3308581"/>
            <a:ext cx="10131427" cy="1468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  <a:defRPr b="0" sz="4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6"/>
          <p:cNvSpPr txBox="1"/>
          <p:nvPr>
            <p:ph idx="1" type="body"/>
          </p:nvPr>
        </p:nvSpPr>
        <p:spPr>
          <a:xfrm>
            <a:off x="685799" y="4777381"/>
            <a:ext cx="10131428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2000"/>
              <a:buNone/>
              <a:defRPr sz="2000" cap="none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100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3" name="Google Shape;33;p26"/>
          <p:cNvSpPr txBox="1"/>
          <p:nvPr>
            <p:ph idx="10" type="dt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26"/>
          <p:cNvSpPr txBox="1"/>
          <p:nvPr>
            <p:ph idx="11" type="ftr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6"/>
          <p:cNvSpPr txBox="1"/>
          <p:nvPr>
            <p:ph idx="12" type="sldNum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ContentHD.png" id="37" name="Google Shape;37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27"/>
          <p:cNvSpPr txBox="1"/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7"/>
          <p:cNvSpPr txBox="1"/>
          <p:nvPr>
            <p:ph idx="1" type="body"/>
          </p:nvPr>
        </p:nvSpPr>
        <p:spPr>
          <a:xfrm>
            <a:off x="685802" y="2142067"/>
            <a:ext cx="4995334" cy="36491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27"/>
          <p:cNvSpPr txBox="1"/>
          <p:nvPr>
            <p:ph idx="2" type="body"/>
          </p:nvPr>
        </p:nvSpPr>
        <p:spPr>
          <a:xfrm>
            <a:off x="5821895" y="2142067"/>
            <a:ext cx="4995332" cy="36491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27"/>
          <p:cNvSpPr txBox="1"/>
          <p:nvPr>
            <p:ph idx="10" type="dt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7"/>
          <p:cNvSpPr txBox="1"/>
          <p:nvPr>
            <p:ph idx="11" type="ftr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7"/>
          <p:cNvSpPr txBox="1"/>
          <p:nvPr>
            <p:ph idx="12" type="sldNum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8"/>
          <p:cNvSpPr txBox="1"/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28"/>
          <p:cNvSpPr txBox="1"/>
          <p:nvPr>
            <p:ph idx="1" type="body"/>
          </p:nvPr>
        </p:nvSpPr>
        <p:spPr>
          <a:xfrm>
            <a:off x="973670" y="2218267"/>
            <a:ext cx="4709054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2800"/>
              <a:buNone/>
              <a:defRPr b="0" sz="28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100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28"/>
          <p:cNvSpPr txBox="1"/>
          <p:nvPr>
            <p:ph idx="2" type="body"/>
          </p:nvPr>
        </p:nvSpPr>
        <p:spPr>
          <a:xfrm>
            <a:off x="685801" y="2870201"/>
            <a:ext cx="4996923" cy="2920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28"/>
          <p:cNvSpPr txBox="1"/>
          <p:nvPr>
            <p:ph idx="3" type="body"/>
          </p:nvPr>
        </p:nvSpPr>
        <p:spPr>
          <a:xfrm>
            <a:off x="6096003" y="2226734"/>
            <a:ext cx="4722813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2800"/>
              <a:buNone/>
              <a:defRPr b="0" sz="28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100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28"/>
          <p:cNvSpPr txBox="1"/>
          <p:nvPr>
            <p:ph idx="4" type="body"/>
          </p:nvPr>
        </p:nvSpPr>
        <p:spPr>
          <a:xfrm>
            <a:off x="5823483" y="2870201"/>
            <a:ext cx="4995334" cy="2920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28"/>
          <p:cNvSpPr txBox="1"/>
          <p:nvPr>
            <p:ph idx="10" type="dt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8"/>
          <p:cNvSpPr txBox="1"/>
          <p:nvPr>
            <p:ph idx="11" type="ftr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8"/>
          <p:cNvSpPr txBox="1"/>
          <p:nvPr>
            <p:ph idx="12" type="sldNum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ContentHD.png" id="54" name="Google Shape;54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29"/>
          <p:cNvSpPr txBox="1"/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9"/>
          <p:cNvSpPr txBox="1"/>
          <p:nvPr>
            <p:ph idx="10" type="dt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9"/>
          <p:cNvSpPr txBox="1"/>
          <p:nvPr>
            <p:ph idx="11" type="ftr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29"/>
          <p:cNvSpPr txBox="1"/>
          <p:nvPr>
            <p:ph idx="12" type="sldNum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ContentHD.png" id="60" name="Google Shape;60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30"/>
          <p:cNvSpPr txBox="1"/>
          <p:nvPr>
            <p:ph idx="10" type="dt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30"/>
          <p:cNvSpPr txBox="1"/>
          <p:nvPr>
            <p:ph idx="11" type="ftr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30"/>
          <p:cNvSpPr txBox="1"/>
          <p:nvPr>
            <p:ph idx="12" type="sldNum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ContentHD.png" id="65" name="Google Shape;65;p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31"/>
          <p:cNvSpPr txBox="1"/>
          <p:nvPr>
            <p:ph type="title"/>
          </p:nvPr>
        </p:nvSpPr>
        <p:spPr>
          <a:xfrm>
            <a:off x="685800" y="2074333"/>
            <a:ext cx="3680885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b="0"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1"/>
          <p:cNvSpPr txBox="1"/>
          <p:nvPr>
            <p:ph idx="1" type="body"/>
          </p:nvPr>
        </p:nvSpPr>
        <p:spPr>
          <a:xfrm>
            <a:off x="4648201" y="609601"/>
            <a:ext cx="6169026" cy="518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68" name="Google Shape;68;p31"/>
          <p:cNvSpPr txBox="1"/>
          <p:nvPr>
            <p:ph idx="2" type="body"/>
          </p:nvPr>
        </p:nvSpPr>
        <p:spPr>
          <a:xfrm>
            <a:off x="685800" y="3445933"/>
            <a:ext cx="3680885" cy="18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100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69" name="Google Shape;69;p31"/>
          <p:cNvSpPr txBox="1"/>
          <p:nvPr>
            <p:ph idx="10" type="dt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1"/>
          <p:cNvSpPr txBox="1"/>
          <p:nvPr>
            <p:ph idx="11" type="ftr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31"/>
          <p:cNvSpPr txBox="1"/>
          <p:nvPr>
            <p:ph idx="12" type="sldNum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ContentHD.png" id="73" name="Google Shape;73;p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32"/>
          <p:cNvSpPr txBox="1"/>
          <p:nvPr>
            <p:ph type="title"/>
          </p:nvPr>
        </p:nvSpPr>
        <p:spPr>
          <a:xfrm>
            <a:off x="685800" y="1600200"/>
            <a:ext cx="6164653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b="0" sz="2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32"/>
          <p:cNvSpPr/>
          <p:nvPr>
            <p:ph idx="2" type="pic"/>
          </p:nvPr>
        </p:nvSpPr>
        <p:spPr>
          <a:xfrm>
            <a:off x="7536253" y="914400"/>
            <a:ext cx="3280974" cy="4572000"/>
          </a:xfrm>
          <a:prstGeom prst="roundRect">
            <a:avLst>
              <a:gd fmla="val 4280" name="adj"/>
            </a:avLst>
          </a:prstGeom>
          <a:noFill/>
          <a:ln cap="sq" cmpd="dbl" w="508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254000" rotWithShape="0" algn="tl">
              <a:srgbClr val="000000">
                <a:alpha val="42745"/>
              </a:srgbClr>
            </a:outerShdw>
          </a:effectLst>
        </p:spPr>
      </p:sp>
      <p:sp>
        <p:nvSpPr>
          <p:cNvPr id="76" name="Google Shape;76;p32"/>
          <p:cNvSpPr txBox="1"/>
          <p:nvPr>
            <p:ph idx="1" type="body"/>
          </p:nvPr>
        </p:nvSpPr>
        <p:spPr>
          <a:xfrm>
            <a:off x="685800" y="2971800"/>
            <a:ext cx="6164653" cy="18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100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77" name="Google Shape;77;p32"/>
          <p:cNvSpPr txBox="1"/>
          <p:nvPr>
            <p:ph idx="10" type="dt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32"/>
          <p:cNvSpPr txBox="1"/>
          <p:nvPr>
            <p:ph idx="11" type="ftr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32"/>
          <p:cNvSpPr txBox="1"/>
          <p:nvPr>
            <p:ph idx="12" type="sldNum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4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19" Type="http://schemas.openxmlformats.org/officeDocument/2006/relationships/theme" Target="../theme/theme1.xml"/><Relationship Id="rId6" Type="http://schemas.openxmlformats.org/officeDocument/2006/relationships/slideLayout" Target="../slideLayouts/slideLayout5.xml"/><Relationship Id="rId18" Type="http://schemas.openxmlformats.org/officeDocument/2006/relationships/slideLayout" Target="../slideLayouts/slideLayout17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3"/>
          <p:cNvSpPr txBox="1"/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b="0" i="0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1" name="Google Shape;11;p23"/>
          <p:cNvSpPr txBox="1"/>
          <p:nvPr>
            <p:ph idx="1" type="body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29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3020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175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048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0480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0480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0480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04800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04800" lvl="8" marL="4114800" marR="0" rtl="0" algn="l"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23"/>
          <p:cNvSpPr txBox="1"/>
          <p:nvPr>
            <p:ph idx="10" type="dt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23"/>
          <p:cNvSpPr txBox="1"/>
          <p:nvPr>
            <p:ph idx="11" type="ftr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23"/>
          <p:cNvSpPr txBox="1"/>
          <p:nvPr>
            <p:ph idx="12" type="sldNum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1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www.youtube.com/watch?v=0yLtBjVG0No" TargetMode="External"/><Relationship Id="rId4" Type="http://schemas.openxmlformats.org/officeDocument/2006/relationships/image" Target="../media/image1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jpg"/><Relationship Id="rId4" Type="http://schemas.openxmlformats.org/officeDocument/2006/relationships/image" Target="../media/image26.jpg"/><Relationship Id="rId5" Type="http://schemas.openxmlformats.org/officeDocument/2006/relationships/image" Target="../media/image7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png"/><Relationship Id="rId4" Type="http://schemas.openxmlformats.org/officeDocument/2006/relationships/image" Target="../media/image2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4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0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9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7.jpg"/><Relationship Id="rId4" Type="http://schemas.openxmlformats.org/officeDocument/2006/relationships/image" Target="../media/image24.jpg"/><Relationship Id="rId5" Type="http://schemas.openxmlformats.org/officeDocument/2006/relationships/image" Target="../media/image16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7.jpg"/><Relationship Id="rId4" Type="http://schemas.openxmlformats.org/officeDocument/2006/relationships/image" Target="../media/image24.jpg"/><Relationship Id="rId5" Type="http://schemas.openxmlformats.org/officeDocument/2006/relationships/image" Target="../media/image16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7.jpg"/><Relationship Id="rId4" Type="http://schemas.openxmlformats.org/officeDocument/2006/relationships/image" Target="../media/image24.jpg"/><Relationship Id="rId5" Type="http://schemas.openxmlformats.org/officeDocument/2006/relationships/image" Target="../media/image16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awf.projectwet.arizona.edu/sites/awf.projectwet.arizona.edu/files/Hohokam%20Storybook.pdf" TargetMode="External"/><Relationship Id="rId4" Type="http://schemas.openxmlformats.org/officeDocument/2006/relationships/image" Target="../media/image1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ongressman Grijalva and friends on the power of storytelling and why the Sonoran  Desert is worth protecting | by Lauren Bogard | Westwise | Medium" id="148" name="Google Shape;148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65759" y="102581"/>
            <a:ext cx="9315972" cy="6509535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1"/>
          <p:cNvSpPr txBox="1"/>
          <p:nvPr>
            <p:ph type="ctrTitle"/>
          </p:nvPr>
        </p:nvSpPr>
        <p:spPr>
          <a:xfrm>
            <a:off x="1465759" y="232011"/>
            <a:ext cx="6465295" cy="102838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</a:pPr>
            <a:r>
              <a:rPr lang="en-US"/>
              <a:t>SCIENCE STORYTELLING</a:t>
            </a:r>
            <a:endParaRPr/>
          </a:p>
        </p:txBody>
      </p:sp>
      <p:sp>
        <p:nvSpPr>
          <p:cNvPr id="150" name="Google Shape;150;p1"/>
          <p:cNvSpPr txBox="1"/>
          <p:nvPr>
            <p:ph idx="1" type="subTitle"/>
          </p:nvPr>
        </p:nvSpPr>
        <p:spPr>
          <a:xfrm>
            <a:off x="5145206" y="1389823"/>
            <a:ext cx="2507444" cy="14054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MANSFELD MAGNET MS</a:t>
            </a:r>
            <a:endParaRPr/>
          </a:p>
          <a:p>
            <a:pPr indent="0" lvl="0" marL="0" rtl="0" algn="r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/>
              <a:t>8</a:t>
            </a:r>
            <a:r>
              <a:rPr baseline="30000" lang="en-US"/>
              <a:t>TH</a:t>
            </a:r>
            <a:r>
              <a:rPr lang="en-US"/>
              <a:t> GRADE SCIENCE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0"/>
          <p:cNvSpPr txBox="1"/>
          <p:nvPr>
            <p:ph type="ctrTitle"/>
          </p:nvPr>
        </p:nvSpPr>
        <p:spPr>
          <a:xfrm>
            <a:off x="3962399" y="1964267"/>
            <a:ext cx="7197726" cy="242146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</a:pPr>
            <a:r>
              <a:rPr lang="en-US"/>
              <a:t>WHAT MAKES A GOOD CHILDREN’S STORY?</a:t>
            </a:r>
            <a:endParaRPr/>
          </a:p>
        </p:txBody>
      </p:sp>
      <p:pic>
        <p:nvPicPr>
          <p:cNvPr descr="30 Inspiring Children's Book Characters Everyone Should Know" id="209" name="Google Shape;209;p10"/>
          <p:cNvPicPr preferRelativeResize="0"/>
          <p:nvPr/>
        </p:nvPicPr>
        <p:blipFill rotWithShape="1">
          <a:blip r:embed="rId3">
            <a:alphaModFix/>
          </a:blip>
          <a:srcRect b="0" l="17226" r="17873" t="0"/>
          <a:stretch/>
        </p:blipFill>
        <p:spPr>
          <a:xfrm>
            <a:off x="1365160" y="1339403"/>
            <a:ext cx="3975893" cy="45945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1"/>
          <p:cNvSpPr txBox="1"/>
          <p:nvPr>
            <p:ph type="title"/>
          </p:nvPr>
        </p:nvSpPr>
        <p:spPr>
          <a:xfrm>
            <a:off x="8261684" y="2775284"/>
            <a:ext cx="2924510" cy="14562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lang="en-US"/>
              <a:t>WE ARE WATER PROTECTORS</a:t>
            </a:r>
            <a:endParaRPr/>
          </a:p>
        </p:txBody>
      </p:sp>
      <p:sp>
        <p:nvSpPr>
          <p:cNvPr id="215" name="Google Shape;215;p11"/>
          <p:cNvSpPr txBox="1"/>
          <p:nvPr>
            <p:ph idx="1" type="body"/>
          </p:nvPr>
        </p:nvSpPr>
        <p:spPr>
          <a:xfrm>
            <a:off x="8113295" y="4231551"/>
            <a:ext cx="2314073" cy="13956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https://www.youtube.com/watch?v=0yLtBjVG0No</a:t>
            </a:r>
            <a:r>
              <a:rPr lang="en-US"/>
              <a:t> </a:t>
            </a:r>
            <a:endParaRPr/>
          </a:p>
        </p:txBody>
      </p:sp>
      <p:pic>
        <p:nvPicPr>
          <p:cNvPr descr="We Are Water Protectors" id="216" name="Google Shape;216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46358" y="326287"/>
            <a:ext cx="3989304" cy="63542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2"/>
          <p:cNvSpPr txBox="1"/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en-US"/>
              <a:t>SCIENCE PICTURE BOOK GALLERY WALK</a:t>
            </a:r>
            <a:endParaRPr/>
          </a:p>
        </p:txBody>
      </p:sp>
      <p:sp>
        <p:nvSpPr>
          <p:cNvPr id="222" name="Google Shape;222;p12"/>
          <p:cNvSpPr txBox="1"/>
          <p:nvPr>
            <p:ph idx="1" type="body"/>
          </p:nvPr>
        </p:nvSpPr>
        <p:spPr>
          <a:xfrm>
            <a:off x="685801" y="2142067"/>
            <a:ext cx="10131425" cy="14513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2400"/>
              <a:t>Explore the picture books at the lab tables around you. Answer the questions by yourself or with a partner to guide your exploration.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descr="Drop: An Adventure through the Water Cycle (A Science Pals Book): Moon,  Emily Kate: 9780803741447: Amazon.com: Books" id="223" name="Google Shape;223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5801" y="3330165"/>
            <a:ext cx="2795336" cy="301872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irst Latina astronaut inspires the next generation in new book - Good  Morning America" id="224" name="Google Shape;224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737811" y="3481460"/>
            <a:ext cx="4828673" cy="271612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nder Your Feet... Soil, Sand and Everything Underground (Underground and  All Around): Tang, Wenjia: 9781465490957: Amazon.com: Books" id="225" name="Google Shape;225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823158" y="3109240"/>
            <a:ext cx="2662989" cy="32396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3"/>
          <p:cNvSpPr txBox="1"/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en-US"/>
              <a:t>YOUR TASK</a:t>
            </a:r>
            <a:endParaRPr/>
          </a:p>
        </p:txBody>
      </p:sp>
      <p:pic>
        <p:nvPicPr>
          <p:cNvPr descr="Screen Clipping" id="231" name="Google Shape;231;p1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48036" y="2414578"/>
            <a:ext cx="9606953" cy="290103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ld Open Book Clipart Vector Images (over 120)" id="232" name="Google Shape;232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72720" y="3914275"/>
            <a:ext cx="5157586" cy="28026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creen Clipping" id="237" name="Google Shape;237;p1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03371" y="595520"/>
            <a:ext cx="9895433" cy="56609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5"/>
          <p:cNvSpPr txBox="1"/>
          <p:nvPr>
            <p:ph type="title"/>
          </p:nvPr>
        </p:nvSpPr>
        <p:spPr>
          <a:xfrm>
            <a:off x="717885" y="2825192"/>
            <a:ext cx="2923673" cy="14562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lang="en-US"/>
              <a:t>HOW I WILL GRADE YOUR WORK</a:t>
            </a:r>
            <a:endParaRPr/>
          </a:p>
        </p:txBody>
      </p:sp>
      <p:pic>
        <p:nvPicPr>
          <p:cNvPr descr="Screen Clipping" id="243" name="Google Shape;243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08685" y="609600"/>
            <a:ext cx="7538812" cy="58874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usiness Writing Bright Ideas - Simply stated business" id="248" name="Google Shape;248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84545" y="-39689"/>
            <a:ext cx="9196919" cy="6897689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16"/>
          <p:cNvSpPr txBox="1"/>
          <p:nvPr>
            <p:ph type="ctrTitle"/>
          </p:nvPr>
        </p:nvSpPr>
        <p:spPr>
          <a:xfrm>
            <a:off x="2584141" y="192504"/>
            <a:ext cx="7197726" cy="100084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r>
              <a:rPr lang="en-US">
                <a:solidFill>
                  <a:schemeClr val="dk1"/>
                </a:solidFill>
              </a:rPr>
              <a:t>WHAT IS A STORYBOARD?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Thumbnail template for 40 page self-ended and 32 page picture books —  Alicia Schwab Illustration" id="254" name="Google Shape;254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76926" y="119033"/>
            <a:ext cx="8425281" cy="65061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8"/>
          <p:cNvSpPr txBox="1"/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en-US"/>
              <a:t>YOUR PLAN TODAY</a:t>
            </a:r>
            <a:endParaRPr/>
          </a:p>
        </p:txBody>
      </p:sp>
      <p:sp>
        <p:nvSpPr>
          <p:cNvPr id="260" name="Google Shape;260;p18"/>
          <p:cNvSpPr txBox="1"/>
          <p:nvPr>
            <p:ph idx="1" type="body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sz="2800"/>
              <a:t>Start working on your storyboard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What pages will have pictures/ text/ both?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What information will you include?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What kind of story will you tell?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Remember, there are many different ways to tell a story!</a:t>
            </a:r>
            <a:endParaRPr sz="2400"/>
          </a:p>
        </p:txBody>
      </p:sp>
      <p:pic>
        <p:nvPicPr>
          <p:cNvPr descr="Stacks Of Books Clipart Transparent Background, Stacked Books, Book Clipart,  Books, Stacking PNG Image For Free Download" id="261" name="Google Shape;261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03498" y="786063"/>
            <a:ext cx="4799398" cy="43634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9"/>
          <p:cNvSpPr txBox="1"/>
          <p:nvPr>
            <p:ph type="ctrTitle"/>
          </p:nvPr>
        </p:nvSpPr>
        <p:spPr>
          <a:xfrm>
            <a:off x="3962399" y="2333666"/>
            <a:ext cx="7197726" cy="242146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</a:pPr>
            <a:r>
              <a:rPr lang="en-US"/>
              <a:t>WORK TIME</a:t>
            </a:r>
            <a:endParaRPr/>
          </a:p>
        </p:txBody>
      </p:sp>
      <p:sp>
        <p:nvSpPr>
          <p:cNvPr id="267" name="Google Shape;267;p19"/>
          <p:cNvSpPr txBox="1"/>
          <p:nvPr>
            <p:ph idx="1" type="subTitle"/>
          </p:nvPr>
        </p:nvSpPr>
        <p:spPr>
          <a:xfrm>
            <a:off x="3962399" y="4755130"/>
            <a:ext cx="7197726" cy="14054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2800"/>
              <a:t>ASK ME ANY QUESTIONS YOU HAVE!</a:t>
            </a:r>
            <a:endParaRPr sz="2800"/>
          </a:p>
        </p:txBody>
      </p:sp>
      <p:pic>
        <p:nvPicPr>
          <p:cNvPr descr="8 Truths About Teaching Writing to Middle Schoolers | Edutopia" id="268" name="Google Shape;268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4324" y="3174999"/>
            <a:ext cx="5055673" cy="33739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ost Creative Middle School Writing Prompts – Complete Literature" id="269" name="Google Shape;269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36569" y="189401"/>
            <a:ext cx="5323556" cy="35497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ookbot" id="270" name="Google Shape;270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09004" y="654982"/>
            <a:ext cx="4246312" cy="23413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"/>
          <p:cNvSpPr txBox="1"/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en-US"/>
              <a:t>BELLWORK</a:t>
            </a:r>
            <a:endParaRPr/>
          </a:p>
        </p:txBody>
      </p:sp>
      <p:sp>
        <p:nvSpPr>
          <p:cNvPr id="156" name="Google Shape;156;p2"/>
          <p:cNvSpPr txBox="1"/>
          <p:nvPr>
            <p:ph idx="1" type="body"/>
          </p:nvPr>
        </p:nvSpPr>
        <p:spPr>
          <a:xfrm>
            <a:off x="685801" y="2142067"/>
            <a:ext cx="5624847" cy="36491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lang="en-US" sz="2500"/>
              <a:t>Think of your favorite story (movie, book, video game, etc.). What do you like about it? What make it engaging?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2500"/>
              <a:buNone/>
            </a:pPr>
            <a:r>
              <a:t/>
            </a:r>
            <a:endParaRPr sz="25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2500"/>
              <a:buNone/>
            </a:pPr>
            <a:r>
              <a:rPr lang="en-US" sz="2500"/>
              <a:t>Write an answer in your notebook, then share with your elbow buddy. </a:t>
            </a:r>
            <a:endParaRPr sz="2500"/>
          </a:p>
        </p:txBody>
      </p:sp>
      <p:pic>
        <p:nvPicPr>
          <p:cNvPr descr="Open Book Stock Illustration - Download Image Now - Picture Book,  Storytelling, Book - iStock" id="157" name="Google Shape;157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29590" y="1491129"/>
            <a:ext cx="4287636" cy="49510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0"/>
          <p:cNvSpPr txBox="1"/>
          <p:nvPr>
            <p:ph type="ctrTitle"/>
          </p:nvPr>
        </p:nvSpPr>
        <p:spPr>
          <a:xfrm>
            <a:off x="3962399" y="2333666"/>
            <a:ext cx="7197726" cy="242146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</a:pPr>
            <a:r>
              <a:rPr lang="en-US"/>
              <a:t>WORK TIME</a:t>
            </a:r>
            <a:endParaRPr/>
          </a:p>
        </p:txBody>
      </p:sp>
      <p:sp>
        <p:nvSpPr>
          <p:cNvPr id="276" name="Google Shape;276;p20"/>
          <p:cNvSpPr txBox="1"/>
          <p:nvPr>
            <p:ph idx="1" type="subTitle"/>
          </p:nvPr>
        </p:nvSpPr>
        <p:spPr>
          <a:xfrm>
            <a:off x="3962399" y="4755130"/>
            <a:ext cx="7197726" cy="14054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2800"/>
              <a:t>ASK ME ANY QUESTIONS YOU HAVE!</a:t>
            </a:r>
            <a:endParaRPr sz="2800"/>
          </a:p>
        </p:txBody>
      </p:sp>
      <p:pic>
        <p:nvPicPr>
          <p:cNvPr descr="8 Truths About Teaching Writing to Middle Schoolers | Edutopia" id="277" name="Google Shape;277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4324" y="3174999"/>
            <a:ext cx="5055673" cy="33739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ost Creative Middle School Writing Prompts – Complete Literature" id="278" name="Google Shape;278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36569" y="189401"/>
            <a:ext cx="5323556" cy="35497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ookbot" id="279" name="Google Shape;279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09004" y="654982"/>
            <a:ext cx="4246312" cy="23413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21"/>
          <p:cNvSpPr txBox="1"/>
          <p:nvPr>
            <p:ph type="ctrTitle"/>
          </p:nvPr>
        </p:nvSpPr>
        <p:spPr>
          <a:xfrm>
            <a:off x="3962399" y="2333666"/>
            <a:ext cx="7197726" cy="242146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</a:pPr>
            <a:r>
              <a:rPr lang="en-US"/>
              <a:t>WORK TIME</a:t>
            </a:r>
            <a:endParaRPr/>
          </a:p>
        </p:txBody>
      </p:sp>
      <p:sp>
        <p:nvSpPr>
          <p:cNvPr id="285" name="Google Shape;285;p21"/>
          <p:cNvSpPr txBox="1"/>
          <p:nvPr>
            <p:ph idx="1" type="subTitle"/>
          </p:nvPr>
        </p:nvSpPr>
        <p:spPr>
          <a:xfrm>
            <a:off x="3962399" y="4755130"/>
            <a:ext cx="7197726" cy="14054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2800"/>
              <a:t>ASK ME ANY QUESTIONS YOU HAVE!</a:t>
            </a:r>
            <a:endParaRPr sz="2800"/>
          </a:p>
        </p:txBody>
      </p:sp>
      <p:pic>
        <p:nvPicPr>
          <p:cNvPr descr="8 Truths About Teaching Writing to Middle Schoolers | Edutopia" id="286" name="Google Shape;286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4324" y="3174999"/>
            <a:ext cx="5055673" cy="33739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ost Creative Middle School Writing Prompts – Complete Literature" id="287" name="Google Shape;287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36569" y="189401"/>
            <a:ext cx="5323556" cy="35497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ookbot" id="288" name="Google Shape;288;p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09004" y="654982"/>
            <a:ext cx="4246312" cy="23413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22"/>
          <p:cNvSpPr txBox="1"/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en-US"/>
              <a:t>BINDING YOUR BOOK</a:t>
            </a:r>
            <a:endParaRPr/>
          </a:p>
        </p:txBody>
      </p:sp>
      <p:pic>
        <p:nvPicPr>
          <p:cNvPr descr="Kids Japanese Side Sewn Book by Jody Alexander - Creativebug" id="295" name="Google Shape;295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18140" y="1782455"/>
            <a:ext cx="8666746" cy="48148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"/>
          <p:cNvSpPr txBox="1"/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en-US"/>
              <a:t>OBJECTIVES</a:t>
            </a:r>
            <a:endParaRPr/>
          </a:p>
        </p:txBody>
      </p:sp>
      <p:sp>
        <p:nvSpPr>
          <p:cNvPr id="163" name="Google Shape;163;p3"/>
          <p:cNvSpPr txBox="1"/>
          <p:nvPr>
            <p:ph idx="1" type="body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i="1" lang="en-US" sz="2400"/>
              <a:t>I can think about different ways to tell stories and how storytelling can be helpful in communicating science ideas.</a:t>
            </a:r>
            <a:endParaRPr/>
          </a:p>
          <a:p>
            <a:pPr indent="-285750" lvl="0" marL="285750" rtl="0" algn="l"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i="1" lang="en-US" sz="2400"/>
              <a:t>I can write and express myself to share something I care about with my community. </a:t>
            </a:r>
            <a:endParaRPr/>
          </a:p>
          <a:p>
            <a:pPr indent="-285750" lvl="0" marL="285750" rtl="0" algn="l"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i="1" lang="en-US" sz="2400"/>
              <a:t>I can think about the relationship between humans and the natural world, and how humans can impact/change natural spaces. 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4"/>
          <p:cNvSpPr txBox="1"/>
          <p:nvPr>
            <p:ph type="ctrTitle"/>
          </p:nvPr>
        </p:nvSpPr>
        <p:spPr>
          <a:xfrm>
            <a:off x="3962399" y="1964267"/>
            <a:ext cx="7197726" cy="242146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</a:pPr>
            <a:r>
              <a:rPr lang="en-US"/>
              <a:t>WHAT MAKES A GOOD STORY?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5"/>
          <p:cNvSpPr txBox="1"/>
          <p:nvPr>
            <p:ph type="ctrTitle"/>
          </p:nvPr>
        </p:nvSpPr>
        <p:spPr>
          <a:xfrm>
            <a:off x="3962399" y="1964267"/>
            <a:ext cx="7197726" cy="242146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</a:pPr>
            <a:r>
              <a:rPr lang="en-US"/>
              <a:t>WHAT MAKES A GOOD CHILDREN’S STORY?</a:t>
            </a:r>
            <a:endParaRPr/>
          </a:p>
        </p:txBody>
      </p:sp>
      <p:pic>
        <p:nvPicPr>
          <p:cNvPr descr="30 Inspiring Children's Book Characters Everyone Should Know" id="174" name="Google Shape;174;p5"/>
          <p:cNvPicPr preferRelativeResize="0"/>
          <p:nvPr/>
        </p:nvPicPr>
        <p:blipFill rotWithShape="1">
          <a:blip r:embed="rId3">
            <a:alphaModFix/>
          </a:blip>
          <a:srcRect b="0" l="17226" r="17873" t="0"/>
          <a:stretch/>
        </p:blipFill>
        <p:spPr>
          <a:xfrm>
            <a:off x="1365160" y="1339403"/>
            <a:ext cx="3975893" cy="45945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6"/>
          <p:cNvSpPr txBox="1"/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en-US"/>
              <a:t>WHAT ARE SOME THINGS TO CONSIDER WHEN WRITING FOR KIDS?</a:t>
            </a:r>
            <a:endParaRPr/>
          </a:p>
        </p:txBody>
      </p:sp>
      <p:sp>
        <p:nvSpPr>
          <p:cNvPr id="180" name="Google Shape;180;p6"/>
          <p:cNvSpPr txBox="1"/>
          <p:nvPr>
            <p:ph idx="1" type="body"/>
          </p:nvPr>
        </p:nvSpPr>
        <p:spPr>
          <a:xfrm>
            <a:off x="685801" y="2142068"/>
            <a:ext cx="10131425" cy="77855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2800"/>
              <a:t>Write your idea on a sticky note, then bring it up to the board.</a:t>
            </a:r>
            <a:endParaRPr sz="2800"/>
          </a:p>
        </p:txBody>
      </p:sp>
      <p:sp>
        <p:nvSpPr>
          <p:cNvPr id="181" name="Google Shape;181;p6"/>
          <p:cNvSpPr/>
          <p:nvPr/>
        </p:nvSpPr>
        <p:spPr>
          <a:xfrm>
            <a:off x="136478" y="2688609"/>
            <a:ext cx="11887200" cy="4039737"/>
          </a:xfrm>
          <a:prstGeom prst="cloud">
            <a:avLst/>
          </a:prstGeom>
          <a:solidFill>
            <a:schemeClr val="accent1"/>
          </a:solidFill>
          <a:ln cap="rnd" cmpd="sng" w="19050">
            <a:solidFill>
              <a:srgbClr val="A9325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7"/>
          <p:cNvSpPr txBox="1"/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en-US"/>
              <a:t>CHILDREN’S BOOKS AS TOOLS</a:t>
            </a:r>
            <a:endParaRPr/>
          </a:p>
        </p:txBody>
      </p:sp>
      <p:sp>
        <p:nvSpPr>
          <p:cNvPr id="187" name="Google Shape;187;p7"/>
          <p:cNvSpPr txBox="1"/>
          <p:nvPr>
            <p:ph idx="1" type="body"/>
          </p:nvPr>
        </p:nvSpPr>
        <p:spPr>
          <a:xfrm>
            <a:off x="685801" y="2142068"/>
            <a:ext cx="10131425" cy="13244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2400"/>
              <a:t>Children’s books can be an introduction for kiddos to big topics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US" sz="2400"/>
              <a:t>	They can help us learn the basics of new things</a:t>
            </a:r>
            <a:endParaRPr/>
          </a:p>
        </p:txBody>
      </p:sp>
      <p:pic>
        <p:nvPicPr>
          <p:cNvPr descr="Caramel reviews physics books for babies by Chris Ferrie – BookBunnies" id="188" name="Google Shape;188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30693" y="3542732"/>
            <a:ext cx="7041639" cy="21662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8"/>
          <p:cNvSpPr txBox="1"/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en-US"/>
              <a:t>HOHOKAM WATER STORY </a:t>
            </a:r>
            <a:endParaRPr/>
          </a:p>
        </p:txBody>
      </p:sp>
      <p:sp>
        <p:nvSpPr>
          <p:cNvPr id="194" name="Google Shape;194;p8"/>
          <p:cNvSpPr txBox="1"/>
          <p:nvPr>
            <p:ph idx="1" type="body"/>
          </p:nvPr>
        </p:nvSpPr>
        <p:spPr>
          <a:xfrm>
            <a:off x="685802" y="2142067"/>
            <a:ext cx="4511840" cy="36491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25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 sz="2400"/>
              <a:t>We will read an example as a class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en-US" sz="2400"/>
              <a:t>As we read think about the following questions: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en-US" sz="2400"/>
              <a:t>1. What do you wonder about the relationship that Native Americans, such as the Hohokam, had with water?</a:t>
            </a:r>
            <a:endParaRPr sz="24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en-US" sz="2400"/>
              <a:t>2. In what ways, did Native Americans use science to improve their lives?</a:t>
            </a:r>
            <a:endParaRPr/>
          </a:p>
        </p:txBody>
      </p:sp>
      <p:pic>
        <p:nvPicPr>
          <p:cNvPr descr="Screen Clipping" id="195" name="Google Shape;195;p8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47363" y="1906656"/>
            <a:ext cx="6371390" cy="4125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9"/>
          <p:cNvSpPr txBox="1"/>
          <p:nvPr>
            <p:ph type="title"/>
          </p:nvPr>
        </p:nvSpPr>
        <p:spPr>
          <a:xfrm>
            <a:off x="685800" y="56593"/>
            <a:ext cx="10131425" cy="14562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en-US"/>
              <a:t>HOHOKAM WATER STORY </a:t>
            </a:r>
            <a:endParaRPr/>
          </a:p>
        </p:txBody>
      </p:sp>
      <p:sp>
        <p:nvSpPr>
          <p:cNvPr id="202" name="Google Shape;202;p9"/>
          <p:cNvSpPr txBox="1"/>
          <p:nvPr>
            <p:ph idx="1" type="body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2400"/>
              <a:t>Work in groups to answer the following questions to check your understanding of our reading: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US" sz="2400"/>
              <a:t>1. What do you wonder about the relationship that Native Americans, such as the Hohokam, had with water?</a:t>
            </a:r>
            <a:endParaRPr sz="24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US" sz="2400"/>
              <a:t>2. In what ways, did Native Americans use science to improve their lives?</a:t>
            </a:r>
            <a:endParaRPr sz="24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US" sz="2400"/>
              <a:t>3. How did Native Amercans apply engineering practices to solve problems?</a:t>
            </a:r>
            <a:endParaRPr sz="24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US" sz="2400"/>
              <a:t>4. Why did the level of surface water in the Santa Cruz River go down as the population of Tucson grew?</a:t>
            </a:r>
            <a:endParaRPr sz="24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US" sz="2400"/>
              <a:t>5. What is the relationship between the river and groundwater?</a:t>
            </a:r>
            <a:endParaRPr sz="24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US" sz="2400"/>
              <a:t>6. From your perspective, what is the significance of having water in the Santa Cruz River in downtown Tucson?</a:t>
            </a:r>
            <a:endParaRPr sz="24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elestial">
  <a:themeElements>
    <a:clrScheme name="Celestial">
      <a:dk1>
        <a:srgbClr val="000000"/>
      </a:dk1>
      <a:lt1>
        <a:srgbClr val="FFFFFF"/>
      </a:lt1>
      <a:dk2>
        <a:srgbClr val="3F296A"/>
      </a:dk2>
      <a:lt2>
        <a:srgbClr val="EBEBEB"/>
      </a:lt2>
      <a:accent1>
        <a:srgbClr val="E84574"/>
      </a:accent1>
      <a:accent2>
        <a:srgbClr val="798FF2"/>
      </a:accent2>
      <a:accent3>
        <a:srgbClr val="95C369"/>
      </a:accent3>
      <a:accent4>
        <a:srgbClr val="EE875A"/>
      </a:accent4>
      <a:accent5>
        <a:srgbClr val="C363E8"/>
      </a:accent5>
      <a:accent6>
        <a:srgbClr val="6AADC8"/>
      </a:accent6>
      <a:hlink>
        <a:srgbClr val="FE80C7"/>
      </a:hlink>
      <a:folHlink>
        <a:srgbClr val="FBA3E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2024-07-16T14:56:30Z</dcterms:created>
  <dc:creator>Mandy</dc:creator>
</cp:coreProperties>
</file>