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3"/>
  </p:notesMasterIdLst>
  <p:sldIdLst>
    <p:sldId id="256" r:id="rId2"/>
    <p:sldId id="257" r:id="rId3"/>
    <p:sldId id="267" r:id="rId4"/>
    <p:sldId id="276" r:id="rId5"/>
    <p:sldId id="277" r:id="rId6"/>
    <p:sldId id="279" r:id="rId7"/>
    <p:sldId id="275" r:id="rId8"/>
    <p:sldId id="270" r:id="rId9"/>
    <p:sldId id="271" r:id="rId10"/>
    <p:sldId id="269" r:id="rId11"/>
    <p:sldId id="280" r:id="rId12"/>
    <p:sldId id="281" r:id="rId13"/>
    <p:sldId id="283" r:id="rId14"/>
    <p:sldId id="284" r:id="rId15"/>
    <p:sldId id="285" r:id="rId16"/>
    <p:sldId id="286" r:id="rId17"/>
    <p:sldId id="282" r:id="rId18"/>
    <p:sldId id="272" r:id="rId19"/>
    <p:sldId id="274" r:id="rId20"/>
    <p:sldId id="273" r:id="rId21"/>
    <p:sldId id="268"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63E4EA8-3095-4CB7-B497-2190898869F1}">
  <a:tblStyle styleId="{963E4EA8-3095-4CB7-B497-2190898869F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p:restoredTop sz="94660"/>
  </p:normalViewPr>
  <p:slideViewPr>
    <p:cSldViewPr snapToGrid="0">
      <p:cViewPr varScale="1">
        <p:scale>
          <a:sx n="85" d="100"/>
          <a:sy n="85" d="100"/>
        </p:scale>
        <p:origin x="114"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9d1c54d760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9d1c54d760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a55523347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a55523347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1972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a55523347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a55523347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5840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a55523347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a55523347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8703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a55523347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a55523347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0502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a55523347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a55523347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3608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a55523347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a55523347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9132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a55523347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a55523347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123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a55523347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a55523347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7175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a55523347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a55523347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859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a55523347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a55523347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540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a55523347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a55523347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3800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9d1c54d760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9d1c54d760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a55523347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a55523347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a55523347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a55523347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7761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a55523347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a55523347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3249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a55523347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a55523347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7143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a55523347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a55523347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9894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a55523347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a55523347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2992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a55523347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a55523347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7736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16.jpeg"/><Relationship Id="rId4" Type="http://schemas.openxmlformats.org/officeDocument/2006/relationships/hyperlink" Target="https://whyamigreen.com/wp-content/uploads/2019/01/Aquaponics-mini-setup.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amazon.com/PULACO-Submersible-Aquarium-Fountain-Hydroponics/dp/B07SLKDW5J/ref=sr_1_2_sspa?crid=4OA9ORD57U3K&amp;dib=eyJ2IjoiMSJ9.BDPlQ-_c04HrHyCAzdCsjKr-I3lNkyIl_h1zRrgzfVC17nLq3rydY-SH4xSnqRwCvpKdbxZ3iETZ9uU_EmJS_C_ty_X1Bs3Hjpw3_qd9WW3bxtpjHyUg5dd0ZPAFk0nEgKMQGXxpmpw9wr4qpBA5TOO8p_suMHU88Ynz5ZWcHWfXTcEKDxyZh2TATKKvumFIrFZjNSKF0SJTGuueMWm52zFKEEofjFdFP32mgJ7mnYGabt0B8UmRAUKTZqgbSUtC4ekWOw2sZScT2faVXcJIopXw867_jA4pxstOhpWdeiI.GON0fNRvrrPlb9FY75_jUveeyvVbxSq2pf6IbKmS-W0&amp;dib_tag=se&amp;keywords=aquarium+pump&amp;qid=1721088385&amp;sprefix=aquarium+pump%2Caps%2C159&amp;sr=8-2-spons&amp;sp_csd=d2lkZ2V0TmFtZT1zcF9hdGY&amp;psc=1"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hyperlink" Target="https://openclipart.org/detail/35263/man-silhouette-by-pitr"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hyperlink" Target="mailto:tkochenderfer1@gmail.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hyperlink" Target="https://awcs.azgfd.com/chapter-7-habitat-profiles/aquatic-and-riparian-ecosystem-group#:~:text=Common%20tree%20species%20in%20riparian,found%20in%20the%20riparian%20zone" TargetMode="External"/><Relationship Id="rId5" Type="http://schemas.openxmlformats.org/officeDocument/2006/relationships/hyperlink" Target="https://www.nrcs.usda.gov/plantmaterials/azpmstn7363.pdf" TargetMode="Externa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174138" y="159750"/>
            <a:ext cx="4356900" cy="4824000"/>
          </a:xfrm>
          <a:prstGeom prst="rect">
            <a:avLst/>
          </a:prstGeom>
          <a:solidFill>
            <a:srgbClr val="9FC5E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1"/>
                </a:solidFill>
              </a:rPr>
              <a:t>Objective</a:t>
            </a:r>
            <a:endParaRPr sz="1800" b="1" dirty="0">
              <a:solidFill>
                <a:schemeClr val="dk1"/>
              </a:solidFill>
            </a:endParaRPr>
          </a:p>
          <a:p>
            <a:pPr marL="0" lvl="0" indent="0" algn="l" rtl="0">
              <a:spcBef>
                <a:spcPts val="0"/>
              </a:spcBef>
              <a:spcAft>
                <a:spcPts val="0"/>
              </a:spcAft>
              <a:buNone/>
            </a:pPr>
            <a:r>
              <a:rPr lang="en-US" sz="1800" i="1" dirty="0">
                <a:solidFill>
                  <a:schemeClr val="dk1"/>
                </a:solidFill>
              </a:rPr>
              <a:t>Student will be able to design an ecosystem, plan a procedure to quantify ecosystem health over time, and defend a claim regarding the health of the ecosystem. </a:t>
            </a:r>
            <a:endParaRPr sz="1800" i="1" dirty="0">
              <a:solidFill>
                <a:schemeClr val="dk1"/>
              </a:solidFill>
            </a:endParaRPr>
          </a:p>
          <a:p>
            <a:pPr marL="0" lvl="0" indent="0" algn="l" rtl="0">
              <a:spcBef>
                <a:spcPts val="0"/>
              </a:spcBef>
              <a:spcAft>
                <a:spcPts val="0"/>
              </a:spcAft>
              <a:buNone/>
            </a:pPr>
            <a:endParaRPr sz="1800" i="1" dirty="0">
              <a:solidFill>
                <a:schemeClr val="dk1"/>
              </a:solidFill>
            </a:endParaRPr>
          </a:p>
          <a:p>
            <a:pPr marL="0" lvl="0" indent="0" algn="l" rtl="0">
              <a:spcBef>
                <a:spcPts val="0"/>
              </a:spcBef>
              <a:spcAft>
                <a:spcPts val="0"/>
              </a:spcAft>
              <a:buNone/>
            </a:pPr>
            <a:r>
              <a:rPr lang="en" sz="1800" b="1" dirty="0">
                <a:solidFill>
                  <a:schemeClr val="dk1"/>
                </a:solidFill>
              </a:rPr>
              <a:t>Purpose</a:t>
            </a:r>
            <a:endParaRPr sz="1800" b="1" dirty="0">
              <a:solidFill>
                <a:schemeClr val="dk1"/>
              </a:solidFill>
            </a:endParaRPr>
          </a:p>
          <a:p>
            <a:pPr marL="457200" lvl="0" indent="-342900" algn="l" rtl="0">
              <a:spcBef>
                <a:spcPts val="0"/>
              </a:spcBef>
              <a:spcAft>
                <a:spcPts val="0"/>
              </a:spcAft>
              <a:buClr>
                <a:schemeClr val="dk1"/>
              </a:buClr>
              <a:buSzPts val="1800"/>
              <a:buChar char="●"/>
            </a:pPr>
            <a:r>
              <a:rPr lang="en" sz="1800" dirty="0">
                <a:solidFill>
                  <a:schemeClr val="dk1"/>
                </a:solidFill>
              </a:rPr>
              <a:t>Bring field experiences to the classroom</a:t>
            </a:r>
            <a:endParaRPr sz="1800" dirty="0">
              <a:solidFill>
                <a:schemeClr val="dk1"/>
              </a:solidFill>
            </a:endParaRPr>
          </a:p>
          <a:p>
            <a:pPr marL="457200" lvl="0" indent="0" algn="l" rtl="0">
              <a:spcBef>
                <a:spcPts val="0"/>
              </a:spcBef>
              <a:spcAft>
                <a:spcPts val="0"/>
              </a:spcAft>
              <a:buNone/>
            </a:pPr>
            <a:endParaRPr sz="1800" dirty="0">
              <a:solidFill>
                <a:schemeClr val="dk1"/>
              </a:solidFill>
            </a:endParaRPr>
          </a:p>
          <a:p>
            <a:pPr marL="457200" lvl="0" indent="-342900" algn="l" rtl="0">
              <a:spcBef>
                <a:spcPts val="0"/>
              </a:spcBef>
              <a:spcAft>
                <a:spcPts val="0"/>
              </a:spcAft>
              <a:buClr>
                <a:schemeClr val="dk1"/>
              </a:buClr>
              <a:buSzPts val="1800"/>
              <a:buChar char="●"/>
            </a:pPr>
            <a:r>
              <a:rPr lang="en-US" sz="1800" dirty="0">
                <a:solidFill>
                  <a:schemeClr val="dk1"/>
                </a:solidFill>
              </a:rPr>
              <a:t>Students </a:t>
            </a:r>
            <a:r>
              <a:rPr lang="en-US" sz="1800" u="sng" dirty="0">
                <a:solidFill>
                  <a:schemeClr val="dk1"/>
                </a:solidFill>
              </a:rPr>
              <a:t>design and conduct </a:t>
            </a:r>
            <a:r>
              <a:rPr lang="en-US" sz="1800" dirty="0">
                <a:solidFill>
                  <a:schemeClr val="dk1"/>
                </a:solidFill>
              </a:rPr>
              <a:t>experiment</a:t>
            </a:r>
            <a:endParaRPr sz="1800" dirty="0">
              <a:solidFill>
                <a:schemeClr val="dk1"/>
              </a:solidFill>
            </a:endParaRPr>
          </a:p>
          <a:p>
            <a:pPr marL="457200" lvl="0" indent="0" algn="l" rtl="0">
              <a:spcBef>
                <a:spcPts val="0"/>
              </a:spcBef>
              <a:spcAft>
                <a:spcPts val="0"/>
              </a:spcAft>
              <a:buNone/>
            </a:pPr>
            <a:endParaRPr sz="1800" dirty="0">
              <a:solidFill>
                <a:schemeClr val="dk1"/>
              </a:solidFill>
            </a:endParaRPr>
          </a:p>
          <a:p>
            <a:pPr marL="457200" lvl="0" indent="-342900" algn="l" rtl="0">
              <a:spcBef>
                <a:spcPts val="0"/>
              </a:spcBef>
              <a:spcAft>
                <a:spcPts val="0"/>
              </a:spcAft>
              <a:buClr>
                <a:schemeClr val="dk1"/>
              </a:buClr>
              <a:buSzPts val="1800"/>
              <a:buChar char="●"/>
            </a:pPr>
            <a:r>
              <a:rPr lang="en-US" sz="1800" dirty="0">
                <a:solidFill>
                  <a:schemeClr val="dk1"/>
                </a:solidFill>
              </a:rPr>
              <a:t>Engineering + design in biology</a:t>
            </a:r>
            <a:endParaRPr sz="1800" dirty="0">
              <a:solidFill>
                <a:schemeClr val="dk1"/>
              </a:solidFill>
            </a:endParaRPr>
          </a:p>
          <a:p>
            <a:pPr marL="0" lvl="0" indent="0" algn="l" rtl="0">
              <a:spcBef>
                <a:spcPts val="0"/>
              </a:spcBef>
              <a:spcAft>
                <a:spcPts val="0"/>
              </a:spcAft>
              <a:buNone/>
            </a:pPr>
            <a:endParaRPr sz="1800" dirty="0">
              <a:solidFill>
                <a:schemeClr val="dk1"/>
              </a:solidFill>
            </a:endParaRPr>
          </a:p>
        </p:txBody>
      </p:sp>
      <p:sp>
        <p:nvSpPr>
          <p:cNvPr id="55" name="Google Shape;55;p13"/>
          <p:cNvSpPr txBox="1"/>
          <p:nvPr/>
        </p:nvSpPr>
        <p:spPr>
          <a:xfrm>
            <a:off x="4612963" y="159750"/>
            <a:ext cx="4356900" cy="4824000"/>
          </a:xfrm>
          <a:prstGeom prst="rect">
            <a:avLst/>
          </a:prstGeom>
          <a:solidFill>
            <a:srgbClr val="FCE5C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1"/>
                </a:solidFill>
              </a:rPr>
              <a:t>Standards Engaged</a:t>
            </a:r>
            <a:endParaRPr sz="1800" b="1" dirty="0">
              <a:solidFill>
                <a:schemeClr val="dk1"/>
              </a:solidFill>
            </a:endParaRPr>
          </a:p>
          <a:p>
            <a:pPr marL="0" lvl="0" indent="0" algn="l" rtl="0">
              <a:spcBef>
                <a:spcPts val="0"/>
              </a:spcBef>
              <a:spcAft>
                <a:spcPts val="0"/>
              </a:spcAft>
              <a:buNone/>
            </a:pPr>
            <a:r>
              <a:rPr lang="en-US" sz="1800" u="sng" dirty="0">
                <a:solidFill>
                  <a:schemeClr val="dk1"/>
                </a:solidFill>
              </a:rPr>
              <a:t>HS.E1U1.12</a:t>
            </a:r>
            <a:r>
              <a:rPr lang="en-US" sz="1800" dirty="0">
                <a:solidFill>
                  <a:schemeClr val="dk1"/>
                </a:solidFill>
              </a:rPr>
              <a:t>: Develop and use models of the Earth that explains the role of energy and matter in Earth’s constantly changing internal and external systems (geosphere, hydrosphere, atmosphere, biosphere). </a:t>
            </a:r>
            <a:endParaRPr sz="1800" dirty="0">
              <a:solidFill>
                <a:schemeClr val="dk1"/>
              </a:solidFill>
            </a:endParaRPr>
          </a:p>
          <a:p>
            <a:pPr marL="0" lvl="0" indent="0" algn="l" rtl="0">
              <a:spcBef>
                <a:spcPts val="0"/>
              </a:spcBef>
              <a:spcAft>
                <a:spcPts val="0"/>
              </a:spcAft>
              <a:buNone/>
            </a:pPr>
            <a:endParaRPr sz="1800" u="sng" dirty="0">
              <a:solidFill>
                <a:schemeClr val="dk1"/>
              </a:solidFill>
            </a:endParaRPr>
          </a:p>
          <a:p>
            <a:pPr marL="0" lvl="0" indent="0" algn="l" rtl="0">
              <a:spcBef>
                <a:spcPts val="0"/>
              </a:spcBef>
              <a:spcAft>
                <a:spcPts val="0"/>
              </a:spcAft>
              <a:buNone/>
            </a:pPr>
            <a:r>
              <a:rPr lang="en-US" sz="1800" u="sng" dirty="0">
                <a:solidFill>
                  <a:schemeClr val="dk1"/>
                </a:solidFill>
              </a:rPr>
              <a:t>HS.L2U1.19</a:t>
            </a:r>
            <a:r>
              <a:rPr lang="en-US" sz="1800" dirty="0">
                <a:solidFill>
                  <a:schemeClr val="dk1"/>
                </a:solidFill>
              </a:rPr>
              <a:t>: Develop and use models that show how changes in the transfer of matter and energy within an ecosystem and interactions between species may affect organisms and their environment. </a:t>
            </a:r>
            <a:endParaRPr sz="1800" u="sng" dirty="0">
              <a:solidFill>
                <a:schemeClr val="dk1"/>
              </a:solidFill>
            </a:endParaRPr>
          </a:p>
          <a:p>
            <a:pPr marL="0" lvl="0" indent="0" algn="l" rtl="0">
              <a:spcBef>
                <a:spcPts val="0"/>
              </a:spcBef>
              <a:spcAft>
                <a:spcPts val="0"/>
              </a:spcAft>
              <a:buNone/>
            </a:pPr>
            <a:endParaRPr sz="1800" dirty="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p:nvPr/>
        </p:nvSpPr>
        <p:spPr>
          <a:xfrm>
            <a:off x="183150" y="213994"/>
            <a:ext cx="8777700" cy="491179"/>
          </a:xfrm>
          <a:prstGeom prst="rect">
            <a:avLst/>
          </a:prstGeom>
          <a:solidFill>
            <a:srgbClr val="A4C2F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dk1"/>
                </a:solidFill>
              </a:rPr>
              <a:t>Building ecosystems from recycled materials</a:t>
            </a:r>
            <a:endParaRPr dirty="0">
              <a:solidFill>
                <a:schemeClr val="dk1"/>
              </a:solidFill>
            </a:endParaRPr>
          </a:p>
          <a:p>
            <a:pPr marL="0" lvl="0" indent="0" algn="l" rtl="0">
              <a:spcBef>
                <a:spcPts val="0"/>
              </a:spcBef>
              <a:spcAft>
                <a:spcPts val="0"/>
              </a:spcAft>
              <a:buNone/>
            </a:pPr>
            <a:endParaRPr dirty="0">
              <a:solidFill>
                <a:schemeClr val="dk1"/>
              </a:solidFill>
            </a:endParaRPr>
          </a:p>
        </p:txBody>
      </p:sp>
      <p:pic>
        <p:nvPicPr>
          <p:cNvPr id="3" name="Picture 2" descr="A screenshot of a computer&#10;&#10;Description automatically generated">
            <a:extLst>
              <a:ext uri="{FF2B5EF4-FFF2-40B4-BE49-F238E27FC236}">
                <a16:creationId xmlns:a16="http://schemas.microsoft.com/office/drawing/2014/main" id="{8CEAA637-9070-17C0-4497-DC68A5FD3BED}"/>
              </a:ext>
            </a:extLst>
          </p:cNvPr>
          <p:cNvPicPr>
            <a:picLocks noChangeAspect="1"/>
          </p:cNvPicPr>
          <p:nvPr/>
        </p:nvPicPr>
        <p:blipFill rotWithShape="1">
          <a:blip r:embed="rId3"/>
          <a:srcRect l="116" t="20100" r="29950" b="10219"/>
          <a:stretch/>
        </p:blipFill>
        <p:spPr>
          <a:xfrm>
            <a:off x="183150" y="762323"/>
            <a:ext cx="3841506" cy="2489200"/>
          </a:xfrm>
          <a:prstGeom prst="rect">
            <a:avLst/>
          </a:prstGeom>
        </p:spPr>
      </p:pic>
      <p:cxnSp>
        <p:nvCxnSpPr>
          <p:cNvPr id="4" name="Straight Arrow Connector 3">
            <a:extLst>
              <a:ext uri="{FF2B5EF4-FFF2-40B4-BE49-F238E27FC236}">
                <a16:creationId xmlns:a16="http://schemas.microsoft.com/office/drawing/2014/main" id="{BDA8094F-8FBF-456F-B9AB-A0F179997CBD}"/>
              </a:ext>
            </a:extLst>
          </p:cNvPr>
          <p:cNvCxnSpPr>
            <a:cxnSpLocks/>
          </p:cNvCxnSpPr>
          <p:nvPr/>
        </p:nvCxnSpPr>
        <p:spPr>
          <a:xfrm flipH="1" flipV="1">
            <a:off x="596828" y="3308673"/>
            <a:ext cx="656239" cy="23039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E70E109-4193-2B7B-E7FF-380415899C4F}"/>
              </a:ext>
            </a:extLst>
          </p:cNvPr>
          <p:cNvSpPr txBox="1"/>
          <p:nvPr/>
        </p:nvSpPr>
        <p:spPr>
          <a:xfrm>
            <a:off x="1253068" y="3423870"/>
            <a:ext cx="2438400" cy="738664"/>
          </a:xfrm>
          <a:prstGeom prst="rect">
            <a:avLst/>
          </a:prstGeom>
          <a:noFill/>
        </p:spPr>
        <p:txBody>
          <a:bodyPr wrap="square" rtlCol="0">
            <a:spAutoFit/>
          </a:bodyPr>
          <a:lstStyle/>
          <a:p>
            <a:r>
              <a:rPr lang="en-US" dirty="0"/>
              <a:t>Design inspiration</a:t>
            </a:r>
          </a:p>
          <a:p>
            <a:r>
              <a:rPr lang="en-US" dirty="0"/>
              <a:t>(see </a:t>
            </a:r>
            <a:r>
              <a:rPr lang="en-US" dirty="0">
                <a:hlinkClick r:id="rId4"/>
              </a:rPr>
              <a:t>here</a:t>
            </a:r>
            <a:r>
              <a:rPr lang="en-US" dirty="0"/>
              <a:t>)</a:t>
            </a:r>
          </a:p>
          <a:p>
            <a:endParaRPr lang="en-US" dirty="0"/>
          </a:p>
        </p:txBody>
      </p:sp>
      <p:sp>
        <p:nvSpPr>
          <p:cNvPr id="8" name="TextBox 7">
            <a:extLst>
              <a:ext uri="{FF2B5EF4-FFF2-40B4-BE49-F238E27FC236}">
                <a16:creationId xmlns:a16="http://schemas.microsoft.com/office/drawing/2014/main" id="{D9DCCE8B-8322-295A-16DC-0715EAF7E620}"/>
              </a:ext>
            </a:extLst>
          </p:cNvPr>
          <p:cNvSpPr txBox="1"/>
          <p:nvPr/>
        </p:nvSpPr>
        <p:spPr>
          <a:xfrm>
            <a:off x="4416529" y="817424"/>
            <a:ext cx="3999338" cy="2031325"/>
          </a:xfrm>
          <a:prstGeom prst="rect">
            <a:avLst/>
          </a:prstGeom>
          <a:noFill/>
        </p:spPr>
        <p:txBody>
          <a:bodyPr wrap="square" rtlCol="0">
            <a:spAutoFit/>
          </a:bodyPr>
          <a:lstStyle/>
          <a:p>
            <a:r>
              <a:rPr lang="en-US" sz="1800" b="1" u="sng" dirty="0"/>
              <a:t>Why?</a:t>
            </a:r>
          </a:p>
          <a:p>
            <a:pPr marL="214313" indent="-214313">
              <a:buFont typeface="Arial" panose="020B0604020202020204" pitchFamily="34" charset="0"/>
              <a:buChar char="•"/>
            </a:pPr>
            <a:r>
              <a:rPr lang="en-US" sz="1800" dirty="0"/>
              <a:t>Recycled materials = sustainable</a:t>
            </a:r>
          </a:p>
          <a:p>
            <a:pPr marL="214313" indent="-214313">
              <a:buFont typeface="Arial" panose="020B0604020202020204" pitchFamily="34" charset="0"/>
              <a:buChar char="•"/>
            </a:pPr>
            <a:r>
              <a:rPr lang="en-US" sz="1800" dirty="0"/>
              <a:t>Materials are inexpensive</a:t>
            </a:r>
          </a:p>
          <a:p>
            <a:pPr marL="214313" indent="-214313">
              <a:buFont typeface="Arial" panose="020B0604020202020204" pitchFamily="34" charset="0"/>
              <a:buChar char="•"/>
            </a:pPr>
            <a:r>
              <a:rPr lang="en-US" sz="1800" dirty="0"/>
              <a:t>Low tool requirement</a:t>
            </a:r>
          </a:p>
          <a:p>
            <a:pPr marL="214313" indent="-214313">
              <a:buFont typeface="Arial" panose="020B0604020202020204" pitchFamily="34" charset="0"/>
              <a:buChar char="•"/>
            </a:pPr>
            <a:r>
              <a:rPr lang="en-US" sz="1800" dirty="0"/>
              <a:t>Design is age appropriate for 9-12 grade</a:t>
            </a:r>
          </a:p>
          <a:p>
            <a:pPr marL="214313" indent="-214313">
              <a:buFont typeface="Arial" panose="020B0604020202020204" pitchFamily="34" charset="0"/>
              <a:buChar char="•"/>
            </a:pPr>
            <a:endParaRPr lang="en-US" sz="1800" dirty="0"/>
          </a:p>
        </p:txBody>
      </p:sp>
      <p:pic>
        <p:nvPicPr>
          <p:cNvPr id="3076" name="Picture 4">
            <a:extLst>
              <a:ext uri="{FF2B5EF4-FFF2-40B4-BE49-F238E27FC236}">
                <a16:creationId xmlns:a16="http://schemas.microsoft.com/office/drawing/2014/main" id="{4B159A63-78FC-F262-F887-25FD26E897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821"/>
          <a:stretch/>
        </p:blipFill>
        <p:spPr bwMode="auto">
          <a:xfrm>
            <a:off x="4825704" y="2637268"/>
            <a:ext cx="3588115" cy="2292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341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p:nvPr/>
        </p:nvSpPr>
        <p:spPr>
          <a:xfrm>
            <a:off x="183150" y="213994"/>
            <a:ext cx="8777700" cy="491179"/>
          </a:xfrm>
          <a:prstGeom prst="rect">
            <a:avLst/>
          </a:prstGeom>
          <a:solidFill>
            <a:srgbClr val="A4C2F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dk1"/>
                </a:solidFill>
              </a:rPr>
              <a:t>Ecosystem materials and tools </a:t>
            </a:r>
            <a:endParaRPr dirty="0">
              <a:solidFill>
                <a:schemeClr val="dk1"/>
              </a:solidFill>
            </a:endParaRPr>
          </a:p>
          <a:p>
            <a:pPr marL="0" lvl="0" indent="0" algn="l" rtl="0">
              <a:spcBef>
                <a:spcPts val="0"/>
              </a:spcBef>
              <a:spcAft>
                <a:spcPts val="0"/>
              </a:spcAft>
              <a:buNone/>
            </a:pPr>
            <a:endParaRPr dirty="0">
              <a:solidFill>
                <a:schemeClr val="dk1"/>
              </a:solidFill>
            </a:endParaRPr>
          </a:p>
        </p:txBody>
      </p:sp>
      <p:sp>
        <p:nvSpPr>
          <p:cNvPr id="8" name="TextBox 7">
            <a:extLst>
              <a:ext uri="{FF2B5EF4-FFF2-40B4-BE49-F238E27FC236}">
                <a16:creationId xmlns:a16="http://schemas.microsoft.com/office/drawing/2014/main" id="{D9DCCE8B-8322-295A-16DC-0715EAF7E620}"/>
              </a:ext>
            </a:extLst>
          </p:cNvPr>
          <p:cNvSpPr txBox="1"/>
          <p:nvPr/>
        </p:nvSpPr>
        <p:spPr>
          <a:xfrm>
            <a:off x="183150" y="705173"/>
            <a:ext cx="3999338" cy="5355312"/>
          </a:xfrm>
          <a:prstGeom prst="rect">
            <a:avLst/>
          </a:prstGeom>
          <a:noFill/>
        </p:spPr>
        <p:txBody>
          <a:bodyPr wrap="square" rtlCol="0">
            <a:spAutoFit/>
          </a:bodyPr>
          <a:lstStyle/>
          <a:p>
            <a:r>
              <a:rPr lang="en-US" sz="1800" b="1" u="sng" dirty="0"/>
              <a:t>Materials</a:t>
            </a:r>
          </a:p>
          <a:p>
            <a:pPr marL="214313" indent="-214313">
              <a:buFont typeface="Arial" panose="020B0604020202020204" pitchFamily="34" charset="0"/>
              <a:buChar char="•"/>
            </a:pPr>
            <a:r>
              <a:rPr lang="en-US" sz="1800" dirty="0"/>
              <a:t>3 or 5 gallon water jug (qty. 1)</a:t>
            </a:r>
          </a:p>
          <a:p>
            <a:pPr marL="214313" indent="-214313">
              <a:buFont typeface="Arial" panose="020B0604020202020204" pitchFamily="34" charset="0"/>
              <a:buChar char="•"/>
            </a:pPr>
            <a:r>
              <a:rPr lang="en-US" sz="1800" dirty="0"/>
              <a:t>1” D x 18” L PVC pipe (qty. 3)</a:t>
            </a:r>
          </a:p>
          <a:p>
            <a:pPr marL="214313" indent="-214313">
              <a:buFont typeface="Arial" panose="020B0604020202020204" pitchFamily="34" charset="0"/>
              <a:buChar char="•"/>
            </a:pPr>
            <a:r>
              <a:rPr lang="en-US" sz="1800" dirty="0"/>
              <a:t>2” D x 12” L PVC pipe (qty. 1)</a:t>
            </a:r>
          </a:p>
          <a:p>
            <a:pPr marL="214313" indent="-214313">
              <a:buFont typeface="Arial" panose="020B0604020202020204" pitchFamily="34" charset="0"/>
              <a:buChar char="•"/>
            </a:pPr>
            <a:r>
              <a:rPr lang="en-US" sz="1800" dirty="0"/>
              <a:t>8” L zip tie (qty. 6)</a:t>
            </a:r>
          </a:p>
          <a:p>
            <a:pPr marL="214313" indent="-214313">
              <a:buFont typeface="Arial" panose="020B0604020202020204" pitchFamily="34" charset="0"/>
              <a:buChar char="•"/>
            </a:pPr>
            <a:r>
              <a:rPr lang="en-US" sz="1800" dirty="0" err="1"/>
              <a:t>Pulaco</a:t>
            </a:r>
            <a:r>
              <a:rPr lang="en-US" sz="1800" dirty="0"/>
              <a:t> 95 GPH 5W Mini Submersible Water Pump         (qty. 1: </a:t>
            </a:r>
            <a:r>
              <a:rPr lang="en-US" sz="1800" dirty="0">
                <a:hlinkClick r:id="rId3" tooltip="link"/>
              </a:rPr>
              <a:t>link</a:t>
            </a:r>
            <a:r>
              <a:rPr lang="en-US" sz="1800" dirty="0"/>
              <a:t>)</a:t>
            </a:r>
          </a:p>
          <a:p>
            <a:pPr marL="214313" indent="-214313">
              <a:buFont typeface="Arial" panose="020B0604020202020204" pitchFamily="34" charset="0"/>
              <a:buChar char="•"/>
            </a:pPr>
            <a:r>
              <a:rPr lang="en-US" sz="1800" dirty="0"/>
              <a:t>1/3” D x 24” L silicone tubing     (qty. 1)</a:t>
            </a:r>
          </a:p>
          <a:p>
            <a:pPr marL="214313" indent="-214313">
              <a:buFont typeface="Arial" panose="020B0604020202020204" pitchFamily="34" charset="0"/>
              <a:buChar char="•"/>
            </a:pPr>
            <a:r>
              <a:rPr lang="en-US" sz="1800" dirty="0"/>
              <a:t>2 </a:t>
            </a:r>
            <a:r>
              <a:rPr lang="en-US" sz="1800" dirty="0" err="1"/>
              <a:t>lbs</a:t>
            </a:r>
            <a:r>
              <a:rPr lang="en-US" sz="1800" dirty="0"/>
              <a:t> hydroponic clay pebbles</a:t>
            </a:r>
          </a:p>
          <a:p>
            <a:pPr marL="214313" indent="-214313">
              <a:buFont typeface="Arial" panose="020B0604020202020204" pitchFamily="34" charset="0"/>
              <a:buChar char="•"/>
            </a:pPr>
            <a:r>
              <a:rPr lang="en-US" sz="1800" dirty="0"/>
              <a:t>Freshwater nitrifying bacteria quick start (qty. 1)</a:t>
            </a:r>
          </a:p>
          <a:p>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p:txBody>
      </p:sp>
      <p:sp>
        <p:nvSpPr>
          <p:cNvPr id="2" name="TextBox 1">
            <a:extLst>
              <a:ext uri="{FF2B5EF4-FFF2-40B4-BE49-F238E27FC236}">
                <a16:creationId xmlns:a16="http://schemas.microsoft.com/office/drawing/2014/main" id="{6EB0DCE5-2DD5-441B-92DD-C4A0B1FF9A93}"/>
              </a:ext>
            </a:extLst>
          </p:cNvPr>
          <p:cNvSpPr txBox="1"/>
          <p:nvPr/>
        </p:nvSpPr>
        <p:spPr>
          <a:xfrm>
            <a:off x="4182488" y="705173"/>
            <a:ext cx="3999338" cy="1754326"/>
          </a:xfrm>
          <a:prstGeom prst="rect">
            <a:avLst/>
          </a:prstGeom>
          <a:noFill/>
        </p:spPr>
        <p:txBody>
          <a:bodyPr wrap="square" rtlCol="0">
            <a:spAutoFit/>
          </a:bodyPr>
          <a:lstStyle/>
          <a:p>
            <a:r>
              <a:rPr lang="en-US" sz="1800" b="1" u="sng" dirty="0"/>
              <a:t>Tools</a:t>
            </a:r>
          </a:p>
          <a:p>
            <a:pPr marL="214313" indent="-214313">
              <a:buFont typeface="Arial" panose="020B0604020202020204" pitchFamily="34" charset="0"/>
              <a:buChar char="•"/>
            </a:pPr>
            <a:r>
              <a:rPr lang="en-US" sz="1800" dirty="0"/>
              <a:t>Hand saw</a:t>
            </a:r>
          </a:p>
          <a:p>
            <a:pPr marL="214313" indent="-214313">
              <a:buFont typeface="Arial" panose="020B0604020202020204" pitchFamily="34" charset="0"/>
              <a:buChar char="•"/>
            </a:pPr>
            <a:r>
              <a:rPr lang="en-US" sz="1800" dirty="0"/>
              <a:t>Drill with ~3/16” drill bit</a:t>
            </a:r>
          </a:p>
          <a:p>
            <a:pPr marL="214313" indent="-214313">
              <a:buFont typeface="Arial" panose="020B0604020202020204" pitchFamily="34" charset="0"/>
              <a:buChar char="•"/>
            </a:pPr>
            <a:r>
              <a:rPr lang="en-US" sz="1800" dirty="0"/>
              <a:t>PVC pipe cutter</a:t>
            </a:r>
          </a:p>
          <a:p>
            <a:pPr marL="214313" indent="-214313">
              <a:buFont typeface="Arial" panose="020B0604020202020204" pitchFamily="34" charset="0"/>
              <a:buChar char="•"/>
            </a:pPr>
            <a:r>
              <a:rPr lang="en-US" sz="1800" dirty="0"/>
              <a:t>Hot glue gun</a:t>
            </a:r>
          </a:p>
          <a:p>
            <a:pPr marL="214313" indent="-214313">
              <a:buFont typeface="Arial" panose="020B0604020202020204" pitchFamily="34" charset="0"/>
              <a:buChar char="•"/>
            </a:pPr>
            <a:endParaRPr lang="en-US" sz="1800" dirty="0"/>
          </a:p>
        </p:txBody>
      </p:sp>
      <p:pic>
        <p:nvPicPr>
          <p:cNvPr id="5" name="Picture 2">
            <a:extLst>
              <a:ext uri="{FF2B5EF4-FFF2-40B4-BE49-F238E27FC236}">
                <a16:creationId xmlns:a16="http://schemas.microsoft.com/office/drawing/2014/main" id="{16D3DC53-7F5F-102A-37EC-27BB6349F2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909" t="18885" r="13536" b="9181"/>
          <a:stretch/>
        </p:blipFill>
        <p:spPr bwMode="auto">
          <a:xfrm>
            <a:off x="6108459" y="2159517"/>
            <a:ext cx="2852391" cy="2769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86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p:nvPr/>
        </p:nvSpPr>
        <p:spPr>
          <a:xfrm>
            <a:off x="183150" y="213994"/>
            <a:ext cx="8777700" cy="491179"/>
          </a:xfrm>
          <a:prstGeom prst="rect">
            <a:avLst/>
          </a:prstGeom>
          <a:solidFill>
            <a:srgbClr val="A4C2F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dk1"/>
                </a:solidFill>
              </a:rPr>
              <a:t>Ecosystem design</a:t>
            </a:r>
            <a:endParaRPr dirty="0">
              <a:solidFill>
                <a:schemeClr val="dk1"/>
              </a:solidFill>
            </a:endParaRPr>
          </a:p>
          <a:p>
            <a:pPr marL="0" lvl="0" indent="0" algn="l" rtl="0">
              <a:spcBef>
                <a:spcPts val="0"/>
              </a:spcBef>
              <a:spcAft>
                <a:spcPts val="0"/>
              </a:spcAft>
              <a:buNone/>
            </a:pPr>
            <a:endParaRPr dirty="0">
              <a:solidFill>
                <a:schemeClr val="dk1"/>
              </a:solidFill>
            </a:endParaRPr>
          </a:p>
        </p:txBody>
      </p:sp>
      <p:sp>
        <p:nvSpPr>
          <p:cNvPr id="5" name="TextBox 4">
            <a:extLst>
              <a:ext uri="{FF2B5EF4-FFF2-40B4-BE49-F238E27FC236}">
                <a16:creationId xmlns:a16="http://schemas.microsoft.com/office/drawing/2014/main" id="{5816E292-465F-3C98-2819-D8BB18F87303}"/>
              </a:ext>
            </a:extLst>
          </p:cNvPr>
          <p:cNvSpPr txBox="1"/>
          <p:nvPr/>
        </p:nvSpPr>
        <p:spPr>
          <a:xfrm>
            <a:off x="3027950" y="782987"/>
            <a:ext cx="5932900" cy="4247317"/>
          </a:xfrm>
          <a:prstGeom prst="rect">
            <a:avLst/>
          </a:prstGeom>
          <a:noFill/>
        </p:spPr>
        <p:txBody>
          <a:bodyPr wrap="square" rtlCol="0">
            <a:spAutoFit/>
          </a:bodyPr>
          <a:lstStyle/>
          <a:p>
            <a:r>
              <a:rPr lang="en-US" sz="1800" b="1" u="sng" dirty="0"/>
              <a:t>Procedure</a:t>
            </a:r>
          </a:p>
          <a:p>
            <a:pPr marL="342900" indent="-342900">
              <a:buFont typeface="+mj-lt"/>
              <a:buAutoNum type="arabicPeriod"/>
            </a:pPr>
            <a:r>
              <a:rPr lang="en-US" sz="1800" dirty="0"/>
              <a:t>Saw the gallon jug is sawed in half. Flip the top and stack on bottom.</a:t>
            </a:r>
          </a:p>
          <a:p>
            <a:pPr marL="342900" indent="-342900">
              <a:buFont typeface="+mj-lt"/>
              <a:buAutoNum type="arabicPeriod"/>
            </a:pPr>
            <a:r>
              <a:rPr lang="en-US" sz="1800" dirty="0"/>
              <a:t>Cut 1” diameter PVC into 3 x 18” segments with PVC cutter. Drill one zip tie-sized hole at the top of each segment and another hole X” from the other end (where X is the height of the bottom half of the gallon jug).</a:t>
            </a:r>
          </a:p>
          <a:p>
            <a:endParaRPr lang="en-US" sz="1800" dirty="0"/>
          </a:p>
          <a:p>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p:txBody>
      </p:sp>
      <p:sp>
        <p:nvSpPr>
          <p:cNvPr id="6" name="TextBox 5">
            <a:extLst>
              <a:ext uri="{FF2B5EF4-FFF2-40B4-BE49-F238E27FC236}">
                <a16:creationId xmlns:a16="http://schemas.microsoft.com/office/drawing/2014/main" id="{04E3C860-7BDA-14BF-89B9-63E2719F2612}"/>
              </a:ext>
            </a:extLst>
          </p:cNvPr>
          <p:cNvSpPr txBox="1"/>
          <p:nvPr/>
        </p:nvSpPr>
        <p:spPr>
          <a:xfrm>
            <a:off x="1654484" y="4866501"/>
            <a:ext cx="1029449" cy="276999"/>
          </a:xfrm>
          <a:prstGeom prst="rect">
            <a:avLst/>
          </a:prstGeom>
          <a:noFill/>
        </p:spPr>
        <p:txBody>
          <a:bodyPr wrap="none" rtlCol="0">
            <a:spAutoFit/>
          </a:bodyPr>
          <a:lstStyle/>
          <a:p>
            <a:r>
              <a:rPr lang="en-US" sz="1200" i="1" dirty="0">
                <a:solidFill>
                  <a:schemeClr val="tx1">
                    <a:lumMod val="50000"/>
                    <a:lumOff val="50000"/>
                  </a:schemeClr>
                </a:solidFill>
              </a:rPr>
              <a:t>Schematic 1</a:t>
            </a:r>
          </a:p>
        </p:txBody>
      </p:sp>
      <p:pic>
        <p:nvPicPr>
          <p:cNvPr id="10" name="Picture 9" descr="A screenshot of a computer&#10;&#10;Description automatically generated">
            <a:extLst>
              <a:ext uri="{FF2B5EF4-FFF2-40B4-BE49-F238E27FC236}">
                <a16:creationId xmlns:a16="http://schemas.microsoft.com/office/drawing/2014/main" id="{C0767D01-1DD9-6352-AC10-5D88168BC84F}"/>
              </a:ext>
            </a:extLst>
          </p:cNvPr>
          <p:cNvPicPr>
            <a:picLocks noChangeAspect="1"/>
          </p:cNvPicPr>
          <p:nvPr/>
        </p:nvPicPr>
        <p:blipFill rotWithShape="1">
          <a:blip r:embed="rId3"/>
          <a:srcRect l="56652" t="26632" r="25919" b="19935"/>
          <a:stretch/>
        </p:blipFill>
        <p:spPr>
          <a:xfrm>
            <a:off x="666559" y="990156"/>
            <a:ext cx="1975850" cy="3939350"/>
          </a:xfrm>
          <a:prstGeom prst="rect">
            <a:avLst/>
          </a:prstGeom>
        </p:spPr>
      </p:pic>
    </p:spTree>
    <p:extLst>
      <p:ext uri="{BB962C8B-B14F-4D97-AF65-F5344CB8AC3E}">
        <p14:creationId xmlns:p14="http://schemas.microsoft.com/office/powerpoint/2010/main" val="1479224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p:nvPr/>
        </p:nvSpPr>
        <p:spPr>
          <a:xfrm>
            <a:off x="183150" y="213994"/>
            <a:ext cx="8777700" cy="491179"/>
          </a:xfrm>
          <a:prstGeom prst="rect">
            <a:avLst/>
          </a:prstGeom>
          <a:solidFill>
            <a:srgbClr val="A4C2F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dk1"/>
                </a:solidFill>
              </a:rPr>
              <a:t>Ecosystem design</a:t>
            </a:r>
            <a:endParaRPr dirty="0">
              <a:solidFill>
                <a:schemeClr val="dk1"/>
              </a:solidFill>
            </a:endParaRPr>
          </a:p>
          <a:p>
            <a:pPr marL="0" lvl="0" indent="0" algn="l" rtl="0">
              <a:spcBef>
                <a:spcPts val="0"/>
              </a:spcBef>
              <a:spcAft>
                <a:spcPts val="0"/>
              </a:spcAft>
              <a:buNone/>
            </a:pPr>
            <a:endParaRPr dirty="0">
              <a:solidFill>
                <a:schemeClr val="dk1"/>
              </a:solidFill>
            </a:endParaRPr>
          </a:p>
        </p:txBody>
      </p:sp>
      <p:sp>
        <p:nvSpPr>
          <p:cNvPr id="5" name="TextBox 4">
            <a:extLst>
              <a:ext uri="{FF2B5EF4-FFF2-40B4-BE49-F238E27FC236}">
                <a16:creationId xmlns:a16="http://schemas.microsoft.com/office/drawing/2014/main" id="{5816E292-465F-3C98-2819-D8BB18F87303}"/>
              </a:ext>
            </a:extLst>
          </p:cNvPr>
          <p:cNvSpPr txBox="1"/>
          <p:nvPr/>
        </p:nvSpPr>
        <p:spPr>
          <a:xfrm>
            <a:off x="3027950" y="782987"/>
            <a:ext cx="5932900" cy="5355312"/>
          </a:xfrm>
          <a:prstGeom prst="rect">
            <a:avLst/>
          </a:prstGeom>
          <a:noFill/>
        </p:spPr>
        <p:txBody>
          <a:bodyPr wrap="square" rtlCol="0">
            <a:spAutoFit/>
          </a:bodyPr>
          <a:lstStyle/>
          <a:p>
            <a:r>
              <a:rPr lang="en-US" sz="1800" b="1" u="sng" dirty="0"/>
              <a:t>Procedure</a:t>
            </a:r>
          </a:p>
          <a:p>
            <a:pPr marL="342900" indent="-342900">
              <a:buAutoNum type="arabicPeriod" startAt="3"/>
            </a:pPr>
            <a:r>
              <a:rPr lang="en-US" sz="1800" dirty="0"/>
              <a:t>Drill three equidistant pairs of holes at the cut side of the top and bottom halves of the gallon jug (as shown in </a:t>
            </a:r>
            <a:r>
              <a:rPr lang="en-US" sz="1800" i="1" dirty="0"/>
              <a:t>schematic 2</a:t>
            </a:r>
            <a:r>
              <a:rPr lang="en-US" sz="1800" dirty="0"/>
              <a:t>).</a:t>
            </a:r>
          </a:p>
          <a:p>
            <a:pPr marL="342900" indent="-342900">
              <a:buAutoNum type="arabicPeriod" startAt="3"/>
            </a:pPr>
            <a:r>
              <a:rPr lang="en-US" sz="1800" dirty="0"/>
              <a:t>Thread zip ties through each pair of holes on the bottom half of the gallon jug and fix each 18” segment to each pair by the holes midway through the segment.</a:t>
            </a:r>
          </a:p>
          <a:p>
            <a:pPr marL="342900" indent="-342900">
              <a:buAutoNum type="arabicPeriod" startAt="3"/>
            </a:pPr>
            <a:r>
              <a:rPr lang="en-US" sz="1800" dirty="0"/>
              <a:t>Thread zip ties through each pair of holes on the top half of the gallon jug and fix each 18” segment to each pair by the holes at the top of each segment. The ecosystem should be freestanding and appear like </a:t>
            </a:r>
            <a:r>
              <a:rPr lang="en-US" sz="1800" i="1" dirty="0"/>
              <a:t>schematic 3</a:t>
            </a:r>
            <a:r>
              <a:rPr lang="en-US" sz="1800" dirty="0"/>
              <a:t> (third PVC segment not shown). </a:t>
            </a:r>
          </a:p>
          <a:p>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p:txBody>
      </p:sp>
      <p:pic>
        <p:nvPicPr>
          <p:cNvPr id="3" name="Picture 2" descr="A screenshot of a computer&#10;&#10;Description automatically generated">
            <a:extLst>
              <a:ext uri="{FF2B5EF4-FFF2-40B4-BE49-F238E27FC236}">
                <a16:creationId xmlns:a16="http://schemas.microsoft.com/office/drawing/2014/main" id="{D25BEE32-E993-823B-A694-6EDF68DC412A}"/>
              </a:ext>
            </a:extLst>
          </p:cNvPr>
          <p:cNvPicPr>
            <a:picLocks noChangeAspect="1"/>
          </p:cNvPicPr>
          <p:nvPr/>
        </p:nvPicPr>
        <p:blipFill rotWithShape="1">
          <a:blip r:embed="rId3"/>
          <a:srcRect l="50878" t="37017" r="21562" b="21945"/>
          <a:stretch/>
        </p:blipFill>
        <p:spPr>
          <a:xfrm>
            <a:off x="364067" y="705173"/>
            <a:ext cx="2142068" cy="2074334"/>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E1A39190-24F5-13ED-D199-3EAA5887BAC0}"/>
              </a:ext>
            </a:extLst>
          </p:cNvPr>
          <p:cNvPicPr>
            <a:picLocks noChangeAspect="1"/>
          </p:cNvPicPr>
          <p:nvPr/>
        </p:nvPicPr>
        <p:blipFill rotWithShape="1">
          <a:blip r:embed="rId4"/>
          <a:srcRect l="43035" t="33332" r="38446" b="22783"/>
          <a:stretch/>
        </p:blipFill>
        <p:spPr>
          <a:xfrm>
            <a:off x="715434" y="2779507"/>
            <a:ext cx="1439334" cy="2218266"/>
          </a:xfrm>
          <a:prstGeom prst="rect">
            <a:avLst/>
          </a:prstGeom>
        </p:spPr>
      </p:pic>
      <p:sp>
        <p:nvSpPr>
          <p:cNvPr id="8" name="TextBox 7">
            <a:extLst>
              <a:ext uri="{FF2B5EF4-FFF2-40B4-BE49-F238E27FC236}">
                <a16:creationId xmlns:a16="http://schemas.microsoft.com/office/drawing/2014/main" id="{A57DE249-6596-347A-2A8C-C570A3C60490}"/>
              </a:ext>
            </a:extLst>
          </p:cNvPr>
          <p:cNvSpPr txBox="1"/>
          <p:nvPr/>
        </p:nvSpPr>
        <p:spPr>
          <a:xfrm>
            <a:off x="1657603" y="2575983"/>
            <a:ext cx="1029449" cy="276999"/>
          </a:xfrm>
          <a:prstGeom prst="rect">
            <a:avLst/>
          </a:prstGeom>
          <a:noFill/>
        </p:spPr>
        <p:txBody>
          <a:bodyPr wrap="none" rtlCol="0">
            <a:spAutoFit/>
          </a:bodyPr>
          <a:lstStyle/>
          <a:p>
            <a:r>
              <a:rPr lang="en-US" sz="1200" i="1" dirty="0">
                <a:solidFill>
                  <a:schemeClr val="tx1">
                    <a:lumMod val="50000"/>
                    <a:lumOff val="50000"/>
                  </a:schemeClr>
                </a:solidFill>
              </a:rPr>
              <a:t>Schematic 2</a:t>
            </a:r>
          </a:p>
        </p:txBody>
      </p:sp>
      <p:sp>
        <p:nvSpPr>
          <p:cNvPr id="9" name="TextBox 8">
            <a:extLst>
              <a:ext uri="{FF2B5EF4-FFF2-40B4-BE49-F238E27FC236}">
                <a16:creationId xmlns:a16="http://schemas.microsoft.com/office/drawing/2014/main" id="{28C0285D-1A60-43F1-17EE-26D867616CCF}"/>
              </a:ext>
            </a:extLst>
          </p:cNvPr>
          <p:cNvSpPr txBox="1"/>
          <p:nvPr/>
        </p:nvSpPr>
        <p:spPr>
          <a:xfrm>
            <a:off x="1640043" y="4868942"/>
            <a:ext cx="1029449" cy="276999"/>
          </a:xfrm>
          <a:prstGeom prst="rect">
            <a:avLst/>
          </a:prstGeom>
          <a:noFill/>
        </p:spPr>
        <p:txBody>
          <a:bodyPr wrap="none" rtlCol="0">
            <a:spAutoFit/>
          </a:bodyPr>
          <a:lstStyle/>
          <a:p>
            <a:r>
              <a:rPr lang="en-US" sz="1200" i="1" dirty="0">
                <a:solidFill>
                  <a:schemeClr val="tx1">
                    <a:lumMod val="50000"/>
                    <a:lumOff val="50000"/>
                  </a:schemeClr>
                </a:solidFill>
              </a:rPr>
              <a:t>Schematic 3</a:t>
            </a:r>
          </a:p>
        </p:txBody>
      </p:sp>
    </p:spTree>
    <p:extLst>
      <p:ext uri="{BB962C8B-B14F-4D97-AF65-F5344CB8AC3E}">
        <p14:creationId xmlns:p14="http://schemas.microsoft.com/office/powerpoint/2010/main" val="575084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p:nvPr/>
        </p:nvSpPr>
        <p:spPr>
          <a:xfrm>
            <a:off x="183150" y="213994"/>
            <a:ext cx="8777700" cy="491179"/>
          </a:xfrm>
          <a:prstGeom prst="rect">
            <a:avLst/>
          </a:prstGeom>
          <a:solidFill>
            <a:srgbClr val="A4C2F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dk1"/>
                </a:solidFill>
              </a:rPr>
              <a:t>Ecosystem design</a:t>
            </a:r>
            <a:endParaRPr dirty="0">
              <a:solidFill>
                <a:schemeClr val="dk1"/>
              </a:solidFill>
            </a:endParaRPr>
          </a:p>
          <a:p>
            <a:pPr marL="0" lvl="0" indent="0" algn="l" rtl="0">
              <a:spcBef>
                <a:spcPts val="0"/>
              </a:spcBef>
              <a:spcAft>
                <a:spcPts val="0"/>
              </a:spcAft>
              <a:buNone/>
            </a:pPr>
            <a:endParaRPr dirty="0">
              <a:solidFill>
                <a:schemeClr val="dk1"/>
              </a:solidFill>
            </a:endParaRPr>
          </a:p>
        </p:txBody>
      </p:sp>
      <p:sp>
        <p:nvSpPr>
          <p:cNvPr id="5" name="TextBox 4">
            <a:extLst>
              <a:ext uri="{FF2B5EF4-FFF2-40B4-BE49-F238E27FC236}">
                <a16:creationId xmlns:a16="http://schemas.microsoft.com/office/drawing/2014/main" id="{5816E292-465F-3C98-2819-D8BB18F87303}"/>
              </a:ext>
            </a:extLst>
          </p:cNvPr>
          <p:cNvSpPr txBox="1"/>
          <p:nvPr/>
        </p:nvSpPr>
        <p:spPr>
          <a:xfrm>
            <a:off x="3027950" y="782987"/>
            <a:ext cx="5932900" cy="3970318"/>
          </a:xfrm>
          <a:prstGeom prst="rect">
            <a:avLst/>
          </a:prstGeom>
          <a:noFill/>
        </p:spPr>
        <p:txBody>
          <a:bodyPr wrap="square" rtlCol="0">
            <a:spAutoFit/>
          </a:bodyPr>
          <a:lstStyle/>
          <a:p>
            <a:r>
              <a:rPr lang="en-US" sz="1800" b="1" u="sng" dirty="0"/>
              <a:t>Procedure</a:t>
            </a:r>
          </a:p>
          <a:p>
            <a:pPr marL="342900" indent="-342900">
              <a:buAutoNum type="arabicPeriod" startAt="6"/>
            </a:pPr>
            <a:r>
              <a:rPr lang="en-US" sz="1800" dirty="0"/>
              <a:t>Cut the 2” diameter PVC such that it sits snuggly against the ‘funnel’ end of the top half of the gallon jug and that its height is ~1” shorter than the lip of the top half of the gallon jug. This is to ensure that there is no overflow. </a:t>
            </a:r>
          </a:p>
          <a:p>
            <a:pPr marL="342900" indent="-342900">
              <a:buAutoNum type="arabicPeriod" startAt="6"/>
            </a:pPr>
            <a:r>
              <a:rPr lang="en-US" sz="1800" dirty="0"/>
              <a:t>Fix the 2” diameter PVC by filling the gaps between the PVC and ‘funnel’ end of the jug with hot glue. Be sure that this is water-tight!</a:t>
            </a:r>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p:txBody>
      </p:sp>
      <p:sp>
        <p:nvSpPr>
          <p:cNvPr id="8" name="TextBox 7">
            <a:extLst>
              <a:ext uri="{FF2B5EF4-FFF2-40B4-BE49-F238E27FC236}">
                <a16:creationId xmlns:a16="http://schemas.microsoft.com/office/drawing/2014/main" id="{A57DE249-6596-347A-2A8C-C570A3C60490}"/>
              </a:ext>
            </a:extLst>
          </p:cNvPr>
          <p:cNvSpPr txBox="1"/>
          <p:nvPr/>
        </p:nvSpPr>
        <p:spPr>
          <a:xfrm>
            <a:off x="1778183" y="4054726"/>
            <a:ext cx="1029449" cy="276999"/>
          </a:xfrm>
          <a:prstGeom prst="rect">
            <a:avLst/>
          </a:prstGeom>
          <a:noFill/>
        </p:spPr>
        <p:txBody>
          <a:bodyPr wrap="none" rtlCol="0">
            <a:spAutoFit/>
          </a:bodyPr>
          <a:lstStyle/>
          <a:p>
            <a:r>
              <a:rPr lang="en-US" sz="1200" i="1" dirty="0">
                <a:solidFill>
                  <a:schemeClr val="tx1">
                    <a:lumMod val="50000"/>
                    <a:lumOff val="50000"/>
                  </a:schemeClr>
                </a:solidFill>
              </a:rPr>
              <a:t>Schematic 4</a:t>
            </a:r>
          </a:p>
        </p:txBody>
      </p:sp>
      <p:pic>
        <p:nvPicPr>
          <p:cNvPr id="4" name="Picture 3" descr="A screenshot of a computer&#10;&#10;Description automatically generated">
            <a:extLst>
              <a:ext uri="{FF2B5EF4-FFF2-40B4-BE49-F238E27FC236}">
                <a16:creationId xmlns:a16="http://schemas.microsoft.com/office/drawing/2014/main" id="{68B87912-0C48-A73B-4C44-AD4A851F4936}"/>
              </a:ext>
            </a:extLst>
          </p:cNvPr>
          <p:cNvPicPr>
            <a:picLocks noChangeAspect="1"/>
          </p:cNvPicPr>
          <p:nvPr/>
        </p:nvPicPr>
        <p:blipFill rotWithShape="1">
          <a:blip r:embed="rId3"/>
          <a:srcRect l="55780" t="33332" r="26573" b="21945"/>
          <a:stretch/>
        </p:blipFill>
        <p:spPr>
          <a:xfrm>
            <a:off x="648446" y="859187"/>
            <a:ext cx="1938868" cy="3195539"/>
          </a:xfrm>
          <a:prstGeom prst="rect">
            <a:avLst/>
          </a:prstGeom>
        </p:spPr>
      </p:pic>
    </p:spTree>
    <p:extLst>
      <p:ext uri="{BB962C8B-B14F-4D97-AF65-F5344CB8AC3E}">
        <p14:creationId xmlns:p14="http://schemas.microsoft.com/office/powerpoint/2010/main" val="832025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p:nvPr/>
        </p:nvSpPr>
        <p:spPr>
          <a:xfrm>
            <a:off x="183150" y="213994"/>
            <a:ext cx="8777700" cy="491179"/>
          </a:xfrm>
          <a:prstGeom prst="rect">
            <a:avLst/>
          </a:prstGeom>
          <a:solidFill>
            <a:srgbClr val="A4C2F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dk1"/>
                </a:solidFill>
              </a:rPr>
              <a:t>Ecosystem design</a:t>
            </a:r>
            <a:endParaRPr dirty="0">
              <a:solidFill>
                <a:schemeClr val="dk1"/>
              </a:solidFill>
            </a:endParaRPr>
          </a:p>
          <a:p>
            <a:pPr marL="0" lvl="0" indent="0" algn="l" rtl="0">
              <a:spcBef>
                <a:spcPts val="0"/>
              </a:spcBef>
              <a:spcAft>
                <a:spcPts val="0"/>
              </a:spcAft>
              <a:buNone/>
            </a:pPr>
            <a:endParaRPr dirty="0">
              <a:solidFill>
                <a:schemeClr val="dk1"/>
              </a:solidFill>
            </a:endParaRPr>
          </a:p>
        </p:txBody>
      </p:sp>
      <p:sp>
        <p:nvSpPr>
          <p:cNvPr id="5" name="TextBox 4">
            <a:extLst>
              <a:ext uri="{FF2B5EF4-FFF2-40B4-BE49-F238E27FC236}">
                <a16:creationId xmlns:a16="http://schemas.microsoft.com/office/drawing/2014/main" id="{5816E292-465F-3C98-2819-D8BB18F87303}"/>
              </a:ext>
            </a:extLst>
          </p:cNvPr>
          <p:cNvSpPr txBox="1"/>
          <p:nvPr/>
        </p:nvSpPr>
        <p:spPr>
          <a:xfrm>
            <a:off x="3027950" y="782987"/>
            <a:ext cx="5932900" cy="5909310"/>
          </a:xfrm>
          <a:prstGeom prst="rect">
            <a:avLst/>
          </a:prstGeom>
          <a:noFill/>
        </p:spPr>
        <p:txBody>
          <a:bodyPr wrap="square" rtlCol="0">
            <a:spAutoFit/>
          </a:bodyPr>
          <a:lstStyle/>
          <a:p>
            <a:r>
              <a:rPr lang="en-US" sz="1800" b="1" u="sng" dirty="0"/>
              <a:t>Procedure</a:t>
            </a:r>
          </a:p>
          <a:p>
            <a:pPr marL="342900" indent="-342900">
              <a:buAutoNum type="arabicPeriod" startAt="8"/>
            </a:pPr>
            <a:r>
              <a:rPr lang="en-US" sz="1800" dirty="0"/>
              <a:t>Add clay media to the top reservoir. Leave enough room to add plants.</a:t>
            </a:r>
          </a:p>
          <a:p>
            <a:pPr marL="342900" indent="-342900">
              <a:buAutoNum type="arabicPeriod" startAt="8"/>
            </a:pPr>
            <a:r>
              <a:rPr lang="en-US" sz="1800" dirty="0"/>
              <a:t>Add fish pump and cut silicone tubing to appropriate length and fix to fish pump. The other end of the tubing should be buried in the clay media. You may wish to fix this with a zip tie</a:t>
            </a:r>
          </a:p>
          <a:p>
            <a:pPr marL="342900" indent="-342900">
              <a:buAutoNum type="arabicPeriod" startAt="8"/>
            </a:pPr>
            <a:r>
              <a:rPr lang="en-US" sz="1800" dirty="0"/>
              <a:t>Transfer plants to clay media. Depending on the sensitivity of your plants, you may wish to rinse as much soil from the roots prior to transfer. Plug in fish pump and let the water cycle. Water may become turbid/tannic. Do not fret, this will subside over time or once you add nitrifying bacteria quick start. </a:t>
            </a:r>
          </a:p>
          <a:p>
            <a:pPr marL="342900" indent="-342900">
              <a:buAutoNum type="arabicPeriod" startAt="8"/>
            </a:pPr>
            <a:endParaRPr lang="en-US" sz="1800" dirty="0"/>
          </a:p>
          <a:p>
            <a:pPr marL="342900" indent="-342900">
              <a:buAutoNum type="arabicPeriod" startAt="8"/>
            </a:pPr>
            <a:endParaRPr lang="en-US" sz="1800" dirty="0"/>
          </a:p>
          <a:p>
            <a:pPr marL="342900" indent="-342900">
              <a:buAutoNum type="arabicPeriod" startAt="8"/>
            </a:pPr>
            <a:endParaRPr lang="en-US" sz="1800" dirty="0"/>
          </a:p>
          <a:p>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p:txBody>
      </p:sp>
      <p:sp>
        <p:nvSpPr>
          <p:cNvPr id="8" name="TextBox 7">
            <a:extLst>
              <a:ext uri="{FF2B5EF4-FFF2-40B4-BE49-F238E27FC236}">
                <a16:creationId xmlns:a16="http://schemas.microsoft.com/office/drawing/2014/main" id="{A57DE249-6596-347A-2A8C-C570A3C60490}"/>
              </a:ext>
            </a:extLst>
          </p:cNvPr>
          <p:cNvSpPr txBox="1"/>
          <p:nvPr/>
        </p:nvSpPr>
        <p:spPr>
          <a:xfrm>
            <a:off x="1848224" y="4520393"/>
            <a:ext cx="1029449" cy="276999"/>
          </a:xfrm>
          <a:prstGeom prst="rect">
            <a:avLst/>
          </a:prstGeom>
          <a:noFill/>
        </p:spPr>
        <p:txBody>
          <a:bodyPr wrap="none" rtlCol="0">
            <a:spAutoFit/>
          </a:bodyPr>
          <a:lstStyle/>
          <a:p>
            <a:r>
              <a:rPr lang="en-US" sz="1200" i="1" dirty="0">
                <a:solidFill>
                  <a:schemeClr val="tx1">
                    <a:lumMod val="50000"/>
                    <a:lumOff val="50000"/>
                  </a:schemeClr>
                </a:solidFill>
              </a:rPr>
              <a:t>Schematic 5</a:t>
            </a:r>
          </a:p>
        </p:txBody>
      </p:sp>
      <p:pic>
        <p:nvPicPr>
          <p:cNvPr id="10" name="Picture 9" descr="A screenshot of a computer&#10;&#10;Description automatically generated">
            <a:extLst>
              <a:ext uri="{FF2B5EF4-FFF2-40B4-BE49-F238E27FC236}">
                <a16:creationId xmlns:a16="http://schemas.microsoft.com/office/drawing/2014/main" id="{3BD10B65-C55C-36B9-A789-2BA79FE54098}"/>
              </a:ext>
            </a:extLst>
          </p:cNvPr>
          <p:cNvPicPr>
            <a:picLocks noChangeAspect="1"/>
          </p:cNvPicPr>
          <p:nvPr/>
        </p:nvPicPr>
        <p:blipFill rotWithShape="1">
          <a:blip r:embed="rId3"/>
          <a:srcRect l="44342" t="26632" r="38338" b="19767"/>
          <a:stretch/>
        </p:blipFill>
        <p:spPr>
          <a:xfrm>
            <a:off x="772091" y="793682"/>
            <a:ext cx="1851711" cy="3726711"/>
          </a:xfrm>
          <a:prstGeom prst="rect">
            <a:avLst/>
          </a:prstGeom>
        </p:spPr>
      </p:pic>
    </p:spTree>
    <p:extLst>
      <p:ext uri="{BB962C8B-B14F-4D97-AF65-F5344CB8AC3E}">
        <p14:creationId xmlns:p14="http://schemas.microsoft.com/office/powerpoint/2010/main" val="2731038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p:nvPr/>
        </p:nvSpPr>
        <p:spPr>
          <a:xfrm>
            <a:off x="183150" y="213994"/>
            <a:ext cx="8777700" cy="491179"/>
          </a:xfrm>
          <a:prstGeom prst="rect">
            <a:avLst/>
          </a:prstGeom>
          <a:solidFill>
            <a:srgbClr val="A4C2F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dk1"/>
                </a:solidFill>
              </a:rPr>
              <a:t>Ecosystem design</a:t>
            </a:r>
            <a:endParaRPr dirty="0">
              <a:solidFill>
                <a:schemeClr val="dk1"/>
              </a:solidFill>
            </a:endParaRPr>
          </a:p>
          <a:p>
            <a:pPr marL="0" lvl="0" indent="0" algn="l" rtl="0">
              <a:spcBef>
                <a:spcPts val="0"/>
              </a:spcBef>
              <a:spcAft>
                <a:spcPts val="0"/>
              </a:spcAft>
              <a:buNone/>
            </a:pPr>
            <a:endParaRPr dirty="0">
              <a:solidFill>
                <a:schemeClr val="dk1"/>
              </a:solidFill>
            </a:endParaRPr>
          </a:p>
        </p:txBody>
      </p:sp>
      <p:sp>
        <p:nvSpPr>
          <p:cNvPr id="5" name="TextBox 4">
            <a:extLst>
              <a:ext uri="{FF2B5EF4-FFF2-40B4-BE49-F238E27FC236}">
                <a16:creationId xmlns:a16="http://schemas.microsoft.com/office/drawing/2014/main" id="{5816E292-465F-3C98-2819-D8BB18F87303}"/>
              </a:ext>
            </a:extLst>
          </p:cNvPr>
          <p:cNvSpPr txBox="1"/>
          <p:nvPr/>
        </p:nvSpPr>
        <p:spPr>
          <a:xfrm>
            <a:off x="3027950" y="782987"/>
            <a:ext cx="5932900" cy="5909310"/>
          </a:xfrm>
          <a:prstGeom prst="rect">
            <a:avLst/>
          </a:prstGeom>
          <a:noFill/>
        </p:spPr>
        <p:txBody>
          <a:bodyPr wrap="square" rtlCol="0">
            <a:spAutoFit/>
          </a:bodyPr>
          <a:lstStyle/>
          <a:p>
            <a:r>
              <a:rPr lang="en-US" sz="1800" b="1" u="sng" dirty="0"/>
              <a:t>Procedure</a:t>
            </a:r>
          </a:p>
          <a:p>
            <a:pPr marL="342900" indent="-342900">
              <a:buAutoNum type="arabicPeriod" startAt="11"/>
            </a:pPr>
            <a:r>
              <a:rPr lang="en-US" sz="1800" dirty="0"/>
              <a:t>Once the turbidity of the bottom reservoir has subsided, you may add any aquatic life that you see fit. I have had success with small fish, various snails and even some other macroinvertebrates (</a:t>
            </a:r>
            <a:r>
              <a:rPr lang="en-US" sz="1800" i="1" dirty="0" err="1"/>
              <a:t>Coroxidae</a:t>
            </a:r>
            <a:r>
              <a:rPr lang="en-US" sz="1800" i="1" dirty="0"/>
              <a:t>, Hydrophilidae</a:t>
            </a:r>
            <a:r>
              <a:rPr lang="en-US" sz="1800" dirty="0"/>
              <a:t>). </a:t>
            </a:r>
          </a:p>
          <a:p>
            <a:pPr marL="342900" indent="-342900">
              <a:buAutoNum type="arabicPeriod" startAt="11"/>
            </a:pPr>
            <a:r>
              <a:rPr lang="en-US" sz="1800" dirty="0"/>
              <a:t>Be sure to monitor the water levels of your ecosystem as it is getting established to prevent an overflow. </a:t>
            </a:r>
          </a:p>
          <a:p>
            <a:pPr marL="342900" indent="-342900">
              <a:buAutoNum type="arabicPeriod" startAt="11"/>
            </a:pPr>
            <a:r>
              <a:rPr lang="en-US" sz="1800" dirty="0"/>
              <a:t>Regularly topping off the bottom reservoir with water (tap is acceptable) is necessary. </a:t>
            </a:r>
          </a:p>
          <a:p>
            <a:endParaRPr lang="en-US" sz="1800" dirty="0"/>
          </a:p>
          <a:p>
            <a:endParaRPr lang="en-US" sz="1800" dirty="0"/>
          </a:p>
          <a:p>
            <a:pPr marL="342900" indent="-342900">
              <a:buAutoNum type="arabicPeriod" startAt="8"/>
            </a:pPr>
            <a:endParaRPr lang="en-US" sz="1800" dirty="0"/>
          </a:p>
          <a:p>
            <a:pPr marL="342900" indent="-342900">
              <a:buAutoNum type="arabicPeriod" startAt="8"/>
            </a:pPr>
            <a:endParaRPr lang="en-US" sz="1800" dirty="0"/>
          </a:p>
          <a:p>
            <a:pPr marL="342900" indent="-342900">
              <a:buAutoNum type="arabicPeriod" startAt="8"/>
            </a:pPr>
            <a:endParaRPr lang="en-US" sz="1800" dirty="0"/>
          </a:p>
          <a:p>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p:txBody>
      </p:sp>
      <p:pic>
        <p:nvPicPr>
          <p:cNvPr id="2" name="Picture 1" descr="A screenshot of a computer&#10;&#10;Description automatically generated">
            <a:extLst>
              <a:ext uri="{FF2B5EF4-FFF2-40B4-BE49-F238E27FC236}">
                <a16:creationId xmlns:a16="http://schemas.microsoft.com/office/drawing/2014/main" id="{2D9DCB49-6F98-3F5A-22C9-4A2739D4E94D}"/>
              </a:ext>
            </a:extLst>
          </p:cNvPr>
          <p:cNvPicPr>
            <a:picLocks noChangeAspect="1"/>
          </p:cNvPicPr>
          <p:nvPr/>
        </p:nvPicPr>
        <p:blipFill rotWithShape="1">
          <a:blip r:embed="rId3"/>
          <a:srcRect l="56652" t="26632" r="25919" b="19935"/>
          <a:stretch/>
        </p:blipFill>
        <p:spPr>
          <a:xfrm>
            <a:off x="666559" y="990156"/>
            <a:ext cx="1975850" cy="3939350"/>
          </a:xfrm>
          <a:prstGeom prst="rect">
            <a:avLst/>
          </a:prstGeom>
        </p:spPr>
      </p:pic>
      <p:sp>
        <p:nvSpPr>
          <p:cNvPr id="3" name="TextBox 2">
            <a:extLst>
              <a:ext uri="{FF2B5EF4-FFF2-40B4-BE49-F238E27FC236}">
                <a16:creationId xmlns:a16="http://schemas.microsoft.com/office/drawing/2014/main" id="{C728D7F4-B495-5431-4A26-97C5B77336C5}"/>
              </a:ext>
            </a:extLst>
          </p:cNvPr>
          <p:cNvSpPr txBox="1"/>
          <p:nvPr/>
        </p:nvSpPr>
        <p:spPr>
          <a:xfrm>
            <a:off x="1654484" y="4866501"/>
            <a:ext cx="1029449" cy="276999"/>
          </a:xfrm>
          <a:prstGeom prst="rect">
            <a:avLst/>
          </a:prstGeom>
          <a:noFill/>
        </p:spPr>
        <p:txBody>
          <a:bodyPr wrap="none" rtlCol="0">
            <a:spAutoFit/>
          </a:bodyPr>
          <a:lstStyle/>
          <a:p>
            <a:r>
              <a:rPr lang="en-US" sz="1200" i="1" dirty="0">
                <a:solidFill>
                  <a:schemeClr val="tx1">
                    <a:lumMod val="50000"/>
                    <a:lumOff val="50000"/>
                  </a:schemeClr>
                </a:solidFill>
              </a:rPr>
              <a:t>Schematic 1</a:t>
            </a:r>
          </a:p>
        </p:txBody>
      </p:sp>
    </p:spTree>
    <p:extLst>
      <p:ext uri="{BB962C8B-B14F-4D97-AF65-F5344CB8AC3E}">
        <p14:creationId xmlns:p14="http://schemas.microsoft.com/office/powerpoint/2010/main" val="70154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p:nvPr/>
        </p:nvSpPr>
        <p:spPr>
          <a:xfrm>
            <a:off x="183150" y="213994"/>
            <a:ext cx="8777700" cy="491179"/>
          </a:xfrm>
          <a:prstGeom prst="rect">
            <a:avLst/>
          </a:prstGeom>
          <a:solidFill>
            <a:srgbClr val="A4C2F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dk1"/>
                </a:solidFill>
              </a:rPr>
              <a:t>Sourcing plant and aquatic life</a:t>
            </a:r>
            <a:endParaRPr lang="en-US" dirty="0">
              <a:solidFill>
                <a:schemeClr val="dk1"/>
              </a:solidFill>
            </a:endParaRPr>
          </a:p>
          <a:p>
            <a:pPr marL="0" lvl="0" indent="0" algn="l" rtl="0">
              <a:spcBef>
                <a:spcPts val="0"/>
              </a:spcBef>
              <a:spcAft>
                <a:spcPts val="0"/>
              </a:spcAft>
              <a:buNone/>
            </a:pPr>
            <a:endParaRPr lang="en-US" dirty="0">
              <a:solidFill>
                <a:schemeClr val="dk1"/>
              </a:solidFill>
            </a:endParaRPr>
          </a:p>
        </p:txBody>
      </p:sp>
      <p:sp>
        <p:nvSpPr>
          <p:cNvPr id="2" name="TextBox 1">
            <a:extLst>
              <a:ext uri="{FF2B5EF4-FFF2-40B4-BE49-F238E27FC236}">
                <a16:creationId xmlns:a16="http://schemas.microsoft.com/office/drawing/2014/main" id="{6CBD242E-C223-91E8-B3D4-F5825242F197}"/>
              </a:ext>
            </a:extLst>
          </p:cNvPr>
          <p:cNvSpPr txBox="1"/>
          <p:nvPr/>
        </p:nvSpPr>
        <p:spPr>
          <a:xfrm>
            <a:off x="183150" y="705173"/>
            <a:ext cx="3999338" cy="5724644"/>
          </a:xfrm>
          <a:prstGeom prst="rect">
            <a:avLst/>
          </a:prstGeom>
          <a:noFill/>
        </p:spPr>
        <p:txBody>
          <a:bodyPr wrap="square" rtlCol="0">
            <a:spAutoFit/>
          </a:bodyPr>
          <a:lstStyle/>
          <a:p>
            <a:r>
              <a:rPr lang="en-US" sz="1800" b="1" u="sng" dirty="0"/>
              <a:t>Plants</a:t>
            </a:r>
          </a:p>
          <a:p>
            <a:pPr marL="285750" indent="-285750">
              <a:buFont typeface="Arial" panose="020B0604020202020204" pitchFamily="34" charset="0"/>
              <a:buChar char="•"/>
            </a:pPr>
            <a:r>
              <a:rPr lang="en-US" sz="1800" dirty="0"/>
              <a:t>Salix </a:t>
            </a:r>
            <a:r>
              <a:rPr lang="en-US" sz="1800" dirty="0" err="1"/>
              <a:t>goodingii</a:t>
            </a:r>
            <a:r>
              <a:rPr lang="en-US" sz="1800" dirty="0"/>
              <a:t> </a:t>
            </a:r>
            <a:r>
              <a:rPr lang="en-US" sz="1200" dirty="0">
                <a:solidFill>
                  <a:schemeClr val="tx1">
                    <a:lumMod val="50000"/>
                    <a:lumOff val="50000"/>
                  </a:schemeClr>
                </a:solidFill>
              </a:rPr>
              <a:t>(propagated from cutting, sourced from Santa Cruz River)</a:t>
            </a:r>
          </a:p>
          <a:p>
            <a:pPr marL="285750" indent="-285750">
              <a:buFont typeface="Arial" panose="020B0604020202020204" pitchFamily="34" charset="0"/>
              <a:buChar char="•"/>
            </a:pPr>
            <a:r>
              <a:rPr lang="en-US" sz="1800" dirty="0" err="1"/>
              <a:t>Persicaria</a:t>
            </a:r>
            <a:r>
              <a:rPr lang="en-US" sz="1800" dirty="0"/>
              <a:t> </a:t>
            </a:r>
            <a:r>
              <a:rPr lang="en-US" sz="1800" dirty="0" err="1"/>
              <a:t>lapathifolia</a:t>
            </a:r>
            <a:r>
              <a:rPr lang="en-US" sz="1800" dirty="0"/>
              <a:t> </a:t>
            </a:r>
            <a:r>
              <a:rPr lang="en-US" sz="1200" dirty="0">
                <a:solidFill>
                  <a:schemeClr val="tx1">
                    <a:lumMod val="50000"/>
                    <a:lumOff val="50000"/>
                  </a:schemeClr>
                </a:solidFill>
              </a:rPr>
              <a:t>(propagated from cutting, sourced from Santa Cruz River)</a:t>
            </a:r>
            <a:endParaRPr lang="en-US" sz="1800" dirty="0"/>
          </a:p>
          <a:p>
            <a:pPr marL="285750" indent="-285750">
              <a:buFont typeface="Arial" panose="020B0604020202020204" pitchFamily="34" charset="0"/>
              <a:buChar char="•"/>
            </a:pPr>
            <a:r>
              <a:rPr lang="en-US" sz="1800" dirty="0"/>
              <a:t>Passiflora </a:t>
            </a:r>
            <a:r>
              <a:rPr lang="en-US" sz="1800" dirty="0" err="1"/>
              <a:t>arida</a:t>
            </a:r>
            <a:r>
              <a:rPr lang="en-US" sz="1800" dirty="0"/>
              <a:t> </a:t>
            </a:r>
            <a:r>
              <a:rPr lang="en-US" sz="1200" dirty="0">
                <a:solidFill>
                  <a:schemeClr val="tx1">
                    <a:lumMod val="50000"/>
                    <a:lumOff val="50000"/>
                  </a:schemeClr>
                </a:solidFill>
              </a:rPr>
              <a:t>(propagated from seed, sourced from landscape plant at my house)</a:t>
            </a:r>
            <a:endParaRPr lang="en-US" sz="1800" dirty="0"/>
          </a:p>
          <a:p>
            <a:pPr marL="285750" indent="-285750">
              <a:buFont typeface="Arial" panose="020B0604020202020204" pitchFamily="34" charset="0"/>
              <a:buChar char="•"/>
            </a:pPr>
            <a:r>
              <a:rPr lang="en-US" sz="1800" dirty="0"/>
              <a:t>Mirabilis </a:t>
            </a:r>
            <a:r>
              <a:rPr lang="en-US" sz="1800" dirty="0" err="1"/>
              <a:t>longiflora</a:t>
            </a:r>
            <a:r>
              <a:rPr lang="en-US" sz="1800" dirty="0"/>
              <a:t> </a:t>
            </a:r>
            <a:r>
              <a:rPr lang="en-US" sz="1200" dirty="0">
                <a:solidFill>
                  <a:schemeClr val="tx1">
                    <a:lumMod val="50000"/>
                    <a:lumOff val="50000"/>
                  </a:schemeClr>
                </a:solidFill>
              </a:rPr>
              <a:t>(propagated from seed, sourced from Swallowtail Garden Seeds)</a:t>
            </a:r>
            <a:endParaRPr lang="en-US" sz="1800" dirty="0"/>
          </a:p>
          <a:p>
            <a:pPr marL="285750" indent="-285750">
              <a:buFont typeface="Arial" panose="020B0604020202020204" pitchFamily="34" charset="0"/>
              <a:buChar char="•"/>
            </a:pPr>
            <a:r>
              <a:rPr lang="en-US" sz="1800" dirty="0"/>
              <a:t>Cyperus </a:t>
            </a:r>
            <a:r>
              <a:rPr lang="en-US" sz="1800" dirty="0" err="1"/>
              <a:t>eragrostis</a:t>
            </a:r>
            <a:r>
              <a:rPr lang="en-US" sz="1800" dirty="0"/>
              <a:t> </a:t>
            </a:r>
            <a:r>
              <a:rPr lang="en-US" sz="1200" dirty="0">
                <a:solidFill>
                  <a:schemeClr val="tx1">
                    <a:lumMod val="50000"/>
                    <a:lumOff val="50000"/>
                  </a:schemeClr>
                </a:solidFill>
              </a:rPr>
              <a:t>(propagated from seed, sourced from seed collected at Santa Cruz River)</a:t>
            </a:r>
            <a:endParaRPr lang="en-US" sz="1800" dirty="0"/>
          </a:p>
          <a:p>
            <a:pPr marL="285750" indent="-285750">
              <a:buFont typeface="Arial" panose="020B0604020202020204" pitchFamily="34" charset="0"/>
              <a:buChar char="•"/>
            </a:pPr>
            <a:r>
              <a:rPr lang="en-US" sz="1800" dirty="0"/>
              <a:t>Nasturtium officinale </a:t>
            </a:r>
            <a:r>
              <a:rPr lang="en-US" sz="1200" dirty="0">
                <a:solidFill>
                  <a:schemeClr val="tx1">
                    <a:lumMod val="50000"/>
                    <a:lumOff val="50000"/>
                  </a:schemeClr>
                </a:solidFill>
              </a:rPr>
              <a:t>(harvested floating plant, sourced from Santa Cruz River)</a:t>
            </a:r>
            <a:endParaRPr lang="en-US" sz="1800" dirty="0"/>
          </a:p>
          <a:p>
            <a:pPr marL="285750" indent="-285750">
              <a:buFont typeface="Arial" panose="020B0604020202020204" pitchFamily="34" charset="0"/>
              <a:buChar char="•"/>
            </a:pPr>
            <a:r>
              <a:rPr lang="en-US" sz="1800" dirty="0"/>
              <a:t>Anemopsis californica </a:t>
            </a:r>
            <a:r>
              <a:rPr lang="en-US" sz="1200" dirty="0">
                <a:solidFill>
                  <a:schemeClr val="tx1">
                    <a:lumMod val="50000"/>
                    <a:lumOff val="50000"/>
                  </a:schemeClr>
                </a:solidFill>
              </a:rPr>
              <a:t>(propagated from cutting, sourced from Santa Cruz River)</a:t>
            </a:r>
            <a:endParaRPr lang="en-US" sz="1800" dirty="0"/>
          </a:p>
          <a:p>
            <a:r>
              <a:rPr lang="en-US" sz="1800" dirty="0">
                <a:solidFill>
                  <a:srgbClr val="FF0000"/>
                </a:solidFill>
              </a:rPr>
              <a:t>*List is not exhaustive of what </a:t>
            </a:r>
            <a:r>
              <a:rPr lang="en-US" sz="1800" i="1" dirty="0">
                <a:solidFill>
                  <a:srgbClr val="FF0000"/>
                </a:solidFill>
              </a:rPr>
              <a:t>can</a:t>
            </a:r>
            <a:r>
              <a:rPr lang="en-US" sz="1800" dirty="0">
                <a:solidFill>
                  <a:srgbClr val="FF0000"/>
                </a:solidFill>
              </a:rPr>
              <a:t> be grown in these ecosystems*</a:t>
            </a:r>
          </a:p>
          <a:p>
            <a:endParaRPr lang="en-US" sz="1800" dirty="0">
              <a:solidFill>
                <a:srgbClr val="FF0000"/>
              </a:solidFill>
            </a:endParaRPr>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p:txBody>
      </p:sp>
      <p:sp>
        <p:nvSpPr>
          <p:cNvPr id="3" name="TextBox 2">
            <a:extLst>
              <a:ext uri="{FF2B5EF4-FFF2-40B4-BE49-F238E27FC236}">
                <a16:creationId xmlns:a16="http://schemas.microsoft.com/office/drawing/2014/main" id="{F9E18CD0-FFF8-63FE-8C62-A9D09FCB96B1}"/>
              </a:ext>
            </a:extLst>
          </p:cNvPr>
          <p:cNvSpPr txBox="1"/>
          <p:nvPr/>
        </p:nvSpPr>
        <p:spPr>
          <a:xfrm>
            <a:off x="4504221" y="705173"/>
            <a:ext cx="3999338" cy="2862322"/>
          </a:xfrm>
          <a:prstGeom prst="rect">
            <a:avLst/>
          </a:prstGeom>
          <a:noFill/>
        </p:spPr>
        <p:txBody>
          <a:bodyPr wrap="square" rtlCol="0">
            <a:spAutoFit/>
          </a:bodyPr>
          <a:lstStyle/>
          <a:p>
            <a:r>
              <a:rPr lang="en-US" sz="1800" b="1" u="sng" dirty="0"/>
              <a:t>Aquatic life</a:t>
            </a:r>
          </a:p>
          <a:p>
            <a:r>
              <a:rPr lang="en-US" sz="1800" dirty="0"/>
              <a:t>I am fortunate enough to have many colleagues with successful aquariums in their classrooms. They offered guppies from their tanks that were overstocked. Snails and other macroinvertebrates came from soil and water transferred from the Santa Cruz River. </a:t>
            </a:r>
          </a:p>
          <a:p>
            <a:pPr marL="214313" indent="-214313">
              <a:buFont typeface="Arial" panose="020B0604020202020204" pitchFamily="34" charset="0"/>
              <a:buChar char="•"/>
            </a:pPr>
            <a:endParaRPr lang="en-US" sz="1800" dirty="0"/>
          </a:p>
        </p:txBody>
      </p:sp>
      <p:pic>
        <p:nvPicPr>
          <p:cNvPr id="6146" name="Picture 2">
            <a:extLst>
              <a:ext uri="{FF2B5EF4-FFF2-40B4-BE49-F238E27FC236}">
                <a16:creationId xmlns:a16="http://schemas.microsoft.com/office/drawing/2014/main" id="{5FF20E70-21AE-AE84-66C6-279EA50E56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359"/>
          <a:stretch/>
        </p:blipFill>
        <p:spPr bwMode="auto">
          <a:xfrm>
            <a:off x="4821744" y="3260552"/>
            <a:ext cx="3364292" cy="13744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0E63BC7-15F4-6A9D-9146-46FE909DDD5B}"/>
              </a:ext>
            </a:extLst>
          </p:cNvPr>
          <p:cNvSpPr txBox="1"/>
          <p:nvPr/>
        </p:nvSpPr>
        <p:spPr>
          <a:xfrm>
            <a:off x="4953047" y="4635009"/>
            <a:ext cx="3357009" cy="276999"/>
          </a:xfrm>
          <a:prstGeom prst="rect">
            <a:avLst/>
          </a:prstGeom>
          <a:noFill/>
        </p:spPr>
        <p:txBody>
          <a:bodyPr wrap="none" rtlCol="0">
            <a:spAutoFit/>
          </a:bodyPr>
          <a:lstStyle/>
          <a:p>
            <a:pPr algn="r"/>
            <a:r>
              <a:rPr lang="en-US" sz="1200" b="1" i="1" dirty="0" err="1">
                <a:solidFill>
                  <a:schemeClr val="tx1">
                    <a:lumMod val="50000"/>
                    <a:lumOff val="50000"/>
                  </a:schemeClr>
                </a:solidFill>
              </a:rPr>
              <a:t>Ludwigia</a:t>
            </a:r>
            <a:r>
              <a:rPr lang="en-US" sz="1200" b="1" i="1" dirty="0">
                <a:solidFill>
                  <a:schemeClr val="tx1">
                    <a:lumMod val="50000"/>
                    <a:lumOff val="50000"/>
                  </a:schemeClr>
                </a:solidFill>
              </a:rPr>
              <a:t> </a:t>
            </a:r>
            <a:r>
              <a:rPr lang="en-US" sz="1200" b="1" i="1" dirty="0" err="1">
                <a:solidFill>
                  <a:schemeClr val="tx1">
                    <a:lumMod val="50000"/>
                    <a:lumOff val="50000"/>
                  </a:schemeClr>
                </a:solidFill>
              </a:rPr>
              <a:t>peploides</a:t>
            </a:r>
            <a:r>
              <a:rPr lang="en-US" sz="1200" b="1" i="1" dirty="0">
                <a:solidFill>
                  <a:schemeClr val="tx1">
                    <a:lumMod val="50000"/>
                    <a:lumOff val="50000"/>
                  </a:schemeClr>
                </a:solidFill>
              </a:rPr>
              <a:t> </a:t>
            </a:r>
            <a:r>
              <a:rPr lang="en-US" sz="1200" dirty="0">
                <a:solidFill>
                  <a:schemeClr val="tx1">
                    <a:lumMod val="50000"/>
                    <a:lumOff val="50000"/>
                  </a:schemeClr>
                </a:solidFill>
              </a:rPr>
              <a:t>Floating Primrose-Willow</a:t>
            </a:r>
            <a:endParaRPr lang="en-US" sz="1200" b="1" i="1" dirty="0">
              <a:solidFill>
                <a:schemeClr val="tx1">
                  <a:lumMod val="50000"/>
                  <a:lumOff val="50000"/>
                </a:schemeClr>
              </a:solidFill>
            </a:endParaRPr>
          </a:p>
        </p:txBody>
      </p:sp>
    </p:spTree>
    <p:extLst>
      <p:ext uri="{BB962C8B-B14F-4D97-AF65-F5344CB8AC3E}">
        <p14:creationId xmlns:p14="http://schemas.microsoft.com/office/powerpoint/2010/main" val="420150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p:nvPr/>
        </p:nvSpPr>
        <p:spPr>
          <a:xfrm>
            <a:off x="183150" y="213994"/>
            <a:ext cx="8777700" cy="491179"/>
          </a:xfrm>
          <a:prstGeom prst="rect">
            <a:avLst/>
          </a:prstGeom>
          <a:solidFill>
            <a:srgbClr val="A4C2F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dk1"/>
                </a:solidFill>
              </a:rPr>
              <a:t>Planning investigations</a:t>
            </a:r>
            <a:endParaRPr dirty="0">
              <a:solidFill>
                <a:schemeClr val="dk1"/>
              </a:solidFill>
            </a:endParaRPr>
          </a:p>
          <a:p>
            <a:pPr marL="0" lvl="0" indent="0" algn="l" rtl="0">
              <a:spcBef>
                <a:spcPts val="0"/>
              </a:spcBef>
              <a:spcAft>
                <a:spcPts val="0"/>
              </a:spcAft>
              <a:buNone/>
            </a:pPr>
            <a:endParaRPr dirty="0">
              <a:solidFill>
                <a:schemeClr val="dk1"/>
              </a:solidFill>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ADC39F50-1637-7CF9-0B44-CB64B4F2099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94701" y="1544651"/>
            <a:ext cx="749414" cy="2270949"/>
          </a:xfrm>
          <a:prstGeom prst="rect">
            <a:avLst/>
          </a:prstGeom>
        </p:spPr>
      </p:pic>
      <p:cxnSp>
        <p:nvCxnSpPr>
          <p:cNvPr id="3" name="Straight Connector 2">
            <a:extLst>
              <a:ext uri="{FF2B5EF4-FFF2-40B4-BE49-F238E27FC236}">
                <a16:creationId xmlns:a16="http://schemas.microsoft.com/office/drawing/2014/main" id="{7B4C8DE6-369E-AC9B-C8E8-992F4E103C29}"/>
              </a:ext>
            </a:extLst>
          </p:cNvPr>
          <p:cNvCxnSpPr/>
          <p:nvPr/>
        </p:nvCxnSpPr>
        <p:spPr>
          <a:xfrm>
            <a:off x="832363" y="1648421"/>
            <a:ext cx="51175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6E4FCE91-82FA-EBA2-FC8E-7DDBE3E0CC79}"/>
              </a:ext>
            </a:extLst>
          </p:cNvPr>
          <p:cNvSpPr txBox="1"/>
          <p:nvPr/>
        </p:nvSpPr>
        <p:spPr>
          <a:xfrm>
            <a:off x="1279001" y="1521463"/>
            <a:ext cx="644728" cy="276999"/>
          </a:xfrm>
          <a:prstGeom prst="rect">
            <a:avLst/>
          </a:prstGeom>
          <a:noFill/>
        </p:spPr>
        <p:txBody>
          <a:bodyPr wrap="none" rtlCol="0">
            <a:spAutoFit/>
          </a:bodyPr>
          <a:lstStyle/>
          <a:p>
            <a:r>
              <a:rPr lang="en-US" sz="1200" dirty="0"/>
              <a:t>mental</a:t>
            </a:r>
          </a:p>
        </p:txBody>
      </p:sp>
      <p:cxnSp>
        <p:nvCxnSpPr>
          <p:cNvPr id="5" name="Straight Connector 4">
            <a:extLst>
              <a:ext uri="{FF2B5EF4-FFF2-40B4-BE49-F238E27FC236}">
                <a16:creationId xmlns:a16="http://schemas.microsoft.com/office/drawing/2014/main" id="{DD70F111-1A5D-DDE1-9403-3F46E1DB9D4F}"/>
              </a:ext>
            </a:extLst>
          </p:cNvPr>
          <p:cNvCxnSpPr>
            <a:cxnSpLocks/>
          </p:cNvCxnSpPr>
          <p:nvPr/>
        </p:nvCxnSpPr>
        <p:spPr>
          <a:xfrm>
            <a:off x="659355" y="2060592"/>
            <a:ext cx="74987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63D3316B-25A0-AC74-449A-60E69C501DCB}"/>
              </a:ext>
            </a:extLst>
          </p:cNvPr>
          <p:cNvSpPr txBox="1"/>
          <p:nvPr/>
        </p:nvSpPr>
        <p:spPr>
          <a:xfrm>
            <a:off x="1344115" y="1933635"/>
            <a:ext cx="1172116" cy="276999"/>
          </a:xfrm>
          <a:prstGeom prst="rect">
            <a:avLst/>
          </a:prstGeom>
          <a:noFill/>
        </p:spPr>
        <p:txBody>
          <a:bodyPr wrap="none" rtlCol="0">
            <a:spAutoFit/>
          </a:bodyPr>
          <a:lstStyle/>
          <a:p>
            <a:r>
              <a:rPr lang="en-US" sz="1200" dirty="0"/>
              <a:t>cardiovascular</a:t>
            </a:r>
          </a:p>
        </p:txBody>
      </p:sp>
      <p:cxnSp>
        <p:nvCxnSpPr>
          <p:cNvPr id="7" name="Straight Connector 6">
            <a:extLst>
              <a:ext uri="{FF2B5EF4-FFF2-40B4-BE49-F238E27FC236}">
                <a16:creationId xmlns:a16="http://schemas.microsoft.com/office/drawing/2014/main" id="{C63220E4-5C45-12D6-7A5E-8812BA46F917}"/>
              </a:ext>
            </a:extLst>
          </p:cNvPr>
          <p:cNvCxnSpPr>
            <a:cxnSpLocks/>
          </p:cNvCxnSpPr>
          <p:nvPr/>
        </p:nvCxnSpPr>
        <p:spPr>
          <a:xfrm>
            <a:off x="724469" y="2332025"/>
            <a:ext cx="74987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4C339BD3-B25B-66E9-77FE-70BEFE92578E}"/>
              </a:ext>
            </a:extLst>
          </p:cNvPr>
          <p:cNvSpPr txBox="1"/>
          <p:nvPr/>
        </p:nvSpPr>
        <p:spPr>
          <a:xfrm>
            <a:off x="1409230" y="2205068"/>
            <a:ext cx="1215397" cy="276999"/>
          </a:xfrm>
          <a:prstGeom prst="rect">
            <a:avLst/>
          </a:prstGeom>
          <a:noFill/>
        </p:spPr>
        <p:txBody>
          <a:bodyPr wrap="none" rtlCol="0">
            <a:spAutoFit/>
          </a:bodyPr>
          <a:lstStyle/>
          <a:p>
            <a:r>
              <a:rPr lang="en-US" sz="1200" dirty="0"/>
              <a:t>gastrointestinal</a:t>
            </a:r>
          </a:p>
        </p:txBody>
      </p:sp>
      <p:cxnSp>
        <p:nvCxnSpPr>
          <p:cNvPr id="9" name="Straight Connector 8">
            <a:extLst>
              <a:ext uri="{FF2B5EF4-FFF2-40B4-BE49-F238E27FC236}">
                <a16:creationId xmlns:a16="http://schemas.microsoft.com/office/drawing/2014/main" id="{EACDA8AF-42D1-A234-938E-07DEF9F7BD8F}"/>
              </a:ext>
            </a:extLst>
          </p:cNvPr>
          <p:cNvCxnSpPr>
            <a:cxnSpLocks/>
          </p:cNvCxnSpPr>
          <p:nvPr/>
        </p:nvCxnSpPr>
        <p:spPr>
          <a:xfrm>
            <a:off x="752634" y="2541573"/>
            <a:ext cx="74987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E237E0D-7CCC-6364-9739-FE588EB769B7}"/>
              </a:ext>
            </a:extLst>
          </p:cNvPr>
          <p:cNvSpPr txBox="1"/>
          <p:nvPr/>
        </p:nvSpPr>
        <p:spPr>
          <a:xfrm>
            <a:off x="1437395" y="2414616"/>
            <a:ext cx="524503" cy="276999"/>
          </a:xfrm>
          <a:prstGeom prst="rect">
            <a:avLst/>
          </a:prstGeom>
          <a:noFill/>
        </p:spPr>
        <p:txBody>
          <a:bodyPr wrap="none" rtlCol="0">
            <a:spAutoFit/>
          </a:bodyPr>
          <a:lstStyle/>
          <a:p>
            <a:r>
              <a:rPr lang="en-US" sz="1200" dirty="0"/>
              <a:t>renal</a:t>
            </a:r>
          </a:p>
        </p:txBody>
      </p:sp>
      <p:sp>
        <p:nvSpPr>
          <p:cNvPr id="11" name="TextBox 10">
            <a:extLst>
              <a:ext uri="{FF2B5EF4-FFF2-40B4-BE49-F238E27FC236}">
                <a16:creationId xmlns:a16="http://schemas.microsoft.com/office/drawing/2014/main" id="{5361BFF6-DEE4-451D-ED16-89CFEFFDA7F2}"/>
              </a:ext>
            </a:extLst>
          </p:cNvPr>
          <p:cNvSpPr txBox="1"/>
          <p:nvPr/>
        </p:nvSpPr>
        <p:spPr>
          <a:xfrm>
            <a:off x="673160" y="1273219"/>
            <a:ext cx="962123" cy="276999"/>
          </a:xfrm>
          <a:prstGeom prst="rect">
            <a:avLst/>
          </a:prstGeom>
          <a:noFill/>
        </p:spPr>
        <p:txBody>
          <a:bodyPr wrap="none" rtlCol="0">
            <a:spAutoFit/>
          </a:bodyPr>
          <a:lstStyle/>
          <a:p>
            <a:r>
              <a:rPr lang="en-US" sz="1200" b="1" dirty="0"/>
              <a:t>“HEALTH”</a:t>
            </a:r>
          </a:p>
        </p:txBody>
      </p:sp>
      <p:sp>
        <p:nvSpPr>
          <p:cNvPr id="12" name="Explosion 2 11">
            <a:extLst>
              <a:ext uri="{FF2B5EF4-FFF2-40B4-BE49-F238E27FC236}">
                <a16:creationId xmlns:a16="http://schemas.microsoft.com/office/drawing/2014/main" id="{90C52DAB-284B-1FEC-9391-4B8ADE034247}"/>
              </a:ext>
            </a:extLst>
          </p:cNvPr>
          <p:cNvSpPr/>
          <p:nvPr/>
        </p:nvSpPr>
        <p:spPr>
          <a:xfrm>
            <a:off x="3558178" y="1446452"/>
            <a:ext cx="1481059" cy="2036637"/>
          </a:xfrm>
          <a:prstGeom prst="irregularSeal2">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050" dirty="0"/>
          </a:p>
        </p:txBody>
      </p:sp>
      <p:cxnSp>
        <p:nvCxnSpPr>
          <p:cNvPr id="13" name="Straight Connector 12">
            <a:extLst>
              <a:ext uri="{FF2B5EF4-FFF2-40B4-BE49-F238E27FC236}">
                <a16:creationId xmlns:a16="http://schemas.microsoft.com/office/drawing/2014/main" id="{8AA71780-0B6F-D7E5-06FF-AA8FD7258494}"/>
              </a:ext>
            </a:extLst>
          </p:cNvPr>
          <p:cNvCxnSpPr>
            <a:cxnSpLocks/>
          </p:cNvCxnSpPr>
          <p:nvPr/>
        </p:nvCxnSpPr>
        <p:spPr>
          <a:xfrm>
            <a:off x="3535034" y="1746290"/>
            <a:ext cx="157476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206DE70-390B-C861-B6CE-7811860CB100}"/>
              </a:ext>
            </a:extLst>
          </p:cNvPr>
          <p:cNvSpPr txBox="1"/>
          <p:nvPr/>
        </p:nvSpPr>
        <p:spPr>
          <a:xfrm>
            <a:off x="5044685" y="1619332"/>
            <a:ext cx="737702" cy="276999"/>
          </a:xfrm>
          <a:prstGeom prst="rect">
            <a:avLst/>
          </a:prstGeom>
          <a:noFill/>
        </p:spPr>
        <p:txBody>
          <a:bodyPr wrap="none" rtlCol="0">
            <a:spAutoFit/>
          </a:bodyPr>
          <a:lstStyle/>
          <a:p>
            <a:r>
              <a:rPr lang="en-US" sz="1200" dirty="0"/>
              <a:t>physical</a:t>
            </a:r>
          </a:p>
        </p:txBody>
      </p:sp>
      <p:cxnSp>
        <p:nvCxnSpPr>
          <p:cNvPr id="15" name="Straight Connector 14">
            <a:extLst>
              <a:ext uri="{FF2B5EF4-FFF2-40B4-BE49-F238E27FC236}">
                <a16:creationId xmlns:a16="http://schemas.microsoft.com/office/drawing/2014/main" id="{A5F58C8B-35A2-EBC6-479D-052C1E416177}"/>
              </a:ext>
            </a:extLst>
          </p:cNvPr>
          <p:cNvCxnSpPr>
            <a:cxnSpLocks/>
          </p:cNvCxnSpPr>
          <p:nvPr/>
        </p:nvCxnSpPr>
        <p:spPr>
          <a:xfrm>
            <a:off x="3558179" y="2071224"/>
            <a:ext cx="161673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8F379210-E690-6F91-7843-264B016C326D}"/>
              </a:ext>
            </a:extLst>
          </p:cNvPr>
          <p:cNvSpPr txBox="1"/>
          <p:nvPr/>
        </p:nvSpPr>
        <p:spPr>
          <a:xfrm>
            <a:off x="5109800" y="1944267"/>
            <a:ext cx="788999" cy="276999"/>
          </a:xfrm>
          <a:prstGeom prst="rect">
            <a:avLst/>
          </a:prstGeom>
          <a:noFill/>
        </p:spPr>
        <p:txBody>
          <a:bodyPr wrap="none" rtlCol="0">
            <a:spAutoFit/>
          </a:bodyPr>
          <a:lstStyle/>
          <a:p>
            <a:r>
              <a:rPr lang="en-US" sz="1200" dirty="0"/>
              <a:t>chemical</a:t>
            </a:r>
          </a:p>
        </p:txBody>
      </p:sp>
      <p:cxnSp>
        <p:nvCxnSpPr>
          <p:cNvPr id="17" name="Straight Connector 16">
            <a:extLst>
              <a:ext uri="{FF2B5EF4-FFF2-40B4-BE49-F238E27FC236}">
                <a16:creationId xmlns:a16="http://schemas.microsoft.com/office/drawing/2014/main" id="{B2D1E961-5D27-8E56-FE0F-5E49BE0778CF}"/>
              </a:ext>
            </a:extLst>
          </p:cNvPr>
          <p:cNvCxnSpPr>
            <a:cxnSpLocks/>
          </p:cNvCxnSpPr>
          <p:nvPr/>
        </p:nvCxnSpPr>
        <p:spPr>
          <a:xfrm>
            <a:off x="3535034" y="2458983"/>
            <a:ext cx="164974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86BAA56-B23E-3740-84A1-AEA42D31ECFD}"/>
              </a:ext>
            </a:extLst>
          </p:cNvPr>
          <p:cNvSpPr txBox="1"/>
          <p:nvPr/>
        </p:nvSpPr>
        <p:spPr>
          <a:xfrm>
            <a:off x="5119663" y="2332026"/>
            <a:ext cx="605551" cy="276999"/>
          </a:xfrm>
          <a:prstGeom prst="rect">
            <a:avLst/>
          </a:prstGeom>
          <a:noFill/>
        </p:spPr>
        <p:txBody>
          <a:bodyPr wrap="square" rtlCol="0">
            <a:spAutoFit/>
          </a:bodyPr>
          <a:lstStyle/>
          <a:p>
            <a:r>
              <a:rPr lang="en-US" sz="1200" dirty="0"/>
              <a:t>biotic</a:t>
            </a:r>
          </a:p>
        </p:txBody>
      </p:sp>
      <p:sp>
        <p:nvSpPr>
          <p:cNvPr id="19" name="TextBox 18">
            <a:extLst>
              <a:ext uri="{FF2B5EF4-FFF2-40B4-BE49-F238E27FC236}">
                <a16:creationId xmlns:a16="http://schemas.microsoft.com/office/drawing/2014/main" id="{45CB476E-31D4-EDE4-0FE0-083F7B71AACF}"/>
              </a:ext>
            </a:extLst>
          </p:cNvPr>
          <p:cNvSpPr txBox="1"/>
          <p:nvPr/>
        </p:nvSpPr>
        <p:spPr>
          <a:xfrm>
            <a:off x="6118329" y="1183429"/>
            <a:ext cx="2743883" cy="1754326"/>
          </a:xfrm>
          <a:prstGeom prst="rect">
            <a:avLst/>
          </a:prstGeom>
          <a:noFill/>
        </p:spPr>
        <p:txBody>
          <a:bodyPr wrap="square" rtlCol="0">
            <a:spAutoFit/>
          </a:bodyPr>
          <a:lstStyle/>
          <a:p>
            <a:r>
              <a:rPr lang="en-US" sz="1800" b="1" u="sng" dirty="0"/>
              <a:t>Measurement vs. time</a:t>
            </a:r>
          </a:p>
          <a:p>
            <a:pPr marL="214313" indent="-214313">
              <a:buFont typeface="Arial" panose="020B0604020202020204" pitchFamily="34" charset="0"/>
              <a:buChar char="•"/>
            </a:pPr>
            <a:r>
              <a:rPr lang="en-US" sz="1800" dirty="0"/>
              <a:t># leaves</a:t>
            </a:r>
          </a:p>
          <a:p>
            <a:pPr marL="214313" indent="-214313">
              <a:buFont typeface="Arial" panose="020B0604020202020204" pitchFamily="34" charset="0"/>
              <a:buChar char="•"/>
            </a:pPr>
            <a:r>
              <a:rPr lang="en-US" sz="1800" dirty="0"/>
              <a:t># snails</a:t>
            </a:r>
          </a:p>
          <a:p>
            <a:pPr marL="214313" indent="-214313">
              <a:buFont typeface="Arial" panose="020B0604020202020204" pitchFamily="34" charset="0"/>
              <a:buChar char="•"/>
            </a:pPr>
            <a:r>
              <a:rPr lang="en-US" sz="1800" dirty="0"/>
              <a:t>pH</a:t>
            </a:r>
          </a:p>
          <a:p>
            <a:pPr marL="214313" indent="-214313">
              <a:buFont typeface="Arial" panose="020B0604020202020204" pitchFamily="34" charset="0"/>
              <a:buChar char="•"/>
            </a:pPr>
            <a:r>
              <a:rPr lang="en-US" sz="1800" dirty="0"/>
              <a:t>Nitrates</a:t>
            </a:r>
          </a:p>
          <a:p>
            <a:r>
              <a:rPr lang="en-US" sz="1800" dirty="0"/>
              <a:t>Etc.</a:t>
            </a:r>
          </a:p>
        </p:txBody>
      </p:sp>
      <p:sp>
        <p:nvSpPr>
          <p:cNvPr id="20" name="TextBox 19">
            <a:extLst>
              <a:ext uri="{FF2B5EF4-FFF2-40B4-BE49-F238E27FC236}">
                <a16:creationId xmlns:a16="http://schemas.microsoft.com/office/drawing/2014/main" id="{31FDE865-FDF8-1BDC-B607-8A9F36729BE5}"/>
              </a:ext>
            </a:extLst>
          </p:cNvPr>
          <p:cNvSpPr txBox="1"/>
          <p:nvPr/>
        </p:nvSpPr>
        <p:spPr>
          <a:xfrm>
            <a:off x="2894860" y="1275026"/>
            <a:ext cx="1696856" cy="461665"/>
          </a:xfrm>
          <a:prstGeom prst="rect">
            <a:avLst/>
          </a:prstGeom>
          <a:noFill/>
        </p:spPr>
        <p:txBody>
          <a:bodyPr wrap="square" rtlCol="0">
            <a:spAutoFit/>
          </a:bodyPr>
          <a:lstStyle/>
          <a:p>
            <a:r>
              <a:rPr lang="en-US" sz="1200" b="1" dirty="0"/>
              <a:t>ECOSYSTEM HEALTH</a:t>
            </a:r>
          </a:p>
        </p:txBody>
      </p:sp>
    </p:spTree>
    <p:extLst>
      <p:ext uri="{BB962C8B-B14F-4D97-AF65-F5344CB8AC3E}">
        <p14:creationId xmlns:p14="http://schemas.microsoft.com/office/powerpoint/2010/main" val="250834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1" grpId="0"/>
      <p:bldP spid="12" grpId="0" animBg="1"/>
      <p:bldP spid="14" grpId="0"/>
      <p:bldP spid="16" grpId="0"/>
      <p:bldP spid="18"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p:nvPr/>
        </p:nvSpPr>
        <p:spPr>
          <a:xfrm>
            <a:off x="183150" y="213994"/>
            <a:ext cx="8777700" cy="491179"/>
          </a:xfrm>
          <a:prstGeom prst="rect">
            <a:avLst/>
          </a:prstGeom>
          <a:solidFill>
            <a:srgbClr val="A4C2F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dk1"/>
                </a:solidFill>
              </a:rPr>
              <a:t>Planning investigations</a:t>
            </a:r>
            <a:endParaRPr dirty="0">
              <a:solidFill>
                <a:schemeClr val="dk1"/>
              </a:solidFill>
            </a:endParaRPr>
          </a:p>
          <a:p>
            <a:pPr marL="0" lvl="0" indent="0" algn="l" rtl="0">
              <a:spcBef>
                <a:spcPts val="0"/>
              </a:spcBef>
              <a:spcAft>
                <a:spcPts val="0"/>
              </a:spcAft>
              <a:buNone/>
            </a:pPr>
            <a:endParaRPr dirty="0">
              <a:solidFill>
                <a:schemeClr val="dk1"/>
              </a:solidFill>
            </a:endParaRPr>
          </a:p>
        </p:txBody>
      </p:sp>
      <p:graphicFrame>
        <p:nvGraphicFramePr>
          <p:cNvPr id="21" name="Table 20">
            <a:extLst>
              <a:ext uri="{FF2B5EF4-FFF2-40B4-BE49-F238E27FC236}">
                <a16:creationId xmlns:a16="http://schemas.microsoft.com/office/drawing/2014/main" id="{E8B0C975-3801-9A27-F39E-B4E3E1C8F427}"/>
              </a:ext>
            </a:extLst>
          </p:cNvPr>
          <p:cNvGraphicFramePr>
            <a:graphicFrameLocks noGrp="1"/>
          </p:cNvGraphicFramePr>
          <p:nvPr>
            <p:extLst>
              <p:ext uri="{D42A27DB-BD31-4B8C-83A1-F6EECF244321}">
                <p14:modId xmlns:p14="http://schemas.microsoft.com/office/powerpoint/2010/main" val="1468376228"/>
              </p:ext>
            </p:extLst>
          </p:nvPr>
        </p:nvGraphicFramePr>
        <p:xfrm>
          <a:off x="608050" y="1087269"/>
          <a:ext cx="7927900" cy="3608718"/>
        </p:xfrm>
        <a:graphic>
          <a:graphicData uri="http://schemas.openxmlformats.org/drawingml/2006/table">
            <a:tbl>
              <a:tblPr firstRow="1" bandRow="1">
                <a:tableStyleId>{963E4EA8-3095-4CB7-B497-2190898869F1}</a:tableStyleId>
              </a:tblPr>
              <a:tblGrid>
                <a:gridCol w="1464235">
                  <a:extLst>
                    <a:ext uri="{9D8B030D-6E8A-4147-A177-3AD203B41FA5}">
                      <a16:colId xmlns:a16="http://schemas.microsoft.com/office/drawing/2014/main" val="2392387656"/>
                    </a:ext>
                  </a:extLst>
                </a:gridCol>
                <a:gridCol w="2154555">
                  <a:extLst>
                    <a:ext uri="{9D8B030D-6E8A-4147-A177-3AD203B41FA5}">
                      <a16:colId xmlns:a16="http://schemas.microsoft.com/office/drawing/2014/main" val="664991528"/>
                    </a:ext>
                  </a:extLst>
                </a:gridCol>
                <a:gridCol w="2154555">
                  <a:extLst>
                    <a:ext uri="{9D8B030D-6E8A-4147-A177-3AD203B41FA5}">
                      <a16:colId xmlns:a16="http://schemas.microsoft.com/office/drawing/2014/main" val="2784657632"/>
                    </a:ext>
                  </a:extLst>
                </a:gridCol>
                <a:gridCol w="2154555">
                  <a:extLst>
                    <a:ext uri="{9D8B030D-6E8A-4147-A177-3AD203B41FA5}">
                      <a16:colId xmlns:a16="http://schemas.microsoft.com/office/drawing/2014/main" val="1782618717"/>
                    </a:ext>
                  </a:extLst>
                </a:gridCol>
              </a:tblGrid>
              <a:tr h="601453">
                <a:tc>
                  <a:txBody>
                    <a:bodyPr/>
                    <a:lstStyle/>
                    <a:p>
                      <a:pPr algn="ctr"/>
                      <a:r>
                        <a:rPr lang="en-US" sz="2400" dirty="0"/>
                        <a:t>Date</a:t>
                      </a:r>
                    </a:p>
                  </a:txBody>
                  <a:tcPr/>
                </a:tc>
                <a:tc>
                  <a:txBody>
                    <a:bodyPr/>
                    <a:lstStyle/>
                    <a:p>
                      <a:pPr algn="ctr"/>
                      <a:r>
                        <a:rPr lang="en-US" sz="2000" dirty="0"/>
                        <a:t>[measurement 1]</a:t>
                      </a:r>
                    </a:p>
                  </a:txBody>
                  <a:tcPr/>
                </a:tc>
                <a:tc>
                  <a:txBody>
                    <a:bodyPr/>
                    <a:lstStyle/>
                    <a:p>
                      <a:pPr algn="ctr"/>
                      <a:r>
                        <a:rPr lang="en-US" sz="2000" dirty="0"/>
                        <a:t>[measurement 2]</a:t>
                      </a:r>
                    </a:p>
                  </a:txBody>
                  <a:tcPr/>
                </a:tc>
                <a:tc>
                  <a:txBody>
                    <a:bodyPr/>
                    <a:lstStyle/>
                    <a:p>
                      <a:pPr algn="ctr"/>
                      <a:r>
                        <a:rPr lang="en-US" sz="2000" dirty="0"/>
                        <a:t>[measurement 3]</a:t>
                      </a:r>
                    </a:p>
                  </a:txBody>
                  <a:tcPr/>
                </a:tc>
                <a:extLst>
                  <a:ext uri="{0D108BD9-81ED-4DB2-BD59-A6C34878D82A}">
                    <a16:rowId xmlns:a16="http://schemas.microsoft.com/office/drawing/2014/main" val="2728382443"/>
                  </a:ext>
                </a:extLst>
              </a:tr>
              <a:tr h="601453">
                <a:tc>
                  <a:txBody>
                    <a:bodyPr/>
                    <a:lstStyle/>
                    <a:p>
                      <a:endParaRPr lang="en-US" sz="2400"/>
                    </a:p>
                  </a:txBody>
                  <a:tcPr/>
                </a:tc>
                <a:tc>
                  <a:txBody>
                    <a:bodyPr/>
                    <a:lstStyle/>
                    <a:p>
                      <a:endParaRPr lang="en-US" sz="2400"/>
                    </a:p>
                  </a:txBody>
                  <a:tcPr/>
                </a:tc>
                <a:tc>
                  <a:txBody>
                    <a:bodyPr/>
                    <a:lstStyle/>
                    <a:p>
                      <a:endParaRPr lang="en-US" sz="2400" dirty="0"/>
                    </a:p>
                  </a:txBody>
                  <a:tcPr/>
                </a:tc>
                <a:tc>
                  <a:txBody>
                    <a:bodyPr/>
                    <a:lstStyle/>
                    <a:p>
                      <a:endParaRPr lang="en-US" sz="2400"/>
                    </a:p>
                  </a:txBody>
                  <a:tcPr/>
                </a:tc>
                <a:extLst>
                  <a:ext uri="{0D108BD9-81ED-4DB2-BD59-A6C34878D82A}">
                    <a16:rowId xmlns:a16="http://schemas.microsoft.com/office/drawing/2014/main" val="989394073"/>
                  </a:ext>
                </a:extLst>
              </a:tr>
              <a:tr h="601453">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50247191"/>
                  </a:ext>
                </a:extLst>
              </a:tr>
              <a:tr h="601453">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2383983185"/>
                  </a:ext>
                </a:extLst>
              </a:tr>
              <a:tr h="601453">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val="4035200746"/>
                  </a:ext>
                </a:extLst>
              </a:tr>
              <a:tr h="601453">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dirty="0"/>
                    </a:p>
                  </a:txBody>
                  <a:tcPr/>
                </a:tc>
                <a:extLst>
                  <a:ext uri="{0D108BD9-81ED-4DB2-BD59-A6C34878D82A}">
                    <a16:rowId xmlns:a16="http://schemas.microsoft.com/office/drawing/2014/main" val="2811527205"/>
                  </a:ext>
                </a:extLst>
              </a:tr>
            </a:tbl>
          </a:graphicData>
        </a:graphic>
      </p:graphicFrame>
      <p:cxnSp>
        <p:nvCxnSpPr>
          <p:cNvPr id="22" name="Straight Arrow Connector 21">
            <a:extLst>
              <a:ext uri="{FF2B5EF4-FFF2-40B4-BE49-F238E27FC236}">
                <a16:creationId xmlns:a16="http://schemas.microsoft.com/office/drawing/2014/main" id="{34BFAF3B-6584-AA41-E77D-A6CCAD842926}"/>
              </a:ext>
            </a:extLst>
          </p:cNvPr>
          <p:cNvCxnSpPr>
            <a:cxnSpLocks/>
          </p:cNvCxnSpPr>
          <p:nvPr/>
        </p:nvCxnSpPr>
        <p:spPr>
          <a:xfrm>
            <a:off x="1092630" y="1743560"/>
            <a:ext cx="0" cy="2851688"/>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097220A-531B-4F63-FDA6-5E7F4B56669D}"/>
              </a:ext>
            </a:extLst>
          </p:cNvPr>
          <p:cNvSpPr txBox="1"/>
          <p:nvPr/>
        </p:nvSpPr>
        <p:spPr>
          <a:xfrm>
            <a:off x="3011316" y="4770306"/>
            <a:ext cx="3121367" cy="307777"/>
          </a:xfrm>
          <a:prstGeom prst="rect">
            <a:avLst/>
          </a:prstGeom>
          <a:noFill/>
        </p:spPr>
        <p:txBody>
          <a:bodyPr wrap="none" rtlCol="0">
            <a:spAutoFit/>
          </a:bodyPr>
          <a:lstStyle/>
          <a:p>
            <a:pPr algn="ctr"/>
            <a:r>
              <a:rPr lang="en-US" i="1" dirty="0">
                <a:solidFill>
                  <a:schemeClr val="tx1">
                    <a:lumMod val="50000"/>
                    <a:lumOff val="50000"/>
                  </a:schemeClr>
                </a:solidFill>
              </a:rPr>
              <a:t>*Sample template for collecting data*</a:t>
            </a:r>
          </a:p>
        </p:txBody>
      </p:sp>
    </p:spTree>
    <p:extLst>
      <p:ext uri="{BB962C8B-B14F-4D97-AF65-F5344CB8AC3E}">
        <p14:creationId xmlns:p14="http://schemas.microsoft.com/office/powerpoint/2010/main" val="988115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graphicFrame>
        <p:nvGraphicFramePr>
          <p:cNvPr id="60" name="Google Shape;60;p14"/>
          <p:cNvGraphicFramePr/>
          <p:nvPr>
            <p:extLst>
              <p:ext uri="{D42A27DB-BD31-4B8C-83A1-F6EECF244321}">
                <p14:modId xmlns:p14="http://schemas.microsoft.com/office/powerpoint/2010/main" val="1044346799"/>
              </p:ext>
            </p:extLst>
          </p:nvPr>
        </p:nvGraphicFramePr>
        <p:xfrm>
          <a:off x="583100" y="1291620"/>
          <a:ext cx="7977800" cy="2560260"/>
        </p:xfrm>
        <a:graphic>
          <a:graphicData uri="http://schemas.openxmlformats.org/drawingml/2006/table">
            <a:tbl>
              <a:tblPr>
                <a:noFill/>
                <a:tableStyleId>{963E4EA8-3095-4CB7-B497-2190898869F1}</a:tableStyleId>
              </a:tblPr>
              <a:tblGrid>
                <a:gridCol w="2991675">
                  <a:extLst>
                    <a:ext uri="{9D8B030D-6E8A-4147-A177-3AD203B41FA5}">
                      <a16:colId xmlns:a16="http://schemas.microsoft.com/office/drawing/2014/main" val="20000"/>
                    </a:ext>
                  </a:extLst>
                </a:gridCol>
                <a:gridCol w="1994450">
                  <a:extLst>
                    <a:ext uri="{9D8B030D-6E8A-4147-A177-3AD203B41FA5}">
                      <a16:colId xmlns:a16="http://schemas.microsoft.com/office/drawing/2014/main" val="20003"/>
                    </a:ext>
                  </a:extLst>
                </a:gridCol>
                <a:gridCol w="2991675">
                  <a:extLst>
                    <a:ext uri="{9D8B030D-6E8A-4147-A177-3AD203B41FA5}">
                      <a16:colId xmlns:a16="http://schemas.microsoft.com/office/drawing/2014/main" val="20005"/>
                    </a:ext>
                  </a:extLst>
                </a:gridCol>
              </a:tblGrid>
              <a:tr h="471600">
                <a:tc>
                  <a:txBody>
                    <a:bodyPr/>
                    <a:lstStyle/>
                    <a:p>
                      <a:pPr marL="0" lvl="0" indent="0" algn="l" rtl="0">
                        <a:spcBef>
                          <a:spcPts val="0"/>
                        </a:spcBef>
                        <a:spcAft>
                          <a:spcPts val="0"/>
                        </a:spcAft>
                        <a:buNone/>
                      </a:pPr>
                      <a:r>
                        <a:rPr lang="en" sz="1200" b="1" dirty="0"/>
                        <a:t>Design Ecosystem</a:t>
                      </a:r>
                      <a:r>
                        <a:rPr lang="en" sz="1200" b="0" dirty="0"/>
                        <a:t> </a:t>
                      </a:r>
                    </a:p>
                    <a:p>
                      <a:pPr marL="0" lvl="0" indent="0" algn="l" rtl="0">
                        <a:spcBef>
                          <a:spcPts val="0"/>
                        </a:spcBef>
                        <a:spcAft>
                          <a:spcPts val="0"/>
                        </a:spcAft>
                        <a:buNone/>
                      </a:pPr>
                      <a:r>
                        <a:rPr lang="en" sz="1200" b="0" dirty="0"/>
                        <a:t>(3 weeks)</a:t>
                      </a:r>
                      <a:endParaRPr sz="1200" dirty="0"/>
                    </a:p>
                  </a:txBody>
                  <a:tcPr marL="91425" marR="91425" marT="91425" marB="91425">
                    <a:solidFill>
                      <a:srgbClr val="CFE2F3"/>
                    </a:solidFill>
                  </a:tcPr>
                </a:tc>
                <a:tc>
                  <a:txBody>
                    <a:bodyPr/>
                    <a:lstStyle/>
                    <a:p>
                      <a:pPr marL="0" lvl="0" indent="0" algn="l" rtl="0">
                        <a:spcBef>
                          <a:spcPts val="0"/>
                        </a:spcBef>
                        <a:spcAft>
                          <a:spcPts val="0"/>
                        </a:spcAft>
                        <a:buNone/>
                      </a:pPr>
                      <a:r>
                        <a:rPr lang="en" sz="1200" b="1" dirty="0"/>
                        <a:t>Plan Investigations </a:t>
                      </a:r>
                      <a:r>
                        <a:rPr lang="en" sz="1200" b="0" dirty="0"/>
                        <a:t>(concurrent with Design Ecosystem)</a:t>
                      </a:r>
                      <a:endParaRPr sz="1200" dirty="0"/>
                    </a:p>
                  </a:txBody>
                  <a:tcPr marL="91425" marR="91425" marT="91425" marB="91425">
                    <a:solidFill>
                      <a:srgbClr val="FFE599"/>
                    </a:solidFill>
                  </a:tcPr>
                </a:tc>
                <a:tc>
                  <a:txBody>
                    <a:bodyPr/>
                    <a:lstStyle/>
                    <a:p>
                      <a:pPr marL="0" lvl="0" indent="0" algn="l" rtl="0">
                        <a:spcBef>
                          <a:spcPts val="0"/>
                        </a:spcBef>
                        <a:spcAft>
                          <a:spcPts val="0"/>
                        </a:spcAft>
                        <a:buNone/>
                      </a:pPr>
                      <a:r>
                        <a:rPr lang="en" sz="1200" b="1" dirty="0"/>
                        <a:t>Collect + analyze data </a:t>
                      </a:r>
                    </a:p>
                    <a:p>
                      <a:pPr marL="0" lvl="0" indent="0" algn="l" rtl="0">
                        <a:spcBef>
                          <a:spcPts val="0"/>
                        </a:spcBef>
                        <a:spcAft>
                          <a:spcPts val="0"/>
                        </a:spcAft>
                        <a:buNone/>
                      </a:pPr>
                      <a:r>
                        <a:rPr lang="en" sz="1200" b="0" dirty="0"/>
                        <a:t>(9 weeks)</a:t>
                      </a:r>
                      <a:endParaRPr sz="1200" dirty="0"/>
                    </a:p>
                  </a:txBody>
                  <a:tcPr marL="91425" marR="91425" marT="91425" marB="91425">
                    <a:solidFill>
                      <a:srgbClr val="D9EAD3"/>
                    </a:solidFill>
                  </a:tcPr>
                </a:tc>
                <a:extLst>
                  <a:ext uri="{0D108BD9-81ED-4DB2-BD59-A6C34878D82A}">
                    <a16:rowId xmlns:a16="http://schemas.microsoft.com/office/drawing/2014/main" val="10000"/>
                  </a:ext>
                </a:extLst>
              </a:tr>
              <a:tr h="1207250">
                <a:tc>
                  <a:txBody>
                    <a:bodyPr/>
                    <a:lstStyle/>
                    <a:p>
                      <a:pPr marL="0" lvl="0" indent="0" algn="l" rtl="0">
                        <a:spcBef>
                          <a:spcPts val="0"/>
                        </a:spcBef>
                        <a:spcAft>
                          <a:spcPts val="0"/>
                        </a:spcAft>
                        <a:buFont typeface="Wingdings" pitchFamily="2" charset="2"/>
                        <a:buNone/>
                      </a:pPr>
                      <a:r>
                        <a:rPr lang="en-US" sz="900" b="1" i="0" dirty="0"/>
                        <a:t>Benchmarks</a:t>
                      </a:r>
                    </a:p>
                    <a:p>
                      <a:pPr marL="171450" lvl="0" indent="-171450" algn="l" rtl="0">
                        <a:spcBef>
                          <a:spcPts val="0"/>
                        </a:spcBef>
                        <a:spcAft>
                          <a:spcPts val="0"/>
                        </a:spcAft>
                        <a:buFont typeface="Wingdings" pitchFamily="2" charset="2"/>
                        <a:buChar char="q"/>
                      </a:pPr>
                      <a:r>
                        <a:rPr lang="en-US" sz="900" i="0" dirty="0"/>
                        <a:t>Using </a:t>
                      </a:r>
                      <a:r>
                        <a:rPr lang="en-US" sz="900" i="0" dirty="0" err="1"/>
                        <a:t>iNaturalist</a:t>
                      </a:r>
                      <a:r>
                        <a:rPr lang="en-US" sz="900" i="0" dirty="0"/>
                        <a:t>, </a:t>
                      </a:r>
                      <a:r>
                        <a:rPr lang="en-US" sz="900" i="0" u="sng" dirty="0"/>
                        <a:t>identify</a:t>
                      </a:r>
                      <a:r>
                        <a:rPr lang="en-US" sz="900" i="0" dirty="0"/>
                        <a:t> at least one plant that you would like to house in your artificial ecosystem</a:t>
                      </a:r>
                    </a:p>
                    <a:p>
                      <a:pPr marL="171450" lvl="0" indent="-171450" algn="l" rtl="0">
                        <a:spcBef>
                          <a:spcPts val="0"/>
                        </a:spcBef>
                        <a:spcAft>
                          <a:spcPts val="0"/>
                        </a:spcAft>
                        <a:buFont typeface="Wingdings" pitchFamily="2" charset="2"/>
                        <a:buChar char="q"/>
                      </a:pPr>
                      <a:r>
                        <a:rPr lang="en-US" sz="900" i="0" dirty="0"/>
                        <a:t>Using the </a:t>
                      </a:r>
                      <a:r>
                        <a:rPr lang="en-US" sz="900" i="0" dirty="0" err="1"/>
                        <a:t>iNaturalist</a:t>
                      </a:r>
                      <a:r>
                        <a:rPr lang="en-US" sz="900" i="0" dirty="0"/>
                        <a:t> database, </a:t>
                      </a:r>
                      <a:r>
                        <a:rPr lang="en-US" sz="900" i="0" u="sng" dirty="0"/>
                        <a:t>document</a:t>
                      </a:r>
                      <a:r>
                        <a:rPr lang="en-US" sz="900" i="0" dirty="0"/>
                        <a:t> the existence of your plant on the Santa Cruz River</a:t>
                      </a:r>
                    </a:p>
                    <a:p>
                      <a:pPr marL="171450" lvl="0" indent="-171450" algn="l" rtl="0">
                        <a:spcBef>
                          <a:spcPts val="0"/>
                        </a:spcBef>
                        <a:spcAft>
                          <a:spcPts val="0"/>
                        </a:spcAft>
                        <a:buFont typeface="Wingdings" pitchFamily="2" charset="2"/>
                        <a:buChar char="q"/>
                      </a:pPr>
                      <a:r>
                        <a:rPr lang="en-US" sz="900" i="0" u="sng" dirty="0"/>
                        <a:t>Understand</a:t>
                      </a:r>
                      <a:r>
                        <a:rPr lang="en-US" sz="900" i="0" dirty="0"/>
                        <a:t> the nitrogen cycle and how it applies to agriculture and aquaponics</a:t>
                      </a:r>
                    </a:p>
                    <a:p>
                      <a:pPr marL="171450" lvl="0" indent="-171450" algn="l" rtl="0">
                        <a:spcBef>
                          <a:spcPts val="0"/>
                        </a:spcBef>
                        <a:spcAft>
                          <a:spcPts val="0"/>
                        </a:spcAft>
                        <a:buFont typeface="Wingdings" pitchFamily="2" charset="2"/>
                        <a:buChar char="q"/>
                      </a:pPr>
                      <a:r>
                        <a:rPr lang="en-US" sz="900" i="0" u="sng" dirty="0" err="1"/>
                        <a:t>Constructuct</a:t>
                      </a:r>
                      <a:r>
                        <a:rPr lang="en-US" sz="900" i="0" u="none" dirty="0"/>
                        <a:t> an artificial riparian ecosystem using provided instructions.</a:t>
                      </a:r>
                      <a:endParaRPr lang="en-US" sz="900" i="0" u="sng" dirty="0"/>
                    </a:p>
                    <a:p>
                      <a:pPr marL="171450" lvl="0" indent="-171450" algn="l" rtl="0">
                        <a:spcBef>
                          <a:spcPts val="0"/>
                        </a:spcBef>
                        <a:spcAft>
                          <a:spcPts val="0"/>
                        </a:spcAft>
                        <a:buFont typeface="Wingdings" pitchFamily="2" charset="2"/>
                        <a:buChar char="q"/>
                      </a:pPr>
                      <a:endParaRPr lang="en-US" sz="900" i="0" dirty="0"/>
                    </a:p>
                    <a:p>
                      <a:pPr marL="171450" lvl="0" indent="-171450" algn="l" rtl="0">
                        <a:spcBef>
                          <a:spcPts val="0"/>
                        </a:spcBef>
                        <a:spcAft>
                          <a:spcPts val="0"/>
                        </a:spcAft>
                        <a:buFont typeface="Wingdings" pitchFamily="2" charset="2"/>
                        <a:buChar char="q"/>
                      </a:pPr>
                      <a:endParaRPr lang="en-US" sz="900" i="0" dirty="0"/>
                    </a:p>
                    <a:p>
                      <a:pPr marL="171450" lvl="0" indent="-171450" algn="l" rtl="0">
                        <a:spcBef>
                          <a:spcPts val="0"/>
                        </a:spcBef>
                        <a:spcAft>
                          <a:spcPts val="0"/>
                        </a:spcAft>
                        <a:buFont typeface="Wingdings" pitchFamily="2" charset="2"/>
                        <a:buChar char="q"/>
                      </a:pPr>
                      <a:endParaRPr sz="900" i="0" dirty="0"/>
                    </a:p>
                  </a:txBody>
                  <a:tcPr marL="91425" marR="91425" marT="91425" marB="91425">
                    <a:solidFill>
                      <a:srgbClr val="9FC5E8"/>
                    </a:solidFill>
                  </a:tcPr>
                </a:tc>
                <a:tc>
                  <a:txBody>
                    <a:bodyPr/>
                    <a:lstStyle/>
                    <a:p>
                      <a:pPr marL="0" lvl="0" indent="0" algn="l" rtl="0">
                        <a:spcBef>
                          <a:spcPts val="0"/>
                        </a:spcBef>
                        <a:spcAft>
                          <a:spcPts val="0"/>
                        </a:spcAft>
                        <a:buNone/>
                      </a:pPr>
                      <a:r>
                        <a:rPr lang="en-US" sz="900" b="1" i="0" dirty="0"/>
                        <a:t>Benchmarks</a:t>
                      </a:r>
                      <a:endParaRPr lang="en-US" sz="900" b="0" i="0" dirty="0"/>
                    </a:p>
                    <a:p>
                      <a:pPr marL="171450" lvl="0" indent="-171450" algn="l" rtl="0">
                        <a:spcBef>
                          <a:spcPts val="0"/>
                        </a:spcBef>
                        <a:spcAft>
                          <a:spcPts val="0"/>
                        </a:spcAft>
                        <a:buFont typeface="Wingdings" pitchFamily="2" charset="2"/>
                        <a:buChar char="q"/>
                      </a:pPr>
                      <a:r>
                        <a:rPr lang="en-US" sz="900" b="0" i="0" u="sng" dirty="0"/>
                        <a:t>Design</a:t>
                      </a:r>
                      <a:r>
                        <a:rPr lang="en-US" sz="900" b="0" i="0" u="none" dirty="0"/>
                        <a:t> a plan to quantitatively measure the health of the artificial riparian ecosystem.</a:t>
                      </a:r>
                    </a:p>
                    <a:p>
                      <a:pPr marL="171450" lvl="0" indent="-171450" algn="l" rtl="0">
                        <a:spcBef>
                          <a:spcPts val="0"/>
                        </a:spcBef>
                        <a:spcAft>
                          <a:spcPts val="0"/>
                        </a:spcAft>
                        <a:buFont typeface="Wingdings" pitchFamily="2" charset="2"/>
                        <a:buChar char="q"/>
                      </a:pPr>
                      <a:endParaRPr sz="900" b="1" i="0" u="sng" dirty="0"/>
                    </a:p>
                  </a:txBody>
                  <a:tcPr marL="91425" marR="91425" marT="91425" marB="91425">
                    <a:solidFill>
                      <a:srgbClr val="FFD966"/>
                    </a:solidFill>
                  </a:tcPr>
                </a:tc>
                <a:tc>
                  <a:txBody>
                    <a:bodyPr/>
                    <a:lstStyle/>
                    <a:p>
                      <a:pPr marL="0" lvl="0" indent="0" algn="l" rtl="0">
                        <a:spcBef>
                          <a:spcPts val="0"/>
                        </a:spcBef>
                        <a:spcAft>
                          <a:spcPts val="0"/>
                        </a:spcAft>
                        <a:buNone/>
                      </a:pPr>
                      <a:r>
                        <a:rPr lang="en-US" sz="900" b="1" i="0" dirty="0"/>
                        <a:t>Benchmarks</a:t>
                      </a:r>
                      <a:endParaRPr lang="en-US" sz="900" b="0" i="0" dirty="0"/>
                    </a:p>
                    <a:p>
                      <a:pPr marL="171450" lvl="0" indent="-171450" algn="l" rtl="0">
                        <a:spcBef>
                          <a:spcPts val="0"/>
                        </a:spcBef>
                        <a:spcAft>
                          <a:spcPts val="0"/>
                        </a:spcAft>
                        <a:buFont typeface="Wingdings" pitchFamily="2" charset="2"/>
                        <a:buChar char="q"/>
                      </a:pPr>
                      <a:r>
                        <a:rPr lang="en-US" sz="900" b="0" i="0" u="sng" dirty="0"/>
                        <a:t>Measure</a:t>
                      </a:r>
                      <a:r>
                        <a:rPr lang="en-US" sz="900" b="0" i="0" u="none" dirty="0"/>
                        <a:t> ecosystem health on a </a:t>
                      </a:r>
                      <a:r>
                        <a:rPr lang="en-US" sz="900" b="0" i="1" u="none" dirty="0"/>
                        <a:t>weekly</a:t>
                      </a:r>
                      <a:r>
                        <a:rPr lang="en-US" sz="900" b="0" i="0" u="none" dirty="0"/>
                        <a:t> basis. </a:t>
                      </a:r>
                      <a:endParaRPr lang="en-US" sz="900" b="0" i="0" u="sng" dirty="0"/>
                    </a:p>
                    <a:p>
                      <a:pPr marL="171450" lvl="0" indent="-171450" algn="l" rtl="0">
                        <a:spcBef>
                          <a:spcPts val="0"/>
                        </a:spcBef>
                        <a:spcAft>
                          <a:spcPts val="0"/>
                        </a:spcAft>
                        <a:buFont typeface="Wingdings" pitchFamily="2" charset="2"/>
                        <a:buChar char="q"/>
                      </a:pPr>
                      <a:r>
                        <a:rPr lang="en-US" sz="900" b="0" i="0" u="sng" dirty="0"/>
                        <a:t>Synthesize</a:t>
                      </a:r>
                      <a:r>
                        <a:rPr lang="en-US" sz="900" b="0" i="0" dirty="0"/>
                        <a:t> a report detailing the construction and monitoring of the artificial riparian ecosystem. </a:t>
                      </a:r>
                      <a:endParaRPr sz="900" b="1" i="0" dirty="0"/>
                    </a:p>
                  </a:txBody>
                  <a:tcPr marL="91425" marR="91425" marT="91425" marB="91425">
                    <a:solidFill>
                      <a:srgbClr val="B6D7A8"/>
                    </a:solidFill>
                  </a:tcPr>
                </a:tc>
                <a:extLst>
                  <a:ext uri="{0D108BD9-81ED-4DB2-BD59-A6C34878D82A}">
                    <a16:rowId xmlns:a16="http://schemas.microsoft.com/office/drawing/2014/main" val="10001"/>
                  </a:ext>
                </a:extLst>
              </a:tr>
            </a:tbl>
          </a:graphicData>
        </a:graphic>
      </p:graphicFrame>
      <p:sp>
        <p:nvSpPr>
          <p:cNvPr id="2" name="Google Shape;125;p24">
            <a:extLst>
              <a:ext uri="{FF2B5EF4-FFF2-40B4-BE49-F238E27FC236}">
                <a16:creationId xmlns:a16="http://schemas.microsoft.com/office/drawing/2014/main" id="{422567EA-5A3E-3C3D-0C44-EC62C6D38C78}"/>
              </a:ext>
            </a:extLst>
          </p:cNvPr>
          <p:cNvSpPr txBox="1"/>
          <p:nvPr/>
        </p:nvSpPr>
        <p:spPr>
          <a:xfrm>
            <a:off x="183150" y="213994"/>
            <a:ext cx="8777700" cy="491179"/>
          </a:xfrm>
          <a:prstGeom prst="rect">
            <a:avLst/>
          </a:prstGeom>
          <a:solidFill>
            <a:srgbClr val="A4C2F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dk1"/>
                </a:solidFill>
              </a:rPr>
              <a:t>Project overview</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6" name="Picture 15" descr="A screenshot of a computer&#10;&#10;Description automatically generated">
            <a:extLst>
              <a:ext uri="{FF2B5EF4-FFF2-40B4-BE49-F238E27FC236}">
                <a16:creationId xmlns:a16="http://schemas.microsoft.com/office/drawing/2014/main" id="{FE548BA3-A52E-1184-65E3-FF0DB5DE2E95}"/>
              </a:ext>
            </a:extLst>
          </p:cNvPr>
          <p:cNvPicPr>
            <a:picLocks noChangeAspect="1"/>
          </p:cNvPicPr>
          <p:nvPr/>
        </p:nvPicPr>
        <p:blipFill rotWithShape="1">
          <a:blip r:embed="rId3"/>
          <a:srcRect l="50081" t="22536" r="18314" b="15069"/>
          <a:stretch/>
        </p:blipFill>
        <p:spPr>
          <a:xfrm>
            <a:off x="3572608" y="2558314"/>
            <a:ext cx="1389770" cy="1784343"/>
          </a:xfrm>
          <a:prstGeom prst="rect">
            <a:avLst/>
          </a:prstGeom>
        </p:spPr>
      </p:pic>
      <p:sp>
        <p:nvSpPr>
          <p:cNvPr id="125" name="Google Shape;125;p24"/>
          <p:cNvSpPr txBox="1"/>
          <p:nvPr/>
        </p:nvSpPr>
        <p:spPr>
          <a:xfrm>
            <a:off x="183150" y="213994"/>
            <a:ext cx="8777700" cy="491179"/>
          </a:xfrm>
          <a:prstGeom prst="rect">
            <a:avLst/>
          </a:prstGeom>
          <a:solidFill>
            <a:srgbClr val="A4C2F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dk1"/>
                </a:solidFill>
              </a:rPr>
              <a:t>Synthesizing results</a:t>
            </a:r>
            <a:endParaRPr dirty="0">
              <a:solidFill>
                <a:schemeClr val="dk1"/>
              </a:solidFill>
            </a:endParaRPr>
          </a:p>
          <a:p>
            <a:pPr marL="0" lvl="0" indent="0" algn="l" rtl="0">
              <a:spcBef>
                <a:spcPts val="0"/>
              </a:spcBef>
              <a:spcAft>
                <a:spcPts val="0"/>
              </a:spcAft>
              <a:buNone/>
            </a:pPr>
            <a:endParaRPr dirty="0">
              <a:solidFill>
                <a:schemeClr val="dk1"/>
              </a:solidFill>
            </a:endParaRPr>
          </a:p>
        </p:txBody>
      </p:sp>
      <p:pic>
        <p:nvPicPr>
          <p:cNvPr id="2" name="Picture 1" descr="A screenshot of a computer&#10;&#10;Description automatically generated">
            <a:extLst>
              <a:ext uri="{FF2B5EF4-FFF2-40B4-BE49-F238E27FC236}">
                <a16:creationId xmlns:a16="http://schemas.microsoft.com/office/drawing/2014/main" id="{273ACE31-8FE7-02AE-FC0D-54815AFDF5D4}"/>
              </a:ext>
            </a:extLst>
          </p:cNvPr>
          <p:cNvPicPr>
            <a:picLocks noChangeAspect="1"/>
          </p:cNvPicPr>
          <p:nvPr/>
        </p:nvPicPr>
        <p:blipFill rotWithShape="1">
          <a:blip r:embed="rId4"/>
          <a:srcRect l="65610" t="27402" r="16361" b="37997"/>
          <a:stretch/>
        </p:blipFill>
        <p:spPr>
          <a:xfrm>
            <a:off x="284207" y="1084883"/>
            <a:ext cx="2415171" cy="3014421"/>
          </a:xfrm>
          <a:prstGeom prst="rect">
            <a:avLst/>
          </a:prstGeom>
        </p:spPr>
      </p:pic>
      <p:cxnSp>
        <p:nvCxnSpPr>
          <p:cNvPr id="4" name="Straight Arrow Connector 3">
            <a:extLst>
              <a:ext uri="{FF2B5EF4-FFF2-40B4-BE49-F238E27FC236}">
                <a16:creationId xmlns:a16="http://schemas.microsoft.com/office/drawing/2014/main" id="{E53971E2-8E30-41BF-A89E-10D69B165132}"/>
              </a:ext>
            </a:extLst>
          </p:cNvPr>
          <p:cNvCxnSpPr>
            <a:cxnSpLocks/>
          </p:cNvCxnSpPr>
          <p:nvPr/>
        </p:nvCxnSpPr>
        <p:spPr>
          <a:xfrm flipV="1">
            <a:off x="596685" y="2301848"/>
            <a:ext cx="821409" cy="18869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6B5A768-9B01-327D-8446-1B1F86E369FA}"/>
              </a:ext>
            </a:extLst>
          </p:cNvPr>
          <p:cNvSpPr txBox="1"/>
          <p:nvPr/>
        </p:nvSpPr>
        <p:spPr>
          <a:xfrm>
            <a:off x="389917" y="4188769"/>
            <a:ext cx="1837362" cy="307777"/>
          </a:xfrm>
          <a:prstGeom prst="rect">
            <a:avLst/>
          </a:prstGeom>
          <a:noFill/>
        </p:spPr>
        <p:txBody>
          <a:bodyPr wrap="none" rtlCol="0">
            <a:spAutoFit/>
          </a:bodyPr>
          <a:lstStyle/>
          <a:p>
            <a:r>
              <a:rPr lang="en-US" b="1" dirty="0"/>
              <a:t>Read: </a:t>
            </a:r>
            <a:r>
              <a:rPr lang="en-US" i="1" dirty="0"/>
              <a:t>A Living River</a:t>
            </a:r>
            <a:endParaRPr lang="en-US" b="1" i="1" dirty="0"/>
          </a:p>
        </p:txBody>
      </p:sp>
      <p:pic>
        <p:nvPicPr>
          <p:cNvPr id="11" name="Picture 10">
            <a:extLst>
              <a:ext uri="{FF2B5EF4-FFF2-40B4-BE49-F238E27FC236}">
                <a16:creationId xmlns:a16="http://schemas.microsoft.com/office/drawing/2014/main" id="{580C3D4F-D369-1CA7-7E63-714BA116C29C}"/>
              </a:ext>
            </a:extLst>
          </p:cNvPr>
          <p:cNvPicPr>
            <a:picLocks noChangeAspect="1"/>
          </p:cNvPicPr>
          <p:nvPr/>
        </p:nvPicPr>
        <p:blipFill rotWithShape="1">
          <a:blip r:embed="rId5"/>
          <a:srcRect l="18077" t="29282" r="50218" b="6944"/>
          <a:stretch/>
        </p:blipFill>
        <p:spPr>
          <a:xfrm>
            <a:off x="3358305" y="859136"/>
            <a:ext cx="1604073" cy="2098411"/>
          </a:xfrm>
          <a:prstGeom prst="rect">
            <a:avLst/>
          </a:prstGeom>
        </p:spPr>
      </p:pic>
      <p:pic>
        <p:nvPicPr>
          <p:cNvPr id="14" name="Picture 13">
            <a:extLst>
              <a:ext uri="{FF2B5EF4-FFF2-40B4-BE49-F238E27FC236}">
                <a16:creationId xmlns:a16="http://schemas.microsoft.com/office/drawing/2014/main" id="{959A2F9D-089E-7874-FD05-6689628F1325}"/>
              </a:ext>
            </a:extLst>
          </p:cNvPr>
          <p:cNvPicPr>
            <a:picLocks noChangeAspect="1"/>
          </p:cNvPicPr>
          <p:nvPr/>
        </p:nvPicPr>
        <p:blipFill rotWithShape="1">
          <a:blip r:embed="rId5"/>
          <a:srcRect l="50118" t="30397" r="18177" b="7620"/>
          <a:stretch/>
        </p:blipFill>
        <p:spPr>
          <a:xfrm>
            <a:off x="4436639" y="1620729"/>
            <a:ext cx="1604073" cy="2039487"/>
          </a:xfrm>
          <a:prstGeom prst="rect">
            <a:avLst/>
          </a:prstGeom>
        </p:spPr>
      </p:pic>
      <p:sp>
        <p:nvSpPr>
          <p:cNvPr id="17" name="Right Arrow 16">
            <a:extLst>
              <a:ext uri="{FF2B5EF4-FFF2-40B4-BE49-F238E27FC236}">
                <a16:creationId xmlns:a16="http://schemas.microsoft.com/office/drawing/2014/main" id="{66CE2960-44C2-9A1F-4B30-9A53E8C93220}"/>
              </a:ext>
            </a:extLst>
          </p:cNvPr>
          <p:cNvSpPr/>
          <p:nvPr/>
        </p:nvSpPr>
        <p:spPr>
          <a:xfrm>
            <a:off x="2763175" y="2144038"/>
            <a:ext cx="472699" cy="31562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AC4FC83-C832-E482-A819-5F8D24117D86}"/>
              </a:ext>
            </a:extLst>
          </p:cNvPr>
          <p:cNvSpPr txBox="1"/>
          <p:nvPr/>
        </p:nvSpPr>
        <p:spPr>
          <a:xfrm>
            <a:off x="3736474" y="4342657"/>
            <a:ext cx="2011311" cy="523220"/>
          </a:xfrm>
          <a:prstGeom prst="rect">
            <a:avLst/>
          </a:prstGeom>
          <a:noFill/>
        </p:spPr>
        <p:txBody>
          <a:bodyPr wrap="square" rtlCol="0">
            <a:spAutoFit/>
          </a:bodyPr>
          <a:lstStyle/>
          <a:p>
            <a:r>
              <a:rPr lang="en-US" dirty="0"/>
              <a:t>Students pair off and dissect </a:t>
            </a:r>
            <a:r>
              <a:rPr lang="en-US" i="1" dirty="0"/>
              <a:t>ALR </a:t>
            </a:r>
            <a:r>
              <a:rPr lang="en-US" dirty="0"/>
              <a:t>figures</a:t>
            </a:r>
            <a:endParaRPr lang="en-US" i="1" dirty="0"/>
          </a:p>
        </p:txBody>
      </p:sp>
      <p:sp>
        <p:nvSpPr>
          <p:cNvPr id="19" name="Right Arrow 18">
            <a:extLst>
              <a:ext uri="{FF2B5EF4-FFF2-40B4-BE49-F238E27FC236}">
                <a16:creationId xmlns:a16="http://schemas.microsoft.com/office/drawing/2014/main" id="{7F21793E-5CFE-F9C6-05B9-0BC8DB16716B}"/>
              </a:ext>
            </a:extLst>
          </p:cNvPr>
          <p:cNvSpPr/>
          <p:nvPr/>
        </p:nvSpPr>
        <p:spPr>
          <a:xfrm>
            <a:off x="6212750" y="2144038"/>
            <a:ext cx="472699" cy="31562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20" name="Picture 19" descr="A screenshot of a computer&#10;&#10;Description automatically generated">
            <a:extLst>
              <a:ext uri="{FF2B5EF4-FFF2-40B4-BE49-F238E27FC236}">
                <a16:creationId xmlns:a16="http://schemas.microsoft.com/office/drawing/2014/main" id="{74E45015-9E16-A9BF-952F-0666F5C8BD61}"/>
              </a:ext>
            </a:extLst>
          </p:cNvPr>
          <p:cNvPicPr>
            <a:picLocks noChangeAspect="1"/>
          </p:cNvPicPr>
          <p:nvPr/>
        </p:nvPicPr>
        <p:blipFill rotWithShape="1">
          <a:blip r:embed="rId6"/>
          <a:srcRect l="40677" t="43997" r="37973" b="27994"/>
          <a:stretch/>
        </p:blipFill>
        <p:spPr>
          <a:xfrm>
            <a:off x="6732758" y="859136"/>
            <a:ext cx="2228092" cy="1900895"/>
          </a:xfrm>
          <a:prstGeom prst="rect">
            <a:avLst/>
          </a:prstGeom>
        </p:spPr>
      </p:pic>
      <p:pic>
        <p:nvPicPr>
          <p:cNvPr id="21" name="Picture 20" descr="A screenshot of a computer&#10;&#10;Description automatically generated">
            <a:extLst>
              <a:ext uri="{FF2B5EF4-FFF2-40B4-BE49-F238E27FC236}">
                <a16:creationId xmlns:a16="http://schemas.microsoft.com/office/drawing/2014/main" id="{5BA2A2E5-233A-5506-03D6-002FA6E70463}"/>
              </a:ext>
            </a:extLst>
          </p:cNvPr>
          <p:cNvPicPr>
            <a:picLocks noChangeAspect="1"/>
          </p:cNvPicPr>
          <p:nvPr/>
        </p:nvPicPr>
        <p:blipFill rotWithShape="1">
          <a:blip r:embed="rId7"/>
          <a:srcRect l="42341" t="51850" r="38617" b="32527"/>
          <a:stretch/>
        </p:blipFill>
        <p:spPr>
          <a:xfrm>
            <a:off x="6568847" y="2683843"/>
            <a:ext cx="2555911" cy="1363851"/>
          </a:xfrm>
          <a:prstGeom prst="rect">
            <a:avLst/>
          </a:prstGeom>
        </p:spPr>
      </p:pic>
      <p:sp>
        <p:nvSpPr>
          <p:cNvPr id="22" name="TextBox 21">
            <a:extLst>
              <a:ext uri="{FF2B5EF4-FFF2-40B4-BE49-F238E27FC236}">
                <a16:creationId xmlns:a16="http://schemas.microsoft.com/office/drawing/2014/main" id="{DEF87EFA-90EF-68A8-4236-5695D723FA22}"/>
              </a:ext>
            </a:extLst>
          </p:cNvPr>
          <p:cNvSpPr txBox="1"/>
          <p:nvPr/>
        </p:nvSpPr>
        <p:spPr>
          <a:xfrm>
            <a:off x="6841148" y="4342657"/>
            <a:ext cx="2011311" cy="523220"/>
          </a:xfrm>
          <a:prstGeom prst="rect">
            <a:avLst/>
          </a:prstGeom>
          <a:noFill/>
        </p:spPr>
        <p:txBody>
          <a:bodyPr wrap="square" rtlCol="0">
            <a:spAutoFit/>
          </a:bodyPr>
          <a:lstStyle/>
          <a:p>
            <a:r>
              <a:rPr lang="en-US" dirty="0"/>
              <a:t>Students build figures from their own data</a:t>
            </a:r>
            <a:endParaRPr lang="en-US" i="1" dirty="0"/>
          </a:p>
        </p:txBody>
      </p:sp>
    </p:spTree>
    <p:extLst>
      <p:ext uri="{BB962C8B-B14F-4D97-AF65-F5344CB8AC3E}">
        <p14:creationId xmlns:p14="http://schemas.microsoft.com/office/powerpoint/2010/main" val="1831813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Suggestions/comments</a:t>
            </a:r>
            <a:endParaRPr dirty="0"/>
          </a:p>
        </p:txBody>
      </p:sp>
      <p:sp>
        <p:nvSpPr>
          <p:cNvPr id="131" name="Google Shape;131;p25"/>
          <p:cNvSpPr txBox="1">
            <a:spLocks noGrp="1"/>
          </p:cNvSpPr>
          <p:nvPr>
            <p:ph type="body" idx="1"/>
          </p:nvPr>
        </p:nvSpPr>
        <p:spPr>
          <a:xfrm>
            <a:off x="311700" y="1017725"/>
            <a:ext cx="8520600" cy="3969142"/>
          </a:xfrm>
          <a:prstGeom prst="rect">
            <a:avLst/>
          </a:prstGeom>
        </p:spPr>
        <p:txBody>
          <a:bodyPr spcFirstLastPara="1" wrap="square" lIns="91425" tIns="91425" rIns="91425" bIns="91425" anchor="t" anchorCtr="0">
            <a:normAutofit fontScale="77500" lnSpcReduction="20000"/>
          </a:bodyPr>
          <a:lstStyle/>
          <a:p>
            <a:pPr marL="285750" indent="-285750">
              <a:spcBef>
                <a:spcPts val="1200"/>
              </a:spcBef>
              <a:spcAft>
                <a:spcPts val="1200"/>
              </a:spcAft>
            </a:pPr>
            <a:r>
              <a:rPr lang="en-US" dirty="0"/>
              <a:t>I source plants from the Santa Cruz River and online seed sources. I propagate organisms from seed and cutting depending on ease. Some important things to consider: what is the protected status of the land that you plan to harvest from? What is the protected status of species that you plan to harvest? Do you know how to ethically wild harvest? Are you harvesting from a species of local ecotype?</a:t>
            </a:r>
          </a:p>
          <a:p>
            <a:pPr marL="285750" indent="-285750">
              <a:spcBef>
                <a:spcPts val="1200"/>
              </a:spcBef>
              <a:spcAft>
                <a:spcPts val="1200"/>
              </a:spcAft>
            </a:pPr>
            <a:r>
              <a:rPr lang="en-US" dirty="0"/>
              <a:t>These ecosystems are effective at keeping riparian plants happy. I have had an ecosystem running for over a year straight and have had to transfer three generations of plants to larger systems with no fish deaths. Though I would not expect the same productivity for horticultural endeavors. </a:t>
            </a:r>
          </a:p>
          <a:p>
            <a:pPr marL="285750" indent="-285750">
              <a:spcBef>
                <a:spcPts val="1200"/>
              </a:spcBef>
              <a:spcAft>
                <a:spcPts val="1200"/>
              </a:spcAft>
            </a:pPr>
            <a:r>
              <a:rPr lang="en-US" dirty="0"/>
              <a:t>I will have a greater volume of students this upcoming year. As such, I plan to attempt using 3L plastic bottles as they are easier to source and less expensive than 3-5 gallon jugs. </a:t>
            </a:r>
          </a:p>
          <a:p>
            <a:pPr marL="285750" indent="-285750">
              <a:spcBef>
                <a:spcPts val="1200"/>
              </a:spcBef>
              <a:spcAft>
                <a:spcPts val="1200"/>
              </a:spcAft>
            </a:pPr>
            <a:r>
              <a:rPr lang="en-US" dirty="0"/>
              <a:t>If you are having trouble sourcing plants, I would be more than happy to share what I have propagated or share some seeds! Email me: </a:t>
            </a:r>
            <a:r>
              <a:rPr lang="en-US" dirty="0">
                <a:hlinkClick r:id="rId3"/>
              </a:rPr>
              <a:t>tkochenderfer1@gmail.com</a:t>
            </a:r>
            <a:r>
              <a:rPr lang="en-US" dirty="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p:nvPr/>
        </p:nvSpPr>
        <p:spPr>
          <a:xfrm>
            <a:off x="183150" y="213994"/>
            <a:ext cx="8777700" cy="491179"/>
          </a:xfrm>
          <a:prstGeom prst="rect">
            <a:avLst/>
          </a:prstGeom>
          <a:solidFill>
            <a:srgbClr val="A4C2F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1"/>
                </a:solidFill>
              </a:rPr>
              <a:t>Using </a:t>
            </a:r>
            <a:r>
              <a:rPr lang="en" sz="1800" b="1" dirty="0" err="1">
                <a:solidFill>
                  <a:schemeClr val="dk1"/>
                </a:solidFill>
              </a:rPr>
              <a:t>iNaturalist</a:t>
            </a:r>
            <a:r>
              <a:rPr lang="en" sz="1800" b="1" dirty="0">
                <a:solidFill>
                  <a:schemeClr val="dk1"/>
                </a:solidFill>
              </a:rPr>
              <a:t> by project</a:t>
            </a:r>
            <a:endParaRPr dirty="0">
              <a:solidFill>
                <a:schemeClr val="dk1"/>
              </a:solidFill>
            </a:endParaRPr>
          </a:p>
          <a:p>
            <a:pPr marL="0" lvl="0" indent="0" algn="l" rtl="0">
              <a:spcBef>
                <a:spcPts val="0"/>
              </a:spcBef>
              <a:spcAft>
                <a:spcPts val="0"/>
              </a:spcAft>
              <a:buNone/>
            </a:pPr>
            <a:endParaRPr dirty="0">
              <a:solidFill>
                <a:schemeClr val="dk1"/>
              </a:solidFill>
            </a:endParaRPr>
          </a:p>
        </p:txBody>
      </p:sp>
      <p:pic>
        <p:nvPicPr>
          <p:cNvPr id="3" name="Picture 2" descr="A screenshot of a computer&#10;&#10;Description automatically generated">
            <a:extLst>
              <a:ext uri="{FF2B5EF4-FFF2-40B4-BE49-F238E27FC236}">
                <a16:creationId xmlns:a16="http://schemas.microsoft.com/office/drawing/2014/main" id="{A257CAC9-08DA-B16F-6280-659B4CCABAA4}"/>
              </a:ext>
            </a:extLst>
          </p:cNvPr>
          <p:cNvPicPr>
            <a:picLocks noChangeAspect="1"/>
          </p:cNvPicPr>
          <p:nvPr/>
        </p:nvPicPr>
        <p:blipFill rotWithShape="1">
          <a:blip r:embed="rId3"/>
          <a:srcRect t="12878" b="34377"/>
          <a:stretch/>
        </p:blipFill>
        <p:spPr>
          <a:xfrm>
            <a:off x="685800" y="813660"/>
            <a:ext cx="7772400" cy="2666139"/>
          </a:xfrm>
          <a:prstGeom prst="rect">
            <a:avLst/>
          </a:prstGeom>
        </p:spPr>
      </p:pic>
      <p:cxnSp>
        <p:nvCxnSpPr>
          <p:cNvPr id="4" name="Straight Arrow Connector 3">
            <a:extLst>
              <a:ext uri="{FF2B5EF4-FFF2-40B4-BE49-F238E27FC236}">
                <a16:creationId xmlns:a16="http://schemas.microsoft.com/office/drawing/2014/main" id="{68D3E703-C35C-7D9E-B592-5E74BDD687B5}"/>
              </a:ext>
            </a:extLst>
          </p:cNvPr>
          <p:cNvCxnSpPr>
            <a:cxnSpLocks/>
          </p:cNvCxnSpPr>
          <p:nvPr/>
        </p:nvCxnSpPr>
        <p:spPr>
          <a:xfrm flipV="1">
            <a:off x="1005812" y="3278845"/>
            <a:ext cx="519191" cy="17013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6FB08F7-BE88-F0F6-41FD-A5B15B0DAA25}"/>
              </a:ext>
            </a:extLst>
          </p:cNvPr>
          <p:cNvSpPr txBox="1"/>
          <p:nvPr/>
        </p:nvSpPr>
        <p:spPr>
          <a:xfrm>
            <a:off x="183150" y="3610392"/>
            <a:ext cx="8777700" cy="523220"/>
          </a:xfrm>
          <a:prstGeom prst="rect">
            <a:avLst/>
          </a:prstGeom>
          <a:noFill/>
        </p:spPr>
        <p:txBody>
          <a:bodyPr wrap="square" rtlCol="0">
            <a:spAutoFit/>
          </a:bodyPr>
          <a:lstStyle/>
          <a:p>
            <a:r>
              <a:rPr lang="en-US" dirty="0"/>
              <a:t>On the web browser version of </a:t>
            </a:r>
            <a:r>
              <a:rPr lang="en-US" dirty="0" err="1"/>
              <a:t>iNaturalist</a:t>
            </a:r>
            <a:r>
              <a:rPr lang="en-US" dirty="0"/>
              <a:t>, search for ”Santa Cruz River wetland plants” under the ”Projects”</a:t>
            </a:r>
            <a:r>
              <a:rPr lang="en-US" i="1" dirty="0"/>
              <a:t> </a:t>
            </a:r>
            <a:r>
              <a:rPr lang="en-US" dirty="0"/>
              <a:t>tab and choose the above project.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p:nvPr/>
        </p:nvSpPr>
        <p:spPr>
          <a:xfrm>
            <a:off x="183150" y="213994"/>
            <a:ext cx="8777700" cy="491179"/>
          </a:xfrm>
          <a:prstGeom prst="rect">
            <a:avLst/>
          </a:prstGeom>
          <a:solidFill>
            <a:srgbClr val="A4C2F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1"/>
                </a:solidFill>
              </a:rPr>
              <a:t>Using </a:t>
            </a:r>
            <a:r>
              <a:rPr lang="en" sz="1800" b="1" dirty="0" err="1">
                <a:solidFill>
                  <a:schemeClr val="dk1"/>
                </a:solidFill>
              </a:rPr>
              <a:t>iNaturalist</a:t>
            </a:r>
            <a:r>
              <a:rPr lang="en" sz="1800" b="1" dirty="0">
                <a:solidFill>
                  <a:schemeClr val="dk1"/>
                </a:solidFill>
              </a:rPr>
              <a:t> by project</a:t>
            </a:r>
            <a:endParaRPr dirty="0">
              <a:solidFill>
                <a:schemeClr val="dk1"/>
              </a:solidFill>
            </a:endParaRPr>
          </a:p>
          <a:p>
            <a:pPr marL="0" lvl="0" indent="0" algn="l" rtl="0">
              <a:spcBef>
                <a:spcPts val="0"/>
              </a:spcBef>
              <a:spcAft>
                <a:spcPts val="0"/>
              </a:spcAft>
              <a:buNone/>
            </a:pPr>
            <a:endParaRPr dirty="0">
              <a:solidFill>
                <a:schemeClr val="dk1"/>
              </a:solidFill>
            </a:endParaRPr>
          </a:p>
        </p:txBody>
      </p:sp>
      <p:sp>
        <p:nvSpPr>
          <p:cNvPr id="6" name="TextBox 5">
            <a:extLst>
              <a:ext uri="{FF2B5EF4-FFF2-40B4-BE49-F238E27FC236}">
                <a16:creationId xmlns:a16="http://schemas.microsoft.com/office/drawing/2014/main" id="{16FB08F7-BE88-F0F6-41FD-A5B15B0DAA25}"/>
              </a:ext>
            </a:extLst>
          </p:cNvPr>
          <p:cNvSpPr txBox="1"/>
          <p:nvPr/>
        </p:nvSpPr>
        <p:spPr>
          <a:xfrm>
            <a:off x="680008" y="4579530"/>
            <a:ext cx="7783983" cy="307777"/>
          </a:xfrm>
          <a:prstGeom prst="rect">
            <a:avLst/>
          </a:prstGeom>
          <a:noFill/>
        </p:spPr>
        <p:txBody>
          <a:bodyPr wrap="square" rtlCol="0">
            <a:spAutoFit/>
          </a:bodyPr>
          <a:lstStyle/>
          <a:p>
            <a:r>
              <a:rPr lang="en-US" dirty="0"/>
              <a:t>On the project, search through species to choose an organism to house in your ecosystem. </a:t>
            </a:r>
          </a:p>
        </p:txBody>
      </p:sp>
      <p:pic>
        <p:nvPicPr>
          <p:cNvPr id="5" name="Picture 4" descr="A screenshot of a computer&#10;&#10;Description automatically generated">
            <a:extLst>
              <a:ext uri="{FF2B5EF4-FFF2-40B4-BE49-F238E27FC236}">
                <a16:creationId xmlns:a16="http://schemas.microsoft.com/office/drawing/2014/main" id="{BEBC3A51-109A-C794-0C93-349501DE7EA1}"/>
              </a:ext>
            </a:extLst>
          </p:cNvPr>
          <p:cNvPicPr>
            <a:picLocks noChangeAspect="1"/>
          </p:cNvPicPr>
          <p:nvPr/>
        </p:nvPicPr>
        <p:blipFill rotWithShape="1">
          <a:blip r:embed="rId3"/>
          <a:srcRect t="12684" b="2478"/>
          <a:stretch/>
        </p:blipFill>
        <p:spPr>
          <a:xfrm>
            <a:off x="1168400" y="764439"/>
            <a:ext cx="6807200" cy="3755825"/>
          </a:xfrm>
          <a:prstGeom prst="rect">
            <a:avLst/>
          </a:prstGeom>
        </p:spPr>
      </p:pic>
    </p:spTree>
    <p:extLst>
      <p:ext uri="{BB962C8B-B14F-4D97-AF65-F5344CB8AC3E}">
        <p14:creationId xmlns:p14="http://schemas.microsoft.com/office/powerpoint/2010/main" val="3184760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p:nvPr/>
        </p:nvSpPr>
        <p:spPr>
          <a:xfrm>
            <a:off x="183150" y="213994"/>
            <a:ext cx="8777700" cy="491179"/>
          </a:xfrm>
          <a:prstGeom prst="rect">
            <a:avLst/>
          </a:prstGeom>
          <a:solidFill>
            <a:srgbClr val="A4C2F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1"/>
                </a:solidFill>
              </a:rPr>
              <a:t>Using </a:t>
            </a:r>
            <a:r>
              <a:rPr lang="en" sz="1800" b="1" dirty="0" err="1">
                <a:solidFill>
                  <a:schemeClr val="dk1"/>
                </a:solidFill>
              </a:rPr>
              <a:t>iNaturalist</a:t>
            </a:r>
            <a:r>
              <a:rPr lang="en" sz="1800" b="1" dirty="0">
                <a:solidFill>
                  <a:schemeClr val="dk1"/>
                </a:solidFill>
              </a:rPr>
              <a:t> by project</a:t>
            </a:r>
            <a:endParaRPr dirty="0">
              <a:solidFill>
                <a:schemeClr val="dk1"/>
              </a:solidFill>
            </a:endParaRPr>
          </a:p>
          <a:p>
            <a:pPr marL="0" lvl="0" indent="0" algn="l" rtl="0">
              <a:spcBef>
                <a:spcPts val="0"/>
              </a:spcBef>
              <a:spcAft>
                <a:spcPts val="0"/>
              </a:spcAft>
              <a:buNone/>
            </a:pPr>
            <a:endParaRPr dirty="0">
              <a:solidFill>
                <a:schemeClr val="dk1"/>
              </a:solidFill>
            </a:endParaRPr>
          </a:p>
        </p:txBody>
      </p:sp>
      <p:sp>
        <p:nvSpPr>
          <p:cNvPr id="6" name="TextBox 5">
            <a:extLst>
              <a:ext uri="{FF2B5EF4-FFF2-40B4-BE49-F238E27FC236}">
                <a16:creationId xmlns:a16="http://schemas.microsoft.com/office/drawing/2014/main" id="{16FB08F7-BE88-F0F6-41FD-A5B15B0DAA25}"/>
              </a:ext>
            </a:extLst>
          </p:cNvPr>
          <p:cNvSpPr txBox="1"/>
          <p:nvPr/>
        </p:nvSpPr>
        <p:spPr>
          <a:xfrm>
            <a:off x="680008" y="4317919"/>
            <a:ext cx="7783983" cy="523220"/>
          </a:xfrm>
          <a:prstGeom prst="rect">
            <a:avLst/>
          </a:prstGeom>
          <a:noFill/>
        </p:spPr>
        <p:txBody>
          <a:bodyPr wrap="square" rtlCol="0">
            <a:spAutoFit/>
          </a:bodyPr>
          <a:lstStyle/>
          <a:p>
            <a:r>
              <a:rPr lang="en-US" dirty="0"/>
              <a:t>Ensure that the species that you choose is a native species. You can tell by clicking on a taxa and inspecting the banner above the image. </a:t>
            </a:r>
          </a:p>
        </p:txBody>
      </p:sp>
      <p:pic>
        <p:nvPicPr>
          <p:cNvPr id="3" name="Picture 2" descr="A screenshot of a computer&#10;&#10;Description automatically generated">
            <a:extLst>
              <a:ext uri="{FF2B5EF4-FFF2-40B4-BE49-F238E27FC236}">
                <a16:creationId xmlns:a16="http://schemas.microsoft.com/office/drawing/2014/main" id="{A5456C38-82DF-BAD2-DA11-52098DEB7792}"/>
              </a:ext>
            </a:extLst>
          </p:cNvPr>
          <p:cNvPicPr>
            <a:picLocks noChangeAspect="1"/>
          </p:cNvPicPr>
          <p:nvPr/>
        </p:nvPicPr>
        <p:blipFill rotWithShape="1">
          <a:blip r:embed="rId3"/>
          <a:srcRect l="10389" t="17875" r="50395" b="4069"/>
          <a:stretch/>
        </p:blipFill>
        <p:spPr>
          <a:xfrm>
            <a:off x="1657491" y="1015531"/>
            <a:ext cx="2513541" cy="325364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E0DB4988-48CE-48E1-363D-B468952518A9}"/>
              </a:ext>
            </a:extLst>
          </p:cNvPr>
          <p:cNvPicPr>
            <a:picLocks noChangeAspect="1"/>
          </p:cNvPicPr>
          <p:nvPr/>
        </p:nvPicPr>
        <p:blipFill rotWithShape="1">
          <a:blip r:embed="rId4"/>
          <a:srcRect l="10791" t="13951" r="50102" b="8043"/>
          <a:stretch/>
        </p:blipFill>
        <p:spPr>
          <a:xfrm>
            <a:off x="4978399" y="1015531"/>
            <a:ext cx="2508110" cy="3253640"/>
          </a:xfrm>
          <a:prstGeom prst="rect">
            <a:avLst/>
          </a:prstGeom>
        </p:spPr>
      </p:pic>
      <p:pic>
        <p:nvPicPr>
          <p:cNvPr id="15" name="Graphic 14" descr="Crying face outline with solid fill">
            <a:extLst>
              <a:ext uri="{FF2B5EF4-FFF2-40B4-BE49-F238E27FC236}">
                <a16:creationId xmlns:a16="http://schemas.microsoft.com/office/drawing/2014/main" id="{4CFF7D5D-A8DC-7D2C-FB5B-74BF9ECE25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46242" y="1096683"/>
            <a:ext cx="457200" cy="457200"/>
          </a:xfrm>
          <a:prstGeom prst="rect">
            <a:avLst/>
          </a:prstGeom>
        </p:spPr>
      </p:pic>
      <p:pic>
        <p:nvPicPr>
          <p:cNvPr id="17" name="Graphic 16" descr="Smiling face outline with solid fill">
            <a:extLst>
              <a:ext uri="{FF2B5EF4-FFF2-40B4-BE49-F238E27FC236}">
                <a16:creationId xmlns:a16="http://schemas.microsoft.com/office/drawing/2014/main" id="{EB0CC886-63C9-5112-551D-A433140072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5335" y="1096683"/>
            <a:ext cx="457200" cy="457200"/>
          </a:xfrm>
          <a:prstGeom prst="rect">
            <a:avLst/>
          </a:prstGeom>
        </p:spPr>
      </p:pic>
    </p:spTree>
    <p:extLst>
      <p:ext uri="{BB962C8B-B14F-4D97-AF65-F5344CB8AC3E}">
        <p14:creationId xmlns:p14="http://schemas.microsoft.com/office/powerpoint/2010/main" val="421801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p:nvPr/>
        </p:nvSpPr>
        <p:spPr>
          <a:xfrm>
            <a:off x="183150" y="213994"/>
            <a:ext cx="8777700" cy="491179"/>
          </a:xfrm>
          <a:prstGeom prst="rect">
            <a:avLst/>
          </a:prstGeom>
          <a:solidFill>
            <a:srgbClr val="A4C2F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1"/>
                </a:solidFill>
              </a:rPr>
              <a:t>Using </a:t>
            </a:r>
            <a:r>
              <a:rPr lang="en" sz="1800" b="1" dirty="0" err="1">
                <a:solidFill>
                  <a:schemeClr val="dk1"/>
                </a:solidFill>
              </a:rPr>
              <a:t>iNaturalist</a:t>
            </a:r>
            <a:r>
              <a:rPr lang="en" sz="1800" b="1" dirty="0">
                <a:solidFill>
                  <a:schemeClr val="dk1"/>
                </a:solidFill>
              </a:rPr>
              <a:t> by project</a:t>
            </a:r>
            <a:endParaRPr dirty="0">
              <a:solidFill>
                <a:schemeClr val="dk1"/>
              </a:solidFill>
            </a:endParaRPr>
          </a:p>
          <a:p>
            <a:pPr marL="0" lvl="0" indent="0" algn="l" rtl="0">
              <a:spcBef>
                <a:spcPts val="0"/>
              </a:spcBef>
              <a:spcAft>
                <a:spcPts val="0"/>
              </a:spcAft>
              <a:buNone/>
            </a:pPr>
            <a:endParaRPr dirty="0">
              <a:solidFill>
                <a:schemeClr val="dk1"/>
              </a:solidFill>
            </a:endParaRPr>
          </a:p>
        </p:txBody>
      </p:sp>
      <p:sp>
        <p:nvSpPr>
          <p:cNvPr id="6" name="TextBox 5">
            <a:extLst>
              <a:ext uri="{FF2B5EF4-FFF2-40B4-BE49-F238E27FC236}">
                <a16:creationId xmlns:a16="http://schemas.microsoft.com/office/drawing/2014/main" id="{16FB08F7-BE88-F0F6-41FD-A5B15B0DAA25}"/>
              </a:ext>
            </a:extLst>
          </p:cNvPr>
          <p:cNvSpPr txBox="1"/>
          <p:nvPr/>
        </p:nvSpPr>
        <p:spPr>
          <a:xfrm>
            <a:off x="5235076" y="799994"/>
            <a:ext cx="3333191" cy="1169551"/>
          </a:xfrm>
          <a:prstGeom prst="rect">
            <a:avLst/>
          </a:prstGeom>
          <a:noFill/>
        </p:spPr>
        <p:txBody>
          <a:bodyPr wrap="square" rtlCol="0">
            <a:spAutoFit/>
          </a:bodyPr>
          <a:lstStyle/>
          <a:p>
            <a:r>
              <a:rPr lang="en-US" dirty="0"/>
              <a:t>Ensure that the species that you choose is a riparian species. You can tell by clicking on the taxa, clicking on “about”, and inspecting whether the plant is a riparian species or not. </a:t>
            </a:r>
          </a:p>
        </p:txBody>
      </p:sp>
      <p:pic>
        <p:nvPicPr>
          <p:cNvPr id="4" name="Picture 3" descr="A screenshot of a computer&#10;&#10;Description automatically generated">
            <a:extLst>
              <a:ext uri="{FF2B5EF4-FFF2-40B4-BE49-F238E27FC236}">
                <a16:creationId xmlns:a16="http://schemas.microsoft.com/office/drawing/2014/main" id="{C6D5C612-DB1F-B177-9ADF-F0FAE9B382E4}"/>
              </a:ext>
            </a:extLst>
          </p:cNvPr>
          <p:cNvPicPr>
            <a:picLocks noChangeAspect="1"/>
          </p:cNvPicPr>
          <p:nvPr/>
        </p:nvPicPr>
        <p:blipFill rotWithShape="1">
          <a:blip r:embed="rId3"/>
          <a:srcRect t="13282"/>
          <a:stretch/>
        </p:blipFill>
        <p:spPr>
          <a:xfrm>
            <a:off x="575733" y="705174"/>
            <a:ext cx="3784600" cy="2134384"/>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72A50B56-B60B-DF36-D5F8-560F6C1738AB}"/>
              </a:ext>
            </a:extLst>
          </p:cNvPr>
          <p:cNvPicPr>
            <a:picLocks noChangeAspect="1"/>
          </p:cNvPicPr>
          <p:nvPr/>
        </p:nvPicPr>
        <p:blipFill rotWithShape="1">
          <a:blip r:embed="rId4"/>
          <a:srcRect t="13951"/>
          <a:stretch/>
        </p:blipFill>
        <p:spPr>
          <a:xfrm>
            <a:off x="564150" y="2839558"/>
            <a:ext cx="3784600" cy="2117908"/>
          </a:xfrm>
          <a:prstGeom prst="rect">
            <a:avLst/>
          </a:prstGeom>
        </p:spPr>
      </p:pic>
      <p:sp>
        <p:nvSpPr>
          <p:cNvPr id="9" name="TextBox 8">
            <a:extLst>
              <a:ext uri="{FF2B5EF4-FFF2-40B4-BE49-F238E27FC236}">
                <a16:creationId xmlns:a16="http://schemas.microsoft.com/office/drawing/2014/main" id="{FAAA7CFA-EA39-CF74-CD95-BC43FD418661}"/>
              </a:ext>
            </a:extLst>
          </p:cNvPr>
          <p:cNvSpPr txBox="1"/>
          <p:nvPr/>
        </p:nvSpPr>
        <p:spPr>
          <a:xfrm>
            <a:off x="4707466" y="2064366"/>
            <a:ext cx="3784601" cy="2893100"/>
          </a:xfrm>
          <a:prstGeom prst="rect">
            <a:avLst/>
          </a:prstGeom>
          <a:noFill/>
        </p:spPr>
        <p:txBody>
          <a:bodyPr wrap="square" rtlCol="0">
            <a:spAutoFit/>
          </a:bodyPr>
          <a:lstStyle/>
          <a:p>
            <a:r>
              <a:rPr lang="en-US" dirty="0">
                <a:hlinkClick r:id="rId5" tooltip="Common Arizona Riparian Plants (Natural Resource and Conservation Service)"/>
              </a:rPr>
              <a:t>https://www.nrcs.usda.gov/plantmaterials/azpmstn7363.pdf</a:t>
            </a:r>
            <a:endParaRPr lang="en-US" dirty="0"/>
          </a:p>
          <a:p>
            <a:endParaRPr lang="en-US" dirty="0"/>
          </a:p>
          <a:p>
            <a:r>
              <a:rPr lang="en-US" dirty="0">
                <a:hlinkClick r:id="rId6"/>
              </a:rPr>
              <a:t>https://awcs.azgfd.com/chapter-7-habitat-profiles/aquatic-and-riparian-ecosystem-group#:~:text=Common%20tree%20species%20in%20riparian,found%20in%20the%20riparian%20zone</a:t>
            </a:r>
            <a:r>
              <a:rPr lang="en-US" dirty="0"/>
              <a:t>.</a:t>
            </a:r>
          </a:p>
          <a:p>
            <a:endParaRPr lang="en-US" dirty="0"/>
          </a:p>
          <a:p>
            <a:r>
              <a:rPr lang="en-US" dirty="0"/>
              <a:t>Alternatively, consider using certifiable sources such as the links above from the National Resources Conservation Service or the Arizona Game and Fish Department. </a:t>
            </a:r>
          </a:p>
        </p:txBody>
      </p:sp>
    </p:spTree>
    <p:extLst>
      <p:ext uri="{BB962C8B-B14F-4D97-AF65-F5344CB8AC3E}">
        <p14:creationId xmlns:p14="http://schemas.microsoft.com/office/powerpoint/2010/main" val="22442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p:nvPr/>
        </p:nvSpPr>
        <p:spPr>
          <a:xfrm>
            <a:off x="183150" y="213994"/>
            <a:ext cx="8777700" cy="491179"/>
          </a:xfrm>
          <a:prstGeom prst="rect">
            <a:avLst/>
          </a:prstGeom>
          <a:solidFill>
            <a:srgbClr val="A4C2F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1"/>
                </a:solidFill>
              </a:rPr>
              <a:t>Using </a:t>
            </a:r>
            <a:r>
              <a:rPr lang="en" sz="1800" b="1" dirty="0" err="1">
                <a:solidFill>
                  <a:schemeClr val="dk1"/>
                </a:solidFill>
              </a:rPr>
              <a:t>iNaturalist</a:t>
            </a:r>
            <a:r>
              <a:rPr lang="en" sz="1800" b="1" dirty="0">
                <a:solidFill>
                  <a:schemeClr val="dk1"/>
                </a:solidFill>
              </a:rPr>
              <a:t> to document taxa location</a:t>
            </a:r>
            <a:endParaRPr dirty="0">
              <a:solidFill>
                <a:schemeClr val="dk1"/>
              </a:solidFill>
            </a:endParaRPr>
          </a:p>
          <a:p>
            <a:pPr marL="0" lvl="0" indent="0" algn="l" rtl="0">
              <a:spcBef>
                <a:spcPts val="0"/>
              </a:spcBef>
              <a:spcAft>
                <a:spcPts val="0"/>
              </a:spcAft>
              <a:buNone/>
            </a:pPr>
            <a:endParaRPr dirty="0">
              <a:solidFill>
                <a:schemeClr val="dk1"/>
              </a:solidFill>
            </a:endParaRPr>
          </a:p>
        </p:txBody>
      </p:sp>
      <p:sp>
        <p:nvSpPr>
          <p:cNvPr id="2" name="TextBox 1">
            <a:extLst>
              <a:ext uri="{FF2B5EF4-FFF2-40B4-BE49-F238E27FC236}">
                <a16:creationId xmlns:a16="http://schemas.microsoft.com/office/drawing/2014/main" id="{5ED36F9F-F3FC-C948-7E53-3D453ADEB6FE}"/>
              </a:ext>
            </a:extLst>
          </p:cNvPr>
          <p:cNvSpPr txBox="1"/>
          <p:nvPr/>
        </p:nvSpPr>
        <p:spPr>
          <a:xfrm>
            <a:off x="98704" y="2565241"/>
            <a:ext cx="2339695" cy="1384995"/>
          </a:xfrm>
          <a:prstGeom prst="rect">
            <a:avLst/>
          </a:prstGeom>
          <a:noFill/>
        </p:spPr>
        <p:txBody>
          <a:bodyPr wrap="square" rtlCol="0">
            <a:spAutoFit/>
          </a:bodyPr>
          <a:lstStyle/>
          <a:p>
            <a:r>
              <a:rPr lang="en-US" dirty="0"/>
              <a:t>To document the geotagged observations of a species, click the ”# observations” banner. This will take you to a map of the observations. </a:t>
            </a:r>
          </a:p>
        </p:txBody>
      </p:sp>
      <p:pic>
        <p:nvPicPr>
          <p:cNvPr id="5" name="Picture 4" descr="A screenshot of a computer&#10;&#10;Description automatically generated">
            <a:extLst>
              <a:ext uri="{FF2B5EF4-FFF2-40B4-BE49-F238E27FC236}">
                <a16:creationId xmlns:a16="http://schemas.microsoft.com/office/drawing/2014/main" id="{554610CD-10D6-C0DD-6B9A-5C9CA2DC49E1}"/>
              </a:ext>
            </a:extLst>
          </p:cNvPr>
          <p:cNvPicPr>
            <a:picLocks noChangeAspect="1"/>
          </p:cNvPicPr>
          <p:nvPr/>
        </p:nvPicPr>
        <p:blipFill rotWithShape="1">
          <a:blip r:embed="rId3"/>
          <a:srcRect l="58177" t="40535" r="26355" b="27305"/>
          <a:stretch/>
        </p:blipFill>
        <p:spPr>
          <a:xfrm>
            <a:off x="513572" y="822407"/>
            <a:ext cx="1202266" cy="162560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97E47028-4C74-186F-22E2-E88C28C5E5FC}"/>
              </a:ext>
            </a:extLst>
          </p:cNvPr>
          <p:cNvPicPr>
            <a:picLocks noChangeAspect="1"/>
          </p:cNvPicPr>
          <p:nvPr/>
        </p:nvPicPr>
        <p:blipFill rotWithShape="1">
          <a:blip r:embed="rId4"/>
          <a:srcRect l="9702" t="38860" r="42042" b="12397"/>
          <a:stretch/>
        </p:blipFill>
        <p:spPr>
          <a:xfrm>
            <a:off x="3378199" y="847648"/>
            <a:ext cx="4284133" cy="2814182"/>
          </a:xfrm>
          <a:prstGeom prst="rect">
            <a:avLst/>
          </a:prstGeom>
        </p:spPr>
      </p:pic>
      <p:sp>
        <p:nvSpPr>
          <p:cNvPr id="8" name="Right Arrow 7">
            <a:extLst>
              <a:ext uri="{FF2B5EF4-FFF2-40B4-BE49-F238E27FC236}">
                <a16:creationId xmlns:a16="http://schemas.microsoft.com/office/drawing/2014/main" id="{6503C776-21A5-6A81-6545-D27D90703DE3}"/>
              </a:ext>
            </a:extLst>
          </p:cNvPr>
          <p:cNvSpPr/>
          <p:nvPr/>
        </p:nvSpPr>
        <p:spPr>
          <a:xfrm>
            <a:off x="1945885" y="1477397"/>
            <a:ext cx="1202266" cy="31562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8D7C56-E73C-75FA-788A-B70408134220}"/>
              </a:ext>
            </a:extLst>
          </p:cNvPr>
          <p:cNvSpPr txBox="1"/>
          <p:nvPr/>
        </p:nvSpPr>
        <p:spPr>
          <a:xfrm>
            <a:off x="3453674" y="3661830"/>
            <a:ext cx="4133181" cy="523220"/>
          </a:xfrm>
          <a:prstGeom prst="rect">
            <a:avLst/>
          </a:prstGeom>
          <a:noFill/>
        </p:spPr>
        <p:txBody>
          <a:bodyPr wrap="square" rtlCol="0">
            <a:spAutoFit/>
          </a:bodyPr>
          <a:lstStyle/>
          <a:p>
            <a:r>
              <a:rPr lang="en-US" dirty="0"/>
              <a:t>Make sure that you save an image of the range of your riparian species for your report.</a:t>
            </a:r>
          </a:p>
        </p:txBody>
      </p:sp>
    </p:spTree>
    <p:extLst>
      <p:ext uri="{BB962C8B-B14F-4D97-AF65-F5344CB8AC3E}">
        <p14:creationId xmlns:p14="http://schemas.microsoft.com/office/powerpoint/2010/main" val="251432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p:nvPr/>
        </p:nvSpPr>
        <p:spPr>
          <a:xfrm>
            <a:off x="183150" y="213994"/>
            <a:ext cx="8777700" cy="491179"/>
          </a:xfrm>
          <a:prstGeom prst="rect">
            <a:avLst/>
          </a:prstGeom>
          <a:solidFill>
            <a:srgbClr val="A4C2F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dk1"/>
                </a:solidFill>
              </a:rPr>
              <a:t>The nitrogen cycle</a:t>
            </a:r>
            <a:endParaRPr dirty="0">
              <a:solidFill>
                <a:schemeClr val="dk1"/>
              </a:solidFill>
            </a:endParaRPr>
          </a:p>
          <a:p>
            <a:pPr marL="0" lvl="0" indent="0" algn="l" rtl="0">
              <a:spcBef>
                <a:spcPts val="0"/>
              </a:spcBef>
              <a:spcAft>
                <a:spcPts val="0"/>
              </a:spcAft>
              <a:buNone/>
            </a:pPr>
            <a:endParaRPr dirty="0">
              <a:solidFill>
                <a:schemeClr val="dk1"/>
              </a:solidFill>
            </a:endParaRPr>
          </a:p>
        </p:txBody>
      </p:sp>
      <p:pic>
        <p:nvPicPr>
          <p:cNvPr id="1026" name="Picture 2" descr="Nitrogen Cycle">
            <a:extLst>
              <a:ext uri="{FF2B5EF4-FFF2-40B4-BE49-F238E27FC236}">
                <a16:creationId xmlns:a16="http://schemas.microsoft.com/office/drawing/2014/main" id="{C901F202-AB1F-5287-9848-6415A7F7B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337" y="816644"/>
            <a:ext cx="6271326" cy="4182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538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p:nvPr/>
        </p:nvSpPr>
        <p:spPr>
          <a:xfrm>
            <a:off x="183150" y="213994"/>
            <a:ext cx="8777700" cy="491179"/>
          </a:xfrm>
          <a:prstGeom prst="rect">
            <a:avLst/>
          </a:prstGeom>
          <a:solidFill>
            <a:srgbClr val="A4C2F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dk1"/>
                </a:solidFill>
              </a:rPr>
              <a:t>The nitrogen cycle and aquaponics</a:t>
            </a:r>
            <a:endParaRPr dirty="0">
              <a:solidFill>
                <a:schemeClr val="dk1"/>
              </a:solidFill>
            </a:endParaRPr>
          </a:p>
          <a:p>
            <a:pPr marL="0" lvl="0" indent="0" algn="l" rtl="0">
              <a:spcBef>
                <a:spcPts val="0"/>
              </a:spcBef>
              <a:spcAft>
                <a:spcPts val="0"/>
              </a:spcAft>
              <a:buNone/>
            </a:pPr>
            <a:endParaRPr dirty="0">
              <a:solidFill>
                <a:schemeClr val="dk1"/>
              </a:solidFill>
            </a:endParaRPr>
          </a:p>
        </p:txBody>
      </p:sp>
      <p:pic>
        <p:nvPicPr>
          <p:cNvPr id="2052" name="Picture 4" descr="1. The Nitrogen cycle in an aquaponic system. Adapted from... | Download  Scientific Diagram">
            <a:extLst>
              <a:ext uri="{FF2B5EF4-FFF2-40B4-BE49-F238E27FC236}">
                <a16:creationId xmlns:a16="http://schemas.microsoft.com/office/drawing/2014/main" id="{9548F387-41AA-CAFD-50EA-16C515BDAA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250"/>
          <a:stretch/>
        </p:blipFill>
        <p:spPr bwMode="auto">
          <a:xfrm>
            <a:off x="1828750" y="705173"/>
            <a:ext cx="5486499" cy="43092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D5ACC0-0216-4BAD-247D-D975766C2E26}"/>
              </a:ext>
            </a:extLst>
          </p:cNvPr>
          <p:cNvSpPr txBox="1"/>
          <p:nvPr/>
        </p:nvSpPr>
        <p:spPr>
          <a:xfrm>
            <a:off x="7036230" y="4460474"/>
            <a:ext cx="1924619" cy="553998"/>
          </a:xfrm>
          <a:prstGeom prst="rect">
            <a:avLst/>
          </a:prstGeom>
          <a:noFill/>
        </p:spPr>
        <p:txBody>
          <a:bodyPr wrap="square">
            <a:spAutoFit/>
          </a:bodyPr>
          <a:lstStyle/>
          <a:p>
            <a:pPr algn="l"/>
            <a:r>
              <a:rPr lang="en-US" sz="600" b="0" i="0" dirty="0">
                <a:solidFill>
                  <a:srgbClr val="111111"/>
                </a:solidFill>
                <a:effectLst/>
                <a:latin typeface="Arial" panose="020B0604020202020204" pitchFamily="34" charset="0"/>
                <a:cs typeface="Arial" panose="020B0604020202020204" pitchFamily="34" charset="0"/>
              </a:rPr>
              <a:t>The Nitrogen cycle in an aquaponic system. Adapted from </a:t>
            </a:r>
            <a:r>
              <a:rPr lang="en-US" sz="600" b="0" i="0" dirty="0" err="1">
                <a:solidFill>
                  <a:srgbClr val="111111"/>
                </a:solidFill>
                <a:effectLst/>
                <a:latin typeface="Arial" panose="020B0604020202020204" pitchFamily="34" charset="0"/>
                <a:cs typeface="Arial" panose="020B0604020202020204" pitchFamily="34" charset="0"/>
              </a:rPr>
              <a:t>TilapiaHouse.com</a:t>
            </a:r>
            <a:r>
              <a:rPr lang="en-US" sz="600" b="0" i="0" dirty="0">
                <a:solidFill>
                  <a:srgbClr val="111111"/>
                </a:solidFill>
                <a:effectLst/>
                <a:latin typeface="Arial" panose="020B0604020202020204" pitchFamily="34" charset="0"/>
                <a:cs typeface="Arial" panose="020B0604020202020204" pitchFamily="34" charset="0"/>
              </a:rPr>
              <a:t>, by Tilapia House, 2012, Retrieved from http://</a:t>
            </a:r>
            <a:r>
              <a:rPr lang="en-US" sz="600" b="0" i="0" dirty="0" err="1">
                <a:solidFill>
                  <a:srgbClr val="111111"/>
                </a:solidFill>
                <a:effectLst/>
                <a:latin typeface="Arial" panose="020B0604020202020204" pitchFamily="34" charset="0"/>
                <a:cs typeface="Arial" panose="020B0604020202020204" pitchFamily="34" charset="0"/>
              </a:rPr>
              <a:t>tilapiahouse.com</a:t>
            </a:r>
            <a:r>
              <a:rPr lang="en-US" sz="600" b="0" i="0" dirty="0">
                <a:solidFill>
                  <a:srgbClr val="111111"/>
                </a:solidFill>
                <a:effectLst/>
                <a:latin typeface="Arial" panose="020B0604020202020204" pitchFamily="34" charset="0"/>
                <a:cs typeface="Arial" panose="020B0604020202020204" pitchFamily="34" charset="0"/>
              </a:rPr>
              <a:t>/</a:t>
            </a:r>
            <a:r>
              <a:rPr lang="en-US" sz="600" b="0" i="0" dirty="0" err="1">
                <a:solidFill>
                  <a:srgbClr val="111111"/>
                </a:solidFill>
                <a:effectLst/>
                <a:latin typeface="Arial" panose="020B0604020202020204" pitchFamily="34" charset="0"/>
                <a:cs typeface="Arial" panose="020B0604020202020204" pitchFamily="34" charset="0"/>
              </a:rPr>
              <a:t>Aquaponics_Water.html</a:t>
            </a:r>
            <a:r>
              <a:rPr lang="en-US" sz="600" b="0" i="0" dirty="0">
                <a:solidFill>
                  <a:srgbClr val="111111"/>
                </a:solidFill>
                <a:effectLst/>
                <a:latin typeface="Arial" panose="020B0604020202020204" pitchFamily="34" charset="0"/>
                <a:cs typeface="Arial" panose="020B0604020202020204" pitchFamily="34" charset="0"/>
              </a:rPr>
              <a:t>. Copyright 2012 by Tilapia House</a:t>
            </a:r>
          </a:p>
        </p:txBody>
      </p:sp>
    </p:spTree>
    <p:extLst>
      <p:ext uri="{BB962C8B-B14F-4D97-AF65-F5344CB8AC3E}">
        <p14:creationId xmlns:p14="http://schemas.microsoft.com/office/powerpoint/2010/main" val="35141193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38117</TotalTime>
  <Words>1604</Words>
  <Application>Microsoft Office PowerPoint</Application>
  <PresentationFormat>On-screen Show (16:9)</PresentationFormat>
  <Paragraphs>178</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Wingdings</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Suggestions/comments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Bruhn, Jacqueline Marie - (jmbruhn)</cp:lastModifiedBy>
  <cp:revision>6</cp:revision>
  <dcterms:modified xsi:type="dcterms:W3CDTF">2024-09-30T22:39:22Z</dcterms:modified>
</cp:coreProperties>
</file>