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Poppins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jHvYf3jQI3K7WFtgMEMHgIB1vX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Poppins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Poppins-italic.fntdata"/><Relationship Id="rId6" Type="http://schemas.openxmlformats.org/officeDocument/2006/relationships/slide" Target="slides/slide2.xml"/><Relationship Id="rId18" Type="http://schemas.openxmlformats.org/officeDocument/2006/relationships/font" Target="fonts/Poppins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6c725b9ddd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26c725b9dd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slowrevealgraphs.com/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hyperlink" Target="https://www.nytimes.com/column/whats-going-on-in-this-graph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hyperlink" Target="https://www.amazon.com/Dear-Data-Giorgia-Lupi/dp/1616895322" TargetMode="External"/><Relationship Id="rId5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2877" l="5298" r="3557" t="4738"/>
          <a:stretch/>
        </p:blipFill>
        <p:spPr>
          <a:xfrm rot="243038">
            <a:off x="6755968" y="322096"/>
            <a:ext cx="4707162" cy="6361564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descr="THE BOOK — Dear Data"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6135" y="596735"/>
            <a:ext cx="3518704" cy="3272506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352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510065" y="4140919"/>
            <a:ext cx="5897217" cy="1683024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Classroom tool for data literacy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Adaptable for all grade levels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6c725b9ddd_0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50" name="Google Shape;150;g26c725b9ddd_0_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51" name="Google Shape;151;g26c725b9ddd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0"/>
            <a:ext cx="11125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/>
          <p:nvPr>
            <p:ph type="title"/>
          </p:nvPr>
        </p:nvSpPr>
        <p:spPr>
          <a:xfrm>
            <a:off x="228600" y="285612"/>
            <a:ext cx="6225209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Gallery Walk follow-up class activity</a:t>
            </a:r>
            <a:endParaRPr/>
          </a:p>
        </p:txBody>
      </p:sp>
      <p:pic>
        <p:nvPicPr>
          <p:cNvPr id="157" name="Google Shape;1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09519">
            <a:off x="6021659" y="1177501"/>
            <a:ext cx="5521318" cy="569866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0"/>
          <p:cNvSpPr txBox="1"/>
          <p:nvPr/>
        </p:nvSpPr>
        <p:spPr>
          <a:xfrm rot="-162084">
            <a:off x="2561239" y="2766218"/>
            <a:ext cx="3014868" cy="1325563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Downlo</a:t>
            </a:r>
            <a:r>
              <a:rPr b="1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</a:t>
            </a: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print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/>
          <p:nvPr>
            <p:ph type="title"/>
          </p:nvPr>
        </p:nvSpPr>
        <p:spPr>
          <a:xfrm>
            <a:off x="3223592" y="184750"/>
            <a:ext cx="5125278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Extension Resources</a:t>
            </a:r>
            <a:endParaRPr/>
          </a:p>
        </p:txBody>
      </p:sp>
      <p:sp>
        <p:nvSpPr>
          <p:cNvPr id="164" name="Google Shape;164;p11"/>
          <p:cNvSpPr txBox="1"/>
          <p:nvPr/>
        </p:nvSpPr>
        <p:spPr>
          <a:xfrm>
            <a:off x="1222512" y="2034956"/>
            <a:ext cx="4091612" cy="98169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https://slowrevealgraphs.com/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957" y="3207485"/>
            <a:ext cx="6312799" cy="30794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id="166" name="Google Shape;16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6428" y="3186570"/>
            <a:ext cx="4996602" cy="341301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sp>
        <p:nvSpPr>
          <p:cNvPr id="167" name="Google Shape;167;p11"/>
          <p:cNvSpPr txBox="1"/>
          <p:nvPr/>
        </p:nvSpPr>
        <p:spPr>
          <a:xfrm>
            <a:off x="6530756" y="1690688"/>
            <a:ext cx="5390322" cy="113513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https://www.nytimes.com/column/whats-going-on-in-this-graph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5327375" y="-13252"/>
            <a:ext cx="5830955" cy="683264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Science &amp; Engineering Practices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questions and define problems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and use models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 and carry out investigations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Analyze and interpret data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mathematics and computational thinking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Construct explanations and design solutions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Engage in argument from evidence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Obtain, evaluate, and communicate information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Math Practices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Reason abstractly and quantitatively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 world statical information gathering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expression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Crosscutting Concepts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Patterns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Cause and Effect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 and Function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Systems and System Models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Stability and Change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Scale, Proportion, and Quantity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Energy and Matter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/>
          <p:nvPr>
            <p:ph type="title"/>
          </p:nvPr>
        </p:nvSpPr>
        <p:spPr>
          <a:xfrm>
            <a:off x="463826" y="945772"/>
            <a:ext cx="4359965" cy="2483228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Value in Data literacy</a:t>
            </a:r>
            <a:endParaRPr/>
          </a:p>
        </p:txBody>
      </p:sp>
      <p:pic>
        <p:nvPicPr>
          <p:cNvPr descr="Free Growth Arrow SVG, PNG Icon, Symbol. Download Image." id="93" name="Google Shape;93;p2"/>
          <p:cNvPicPr preferRelativeResize="0"/>
          <p:nvPr/>
        </p:nvPicPr>
        <p:blipFill rotWithShape="1">
          <a:blip r:embed="rId3">
            <a:alphaModFix/>
          </a:blip>
          <a:srcRect b="16414" l="0" r="0" t="14280"/>
          <a:stretch/>
        </p:blipFill>
        <p:spPr>
          <a:xfrm>
            <a:off x="711261" y="2637182"/>
            <a:ext cx="3865094" cy="267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Choose Dear Data?</a:t>
            </a:r>
            <a:endParaRPr/>
          </a:p>
        </p:txBody>
      </p:sp>
      <p:sp>
        <p:nvSpPr>
          <p:cNvPr id="99" name="Google Shape;99;p3"/>
          <p:cNvSpPr txBox="1"/>
          <p:nvPr/>
        </p:nvSpPr>
        <p:spPr>
          <a:xfrm>
            <a:off x="838200" y="2097846"/>
            <a:ext cx="8928652" cy="1325563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students with data in a fun and individualized way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838200" y="5167312"/>
            <a:ext cx="6185452" cy="1325563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to build relationships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838200" y="3632579"/>
            <a:ext cx="7325139" cy="1325563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6B51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 data literacy skills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type="title"/>
          </p:nvPr>
        </p:nvSpPr>
        <p:spPr>
          <a:xfrm>
            <a:off x="3556888" y="231740"/>
            <a:ext cx="5682543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“Dear Data”?</a:t>
            </a:r>
            <a:endParaRPr/>
          </a:p>
        </p:txBody>
      </p:sp>
      <p:sp>
        <p:nvSpPr>
          <p:cNvPr id="107" name="Google Shape;107;p4"/>
          <p:cNvSpPr txBox="1"/>
          <p:nvPr/>
        </p:nvSpPr>
        <p:spPr>
          <a:xfrm>
            <a:off x="413457" y="1855304"/>
            <a:ext cx="5682543" cy="463757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Dear Data was a pen-pal data sharing project between two friends.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1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“Each week, and for a year, we collected and measured a particular type of data about our lives, used this data to make a drawing...”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1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Poppins"/>
              <a:buNone/>
            </a:pPr>
            <a:r>
              <a:rPr b="0" i="1" lang="en-US" sz="2000" u="none" cap="none" strike="noStrike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“We hope Dear Data inspires you to slow down, take stock, and draw – to see the world  through a new lens, where everything and anything can be a creative starting point for play,  expression and connection.”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ear Data: A Lyrical Illustrated Serenade to How Our Attention Shapes Our  Reality – The Marginalian"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8159" y="1855304"/>
            <a:ext cx="5413928" cy="360663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Boost Your Traffic with the Available at Amazon Badge" id="109" name="Google Shape;109;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2421" y="5035462"/>
            <a:ext cx="2132038" cy="1199271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568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>
            <p:ph type="title"/>
          </p:nvPr>
        </p:nvSpPr>
        <p:spPr>
          <a:xfrm>
            <a:off x="838200" y="365125"/>
            <a:ext cx="4926496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Author’s Example</a:t>
            </a:r>
            <a:endParaRPr/>
          </a:p>
        </p:txBody>
      </p:sp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017" y="1927861"/>
            <a:ext cx="6373114" cy="472505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1351" y="245475"/>
            <a:ext cx="4451291" cy="6405516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>
            <p:ph type="title"/>
          </p:nvPr>
        </p:nvSpPr>
        <p:spPr>
          <a:xfrm>
            <a:off x="569842" y="351873"/>
            <a:ext cx="4903305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Instructions</a:t>
            </a:r>
            <a:endParaRPr/>
          </a:p>
        </p:txBody>
      </p:sp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1808" y="0"/>
            <a:ext cx="6248401" cy="6763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 txBox="1"/>
          <p:nvPr/>
        </p:nvSpPr>
        <p:spPr>
          <a:xfrm rot="-162084">
            <a:off x="7231394" y="2466091"/>
            <a:ext cx="2081150" cy="1332261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Download and print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"/>
          <p:cNvSpPr txBox="1"/>
          <p:nvPr/>
        </p:nvSpPr>
        <p:spPr>
          <a:xfrm rot="-162084">
            <a:off x="840366" y="1956951"/>
            <a:ext cx="4533633" cy="4314231"/>
          </a:xfrm>
          <a:prstGeom prst="rect">
            <a:avLst/>
          </a:prstGeom>
          <a:solidFill>
            <a:schemeClr val="accent4"/>
          </a:solidFill>
          <a:ln cap="flat" cmpd="sng" w="12700">
            <a:solidFill>
              <a:srgbClr val="6B51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Introduce Dear Data Project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2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Students collected personal data for 7 days.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3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Use class materials to complete a graph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4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Gallery Walk sharing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rawing of a shoe&#10;&#10;Description automatically generated" id="129" name="Google Shape;129;p7"/>
          <p:cNvPicPr preferRelativeResize="0"/>
          <p:nvPr/>
        </p:nvPicPr>
        <p:blipFill rotWithShape="1">
          <a:blip r:embed="rId3">
            <a:alphaModFix/>
          </a:blip>
          <a:srcRect b="0" l="3333" r="9853" t="26764"/>
          <a:stretch/>
        </p:blipFill>
        <p:spPr>
          <a:xfrm rot="10800000">
            <a:off x="1427090" y="288580"/>
            <a:ext cx="9926710" cy="6280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"/>
          <p:cNvSpPr txBox="1"/>
          <p:nvPr>
            <p:ph type="title"/>
          </p:nvPr>
        </p:nvSpPr>
        <p:spPr>
          <a:xfrm>
            <a:off x="0" y="0"/>
            <a:ext cx="8419275" cy="1066112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Examples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rawing of a cell phone&#10;&#10;Description automatically generated" id="135" name="Google Shape;135;p8"/>
          <p:cNvPicPr preferRelativeResize="0"/>
          <p:nvPr/>
        </p:nvPicPr>
        <p:blipFill rotWithShape="1">
          <a:blip r:embed="rId3">
            <a:alphaModFix/>
          </a:blip>
          <a:srcRect b="0" l="0" r="12590" t="0"/>
          <a:stretch/>
        </p:blipFill>
        <p:spPr>
          <a:xfrm rot="5400000">
            <a:off x="137234" y="1423266"/>
            <a:ext cx="5639020" cy="4838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rawing of a cell phone&#10;&#10;Description automatically generated" id="136" name="Google Shape;136;p8"/>
          <p:cNvPicPr preferRelativeResize="0"/>
          <p:nvPr/>
        </p:nvPicPr>
        <p:blipFill rotWithShape="1">
          <a:blip r:embed="rId3">
            <a:alphaModFix/>
          </a:blip>
          <a:srcRect b="15704" l="8617" r="52679" t="36699"/>
          <a:stretch/>
        </p:blipFill>
        <p:spPr>
          <a:xfrm rot="5400000">
            <a:off x="5763695" y="1242034"/>
            <a:ext cx="5639020" cy="520103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8"/>
          <p:cNvSpPr txBox="1"/>
          <p:nvPr/>
        </p:nvSpPr>
        <p:spPr>
          <a:xfrm>
            <a:off x="1294446" y="52789"/>
            <a:ext cx="8816963" cy="811870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0" i="0" lang="en-US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Examples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/>
          <p:nvPr>
            <p:ph type="title"/>
          </p:nvPr>
        </p:nvSpPr>
        <p:spPr>
          <a:xfrm>
            <a:off x="347870" y="0"/>
            <a:ext cx="4953000" cy="1325563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Examples</a:t>
            </a:r>
            <a:endParaRPr/>
          </a:p>
        </p:txBody>
      </p:sp>
      <p:pic>
        <p:nvPicPr>
          <p:cNvPr descr="A drawing of a clock&#10;&#10;Description automatically generated" id="143" name="Google Shape;143;p9"/>
          <p:cNvPicPr preferRelativeResize="0"/>
          <p:nvPr/>
        </p:nvPicPr>
        <p:blipFill rotWithShape="1">
          <a:blip r:embed="rId3">
            <a:alphaModFix/>
          </a:blip>
          <a:srcRect b="3413" l="10821" r="16133" t="6989"/>
          <a:stretch/>
        </p:blipFill>
        <p:spPr>
          <a:xfrm rot="5400000">
            <a:off x="463749" y="1612144"/>
            <a:ext cx="5383852" cy="4952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rawing of flowers on a white paper&#10;&#10;Description automatically generated" id="144" name="Google Shape;144;p9"/>
          <p:cNvPicPr preferRelativeResize="0"/>
          <p:nvPr/>
        </p:nvPicPr>
        <p:blipFill rotWithShape="1">
          <a:blip r:embed="rId4">
            <a:alphaModFix/>
          </a:blip>
          <a:srcRect b="2671" l="7043" r="12377" t="7728"/>
          <a:stretch/>
        </p:blipFill>
        <p:spPr>
          <a:xfrm rot="5400000">
            <a:off x="5224456" y="553489"/>
            <a:ext cx="6665843" cy="555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2023-11-19T17:41:50Z</dcterms:created>
  <dc:creator>Holbrook, Dean</dc:creator>
</cp:coreProperties>
</file>