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09dc6668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09dc6668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09dc6668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09dc666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09dc6668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09dc6668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c45f1d6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c45f1d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09dc66680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09dc6668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c45f185b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ec45f185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09dc66680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09dc66680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09dc66680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c09dc66680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09dc66680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c09dc6668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05455c31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c05455c31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05455c3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c05455c3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c45f1d66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c45f1d6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ec45f1d66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ec45f1d6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c45f1d66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c45f1d6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c45f1d66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c45f1d66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c45f1d66f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c45f1d66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c45f1d66f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ec45f1d66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c45f1d66f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ec45f1d6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c45f1d66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c45f1d66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c09dc6668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c09dc6668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09dc6668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09dc6668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05455c31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c05455c3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c09dc666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c09dc66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c09dc6668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c09dc6668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09dc66680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09dc6668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05455c31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05455c31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EFFD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Organism Classification</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7680" y="0"/>
            <a:ext cx="9128642"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8" name="Google Shape;11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9" name="Google Shape;119;p22"/>
          <p:cNvPicPr preferRelativeResize="0"/>
          <p:nvPr/>
        </p:nvPicPr>
        <p:blipFill>
          <a:blip r:embed="rId3">
            <a:alphaModFix/>
          </a:blip>
          <a:stretch>
            <a:fillRect/>
          </a:stretch>
        </p:blipFill>
        <p:spPr>
          <a:xfrm>
            <a:off x="0" y="15069"/>
            <a:ext cx="9144000" cy="51133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224025" y="119450"/>
            <a:ext cx="8835700" cy="5024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308525" y="102250"/>
            <a:ext cx="852693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300034" y="666625"/>
            <a:ext cx="2155791" cy="3810225"/>
          </a:xfrm>
          <a:prstGeom prst="rect">
            <a:avLst/>
          </a:prstGeom>
          <a:noFill/>
          <a:ln>
            <a:noFill/>
          </a:ln>
        </p:spPr>
      </p:pic>
      <p:sp>
        <p:nvSpPr>
          <p:cNvPr id="135" name="Google Shape;135;p25"/>
          <p:cNvSpPr txBox="1"/>
          <p:nvPr/>
        </p:nvSpPr>
        <p:spPr>
          <a:xfrm>
            <a:off x="4028275" y="978200"/>
            <a:ext cx="39033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As we continue to move down on the Taxonomy ladder, the groupings get more specific. We will spend more time looking at specific orders, families, genus, and species later. But as we have just learned, taxonomy makes the study of organisms easier through classifications. </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170800" y="84975"/>
            <a:ext cx="8818174" cy="4985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Scientific Name: Ursus americanus</a:t>
            </a:r>
            <a:endParaRPr/>
          </a:p>
        </p:txBody>
      </p:sp>
      <p:sp>
        <p:nvSpPr>
          <p:cNvPr id="146" name="Google Shape;146;p27"/>
          <p:cNvSpPr txBox="1">
            <a:spLocks noGrp="1"/>
          </p:cNvSpPr>
          <p:nvPr>
            <p:ph type="body" idx="1"/>
          </p:nvPr>
        </p:nvSpPr>
        <p:spPr>
          <a:xfrm>
            <a:off x="122600" y="2325600"/>
            <a:ext cx="3076500" cy="2346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1200"/>
              </a:spcAft>
              <a:buNone/>
            </a:pPr>
            <a:r>
              <a:rPr lang="en" sz="1700">
                <a:solidFill>
                  <a:schemeClr val="dk1"/>
                </a:solidFill>
              </a:rPr>
              <a:t>English Non-Scientific Name: Black Bear</a:t>
            </a:r>
            <a:endParaRPr sz="1700">
              <a:solidFill>
                <a:schemeClr val="dk1"/>
              </a:solidFill>
            </a:endParaRPr>
          </a:p>
        </p:txBody>
      </p:sp>
      <p:pic>
        <p:nvPicPr>
          <p:cNvPr id="147" name="Google Shape;147;p27"/>
          <p:cNvPicPr preferRelativeResize="0"/>
          <p:nvPr/>
        </p:nvPicPr>
        <p:blipFill rotWithShape="1">
          <a:blip r:embed="rId3">
            <a:alphaModFix/>
          </a:blip>
          <a:srcRect l="35889"/>
          <a:stretch/>
        </p:blipFill>
        <p:spPr>
          <a:xfrm>
            <a:off x="6514775" y="277950"/>
            <a:ext cx="1991076" cy="1746925"/>
          </a:xfrm>
          <a:prstGeom prst="rect">
            <a:avLst/>
          </a:prstGeom>
          <a:noFill/>
          <a:ln>
            <a:noFill/>
          </a:ln>
        </p:spPr>
      </p:pic>
      <p:sp>
        <p:nvSpPr>
          <p:cNvPr id="148" name="Google Shape;148;p27"/>
          <p:cNvSpPr txBox="1"/>
          <p:nvPr/>
        </p:nvSpPr>
        <p:spPr>
          <a:xfrm>
            <a:off x="3199100" y="2325600"/>
            <a:ext cx="26892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Bulgarian Non-Scientific Name:</a:t>
            </a:r>
            <a:endParaRPr sz="1700">
              <a:solidFill>
                <a:schemeClr val="dk1"/>
              </a:solidFill>
            </a:endParaRPr>
          </a:p>
          <a:p>
            <a:pPr marL="0" lvl="0" indent="0" algn="l" rtl="0">
              <a:spcBef>
                <a:spcPts val="0"/>
              </a:spcBef>
              <a:spcAft>
                <a:spcPts val="0"/>
              </a:spcAft>
              <a:buNone/>
            </a:pPr>
            <a:r>
              <a:rPr lang="en" sz="1700">
                <a:solidFill>
                  <a:schemeClr val="dk1"/>
                </a:solidFill>
              </a:rPr>
              <a:t>Черна мечка</a:t>
            </a:r>
            <a:endParaRPr sz="1700">
              <a:solidFill>
                <a:schemeClr val="dk1"/>
              </a:solidFill>
            </a:endParaRPr>
          </a:p>
        </p:txBody>
      </p:sp>
      <p:sp>
        <p:nvSpPr>
          <p:cNvPr id="149" name="Google Shape;149;p27"/>
          <p:cNvSpPr txBox="1"/>
          <p:nvPr/>
        </p:nvSpPr>
        <p:spPr>
          <a:xfrm>
            <a:off x="5888425" y="2325600"/>
            <a:ext cx="29439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rPr>
              <a:t>Swedish Non-Scientific Name: Svartbjörn</a:t>
            </a:r>
            <a:endParaRPr sz="1700">
              <a:solidFill>
                <a:schemeClr val="dk1"/>
              </a:solidFill>
            </a:endParaRPr>
          </a:p>
        </p:txBody>
      </p:sp>
      <p:pic>
        <p:nvPicPr>
          <p:cNvPr id="150" name="Google Shape;150;p27" title="File:Flag of the United States (1877–1890).svg - Wikipedia"/>
          <p:cNvPicPr preferRelativeResize="0"/>
          <p:nvPr/>
        </p:nvPicPr>
        <p:blipFill>
          <a:blip r:embed="rId4">
            <a:alphaModFix/>
          </a:blip>
          <a:stretch>
            <a:fillRect/>
          </a:stretch>
        </p:blipFill>
        <p:spPr>
          <a:xfrm>
            <a:off x="122600" y="3501874"/>
            <a:ext cx="2515302" cy="1322750"/>
          </a:xfrm>
          <a:prstGeom prst="rect">
            <a:avLst/>
          </a:prstGeom>
          <a:noFill/>
          <a:ln>
            <a:noFill/>
          </a:ln>
        </p:spPr>
      </p:pic>
      <p:pic>
        <p:nvPicPr>
          <p:cNvPr id="151" name="Google Shape;151;p27" title="Flag of Bulgaria - Wikipedia"/>
          <p:cNvPicPr preferRelativeResize="0"/>
          <p:nvPr/>
        </p:nvPicPr>
        <p:blipFill>
          <a:blip r:embed="rId5">
            <a:alphaModFix/>
          </a:blip>
          <a:stretch>
            <a:fillRect/>
          </a:stretch>
        </p:blipFill>
        <p:spPr>
          <a:xfrm>
            <a:off x="3032200" y="3501872"/>
            <a:ext cx="2204570" cy="1322751"/>
          </a:xfrm>
          <a:prstGeom prst="rect">
            <a:avLst/>
          </a:prstGeom>
          <a:noFill/>
          <a:ln>
            <a:noFill/>
          </a:ln>
        </p:spPr>
      </p:pic>
      <p:pic>
        <p:nvPicPr>
          <p:cNvPr id="152" name="Google Shape;152;p27" title="File:Flag of Sweden.svg - Wikimedia Commons"/>
          <p:cNvPicPr preferRelativeResize="0"/>
          <p:nvPr/>
        </p:nvPicPr>
        <p:blipFill>
          <a:blip r:embed="rId6">
            <a:alphaModFix/>
          </a:blip>
          <a:stretch>
            <a:fillRect/>
          </a:stretch>
        </p:blipFill>
        <p:spPr>
          <a:xfrm>
            <a:off x="6169000" y="3418638"/>
            <a:ext cx="2382751" cy="1489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if all of these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581525" y="201425"/>
            <a:ext cx="8537880" cy="4838699"/>
          </a:xfrm>
          <a:prstGeom prst="rect">
            <a:avLst/>
          </a:prstGeom>
          <a:noFill/>
          <a:ln>
            <a:noFill/>
          </a:ln>
        </p:spPr>
      </p:pic>
      <p:pic>
        <p:nvPicPr>
          <p:cNvPr id="163" name="Google Shape;163;p29"/>
          <p:cNvPicPr preferRelativeResize="0"/>
          <p:nvPr/>
        </p:nvPicPr>
        <p:blipFill>
          <a:blip r:embed="rId4">
            <a:alphaModFix/>
          </a:blip>
          <a:stretch>
            <a:fillRect/>
          </a:stretch>
        </p:blipFill>
        <p:spPr>
          <a:xfrm>
            <a:off x="171278" y="99150"/>
            <a:ext cx="1398975" cy="2472600"/>
          </a:xfrm>
          <a:prstGeom prst="rect">
            <a:avLst/>
          </a:prstGeom>
          <a:noFill/>
          <a:ln>
            <a:noFill/>
          </a:ln>
        </p:spPr>
      </p:pic>
      <p:sp>
        <p:nvSpPr>
          <p:cNvPr id="164" name="Google Shape;164;p29"/>
          <p:cNvSpPr/>
          <p:nvPr/>
        </p:nvSpPr>
        <p:spPr>
          <a:xfrm>
            <a:off x="3594150" y="2308125"/>
            <a:ext cx="2639100" cy="21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0"/>
          <p:cNvPicPr preferRelativeResize="0"/>
          <p:nvPr/>
        </p:nvPicPr>
        <p:blipFill>
          <a:blip r:embed="rId3">
            <a:alphaModFix/>
          </a:blip>
          <a:stretch>
            <a:fillRect/>
          </a:stretch>
        </p:blipFill>
        <p:spPr>
          <a:xfrm>
            <a:off x="581525" y="201425"/>
            <a:ext cx="8537880" cy="4838699"/>
          </a:xfrm>
          <a:prstGeom prst="rect">
            <a:avLst/>
          </a:prstGeom>
          <a:noFill/>
          <a:ln>
            <a:noFill/>
          </a:ln>
        </p:spPr>
      </p:pic>
      <p:pic>
        <p:nvPicPr>
          <p:cNvPr id="170" name="Google Shape;170;p30"/>
          <p:cNvPicPr preferRelativeResize="0"/>
          <p:nvPr/>
        </p:nvPicPr>
        <p:blipFill>
          <a:blip r:embed="rId4">
            <a:alphaModFix/>
          </a:blip>
          <a:stretch>
            <a:fillRect/>
          </a:stretch>
        </p:blipFill>
        <p:spPr>
          <a:xfrm>
            <a:off x="171278" y="99150"/>
            <a:ext cx="1398975" cy="2472600"/>
          </a:xfrm>
          <a:prstGeom prst="rect">
            <a:avLst/>
          </a:prstGeom>
          <a:noFill/>
          <a:ln>
            <a:noFill/>
          </a:ln>
        </p:spPr>
      </p:pic>
      <p:sp>
        <p:nvSpPr>
          <p:cNvPr id="171" name="Google Shape;171;p30"/>
          <p:cNvSpPr/>
          <p:nvPr/>
        </p:nvSpPr>
        <p:spPr>
          <a:xfrm>
            <a:off x="6138325" y="2332650"/>
            <a:ext cx="2639100" cy="21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p:cNvPicPr preferRelativeResize="0"/>
          <p:nvPr/>
        </p:nvPicPr>
        <p:blipFill rotWithShape="1">
          <a:blip r:embed="rId3">
            <a:alphaModFix/>
          </a:blip>
          <a:srcRect t="43921"/>
          <a:stretch/>
        </p:blipFill>
        <p:spPr>
          <a:xfrm>
            <a:off x="1912750" y="116900"/>
            <a:ext cx="1250150" cy="701054"/>
          </a:xfrm>
          <a:prstGeom prst="rect">
            <a:avLst/>
          </a:prstGeom>
          <a:noFill/>
          <a:ln>
            <a:noFill/>
          </a:ln>
        </p:spPr>
      </p:pic>
      <p:pic>
        <p:nvPicPr>
          <p:cNvPr id="177" name="Google Shape;177;p31"/>
          <p:cNvPicPr preferRelativeResize="0"/>
          <p:nvPr/>
        </p:nvPicPr>
        <p:blipFill rotWithShape="1">
          <a:blip r:embed="rId4">
            <a:alphaModFix/>
          </a:blip>
          <a:srcRect l="31240" t="9610" r="22898" b="31499"/>
          <a:stretch/>
        </p:blipFill>
        <p:spPr>
          <a:xfrm>
            <a:off x="2537549" y="3801324"/>
            <a:ext cx="1078975" cy="1385475"/>
          </a:xfrm>
          <a:prstGeom prst="rect">
            <a:avLst/>
          </a:prstGeom>
          <a:noFill/>
          <a:ln>
            <a:noFill/>
          </a:ln>
        </p:spPr>
      </p:pic>
      <p:pic>
        <p:nvPicPr>
          <p:cNvPr id="178" name="Google Shape;178;p31"/>
          <p:cNvPicPr preferRelativeResize="0"/>
          <p:nvPr/>
        </p:nvPicPr>
        <p:blipFill>
          <a:blip r:embed="rId5">
            <a:alphaModFix/>
          </a:blip>
          <a:stretch>
            <a:fillRect/>
          </a:stretch>
        </p:blipFill>
        <p:spPr>
          <a:xfrm>
            <a:off x="300034" y="666625"/>
            <a:ext cx="2155791" cy="3810225"/>
          </a:xfrm>
          <a:prstGeom prst="rect">
            <a:avLst/>
          </a:prstGeom>
          <a:noFill/>
          <a:ln>
            <a:noFill/>
          </a:ln>
        </p:spPr>
      </p:pic>
      <p:pic>
        <p:nvPicPr>
          <p:cNvPr id="179" name="Google Shape;179;p31"/>
          <p:cNvPicPr preferRelativeResize="0"/>
          <p:nvPr/>
        </p:nvPicPr>
        <p:blipFill>
          <a:blip r:embed="rId6">
            <a:alphaModFix/>
          </a:blip>
          <a:stretch>
            <a:fillRect/>
          </a:stretch>
        </p:blipFill>
        <p:spPr>
          <a:xfrm>
            <a:off x="3768924" y="152400"/>
            <a:ext cx="4578216" cy="4838700"/>
          </a:xfrm>
          <a:prstGeom prst="rect">
            <a:avLst/>
          </a:prstGeom>
          <a:noFill/>
          <a:ln>
            <a:noFill/>
          </a:ln>
        </p:spPr>
      </p:pic>
      <p:pic>
        <p:nvPicPr>
          <p:cNvPr id="180" name="Google Shape;180;p31"/>
          <p:cNvPicPr preferRelativeResize="0"/>
          <p:nvPr/>
        </p:nvPicPr>
        <p:blipFill rotWithShape="1">
          <a:blip r:embed="rId7">
            <a:alphaModFix/>
          </a:blip>
          <a:srcRect l="35889"/>
          <a:stretch/>
        </p:blipFill>
        <p:spPr>
          <a:xfrm>
            <a:off x="6356075" y="3332575"/>
            <a:ext cx="1991076" cy="174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it mean to classify something?</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start with an example. How do you classify food? </a:t>
            </a:r>
            <a:endParaRPr/>
          </a:p>
          <a:p>
            <a:pPr marL="0" lvl="0" indent="0" algn="l" rtl="0">
              <a:spcBef>
                <a:spcPts val="1200"/>
              </a:spcBef>
              <a:spcAft>
                <a:spcPts val="0"/>
              </a:spcAft>
              <a:buNone/>
            </a:pPr>
            <a:r>
              <a:rPr lang="en"/>
              <a:t>I am going to split you all up into groups. You will be given 30 food items. I want you to split them into 2 groups that have similar traits.</a:t>
            </a:r>
            <a:endParaRPr/>
          </a:p>
          <a:p>
            <a:pPr marL="0" lvl="0" indent="0" algn="l" rtl="0">
              <a:spcBef>
                <a:spcPts val="1200"/>
              </a:spcBef>
              <a:spcAft>
                <a:spcPts val="1200"/>
              </a:spcAft>
              <a:buNone/>
            </a:pPr>
            <a:endParaRPr/>
          </a:p>
        </p:txBody>
      </p:sp>
      <p:pic>
        <p:nvPicPr>
          <p:cNvPr id="63" name="Google Shape;63;p14"/>
          <p:cNvPicPr preferRelativeResize="0"/>
          <p:nvPr/>
        </p:nvPicPr>
        <p:blipFill>
          <a:blip r:embed="rId3">
            <a:alphaModFix/>
          </a:blip>
          <a:stretch>
            <a:fillRect/>
          </a:stretch>
        </p:blipFill>
        <p:spPr>
          <a:xfrm>
            <a:off x="3702875" y="2574850"/>
            <a:ext cx="3095726" cy="2063324"/>
          </a:xfrm>
          <a:prstGeom prst="rect">
            <a:avLst/>
          </a:prstGeom>
          <a:noFill/>
          <a:ln>
            <a:noFill/>
          </a:ln>
        </p:spPr>
      </p:pic>
      <p:pic>
        <p:nvPicPr>
          <p:cNvPr id="64" name="Google Shape;64;p14"/>
          <p:cNvPicPr preferRelativeResize="0"/>
          <p:nvPr/>
        </p:nvPicPr>
        <p:blipFill>
          <a:blip r:embed="rId4">
            <a:alphaModFix/>
          </a:blip>
          <a:stretch>
            <a:fillRect/>
          </a:stretch>
        </p:blipFill>
        <p:spPr>
          <a:xfrm>
            <a:off x="269776" y="2574850"/>
            <a:ext cx="3246851" cy="2165626"/>
          </a:xfrm>
          <a:prstGeom prst="rect">
            <a:avLst/>
          </a:prstGeom>
          <a:noFill/>
          <a:ln>
            <a:noFill/>
          </a:ln>
        </p:spPr>
      </p:pic>
      <p:pic>
        <p:nvPicPr>
          <p:cNvPr id="65" name="Google Shape;65;p14"/>
          <p:cNvPicPr preferRelativeResize="0"/>
          <p:nvPr/>
        </p:nvPicPr>
        <p:blipFill>
          <a:blip r:embed="rId5">
            <a:alphaModFix/>
          </a:blip>
          <a:stretch>
            <a:fillRect/>
          </a:stretch>
        </p:blipFill>
        <p:spPr>
          <a:xfrm>
            <a:off x="6907575" y="2277450"/>
            <a:ext cx="2080075" cy="265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latrans; Coyote </a:t>
            </a:r>
            <a:endParaRPr/>
          </a:p>
        </p:txBody>
      </p:sp>
      <p:sp>
        <p:nvSpPr>
          <p:cNvPr id="186" name="Google Shape;18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7" name="Google Shape;187;p32"/>
          <p:cNvPicPr preferRelativeResize="0"/>
          <p:nvPr/>
        </p:nvPicPr>
        <p:blipFill>
          <a:blip r:embed="rId3">
            <a:alphaModFix/>
          </a:blip>
          <a:stretch>
            <a:fillRect/>
          </a:stretch>
        </p:blipFill>
        <p:spPr>
          <a:xfrm>
            <a:off x="230798" y="1017725"/>
            <a:ext cx="2232625" cy="3946024"/>
          </a:xfrm>
          <a:prstGeom prst="rect">
            <a:avLst/>
          </a:prstGeom>
          <a:noFill/>
          <a:ln>
            <a:noFill/>
          </a:ln>
        </p:spPr>
      </p:pic>
      <p:pic>
        <p:nvPicPr>
          <p:cNvPr id="188" name="Google Shape;188;p32"/>
          <p:cNvPicPr preferRelativeResize="0"/>
          <p:nvPr/>
        </p:nvPicPr>
        <p:blipFill>
          <a:blip r:embed="rId4">
            <a:alphaModFix/>
          </a:blip>
          <a:stretch>
            <a:fillRect/>
          </a:stretch>
        </p:blipFill>
        <p:spPr>
          <a:xfrm>
            <a:off x="3847025" y="1036625"/>
            <a:ext cx="3143250" cy="3648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latrans; Coyote </a:t>
            </a:r>
            <a:endParaRPr/>
          </a:p>
        </p:txBody>
      </p:sp>
      <p:sp>
        <p:nvSpPr>
          <p:cNvPr id="194" name="Google Shape;19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33"/>
          <p:cNvPicPr preferRelativeResize="0"/>
          <p:nvPr/>
        </p:nvPicPr>
        <p:blipFill>
          <a:blip r:embed="rId3">
            <a:alphaModFix/>
          </a:blip>
          <a:stretch>
            <a:fillRect/>
          </a:stretch>
        </p:blipFill>
        <p:spPr>
          <a:xfrm>
            <a:off x="230798" y="1017725"/>
            <a:ext cx="2232625" cy="3946024"/>
          </a:xfrm>
          <a:prstGeom prst="rect">
            <a:avLst/>
          </a:prstGeom>
          <a:noFill/>
          <a:ln>
            <a:noFill/>
          </a:ln>
        </p:spPr>
      </p:pic>
      <p:pic>
        <p:nvPicPr>
          <p:cNvPr id="196" name="Google Shape;196;p33"/>
          <p:cNvPicPr preferRelativeResize="0"/>
          <p:nvPr/>
        </p:nvPicPr>
        <p:blipFill>
          <a:blip r:embed="rId4">
            <a:alphaModFix/>
          </a:blip>
          <a:stretch>
            <a:fillRect/>
          </a:stretch>
        </p:blipFill>
        <p:spPr>
          <a:xfrm>
            <a:off x="2716425" y="1036638"/>
            <a:ext cx="3143250" cy="3648075"/>
          </a:xfrm>
          <a:prstGeom prst="rect">
            <a:avLst/>
          </a:prstGeom>
          <a:noFill/>
          <a:ln>
            <a:noFill/>
          </a:ln>
        </p:spPr>
      </p:pic>
      <p:pic>
        <p:nvPicPr>
          <p:cNvPr id="197" name="Google Shape;197;p33"/>
          <p:cNvPicPr preferRelativeResize="0"/>
          <p:nvPr/>
        </p:nvPicPr>
        <p:blipFill rotWithShape="1">
          <a:blip r:embed="rId5">
            <a:alphaModFix/>
          </a:blip>
          <a:srcRect t="19283"/>
          <a:stretch/>
        </p:blipFill>
        <p:spPr>
          <a:xfrm>
            <a:off x="5613554" y="1665537"/>
            <a:ext cx="2993920" cy="1812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latrans; Coyote </a:t>
            </a:r>
            <a:endParaRPr/>
          </a:p>
        </p:txBody>
      </p:sp>
      <p:sp>
        <p:nvSpPr>
          <p:cNvPr id="203" name="Google Shape;203;p34"/>
          <p:cNvSpPr txBox="1">
            <a:spLocks noGrp="1"/>
          </p:cNvSpPr>
          <p:nvPr>
            <p:ph type="body" idx="1"/>
          </p:nvPr>
        </p:nvSpPr>
        <p:spPr>
          <a:xfrm>
            <a:off x="2574300" y="1152475"/>
            <a:ext cx="6258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Animalea</a:t>
            </a:r>
            <a:endParaRPr/>
          </a:p>
          <a:p>
            <a:pPr marL="0" lvl="0" indent="0" algn="l" rtl="0">
              <a:spcBef>
                <a:spcPts val="1200"/>
              </a:spcBef>
              <a:spcAft>
                <a:spcPts val="1200"/>
              </a:spcAft>
              <a:buNone/>
            </a:pPr>
            <a:r>
              <a:rPr lang="en"/>
              <a:t> </a:t>
            </a:r>
            <a:endParaRPr/>
          </a:p>
        </p:txBody>
      </p:sp>
      <p:pic>
        <p:nvPicPr>
          <p:cNvPr id="204" name="Google Shape;204;p34"/>
          <p:cNvPicPr preferRelativeResize="0"/>
          <p:nvPr/>
        </p:nvPicPr>
        <p:blipFill>
          <a:blip r:embed="rId3">
            <a:alphaModFix/>
          </a:blip>
          <a:stretch>
            <a:fillRect/>
          </a:stretch>
        </p:blipFill>
        <p:spPr>
          <a:xfrm>
            <a:off x="230798" y="1017725"/>
            <a:ext cx="2232625" cy="3946024"/>
          </a:xfrm>
          <a:prstGeom prst="rect">
            <a:avLst/>
          </a:prstGeom>
          <a:noFill/>
          <a:ln>
            <a:noFill/>
          </a:ln>
        </p:spPr>
      </p:pic>
      <p:pic>
        <p:nvPicPr>
          <p:cNvPr id="205" name="Google Shape;205;p34"/>
          <p:cNvPicPr preferRelativeResize="0"/>
          <p:nvPr/>
        </p:nvPicPr>
        <p:blipFill>
          <a:blip r:embed="rId4">
            <a:alphaModFix/>
          </a:blip>
          <a:stretch>
            <a:fillRect/>
          </a:stretch>
        </p:blipFill>
        <p:spPr>
          <a:xfrm>
            <a:off x="7281275" y="211769"/>
            <a:ext cx="1551025" cy="1800129"/>
          </a:xfrm>
          <a:prstGeom prst="rect">
            <a:avLst/>
          </a:prstGeom>
          <a:noFill/>
          <a:ln>
            <a:noFill/>
          </a:ln>
        </p:spPr>
      </p:pic>
      <p:pic>
        <p:nvPicPr>
          <p:cNvPr id="206" name="Google Shape;206;p34"/>
          <p:cNvPicPr preferRelativeResize="0"/>
          <p:nvPr/>
        </p:nvPicPr>
        <p:blipFill>
          <a:blip r:embed="rId5">
            <a:alphaModFix/>
          </a:blip>
          <a:stretch>
            <a:fillRect/>
          </a:stretch>
        </p:blipFill>
        <p:spPr>
          <a:xfrm>
            <a:off x="2525500" y="1735300"/>
            <a:ext cx="4755776" cy="2675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latrans; Coyote </a:t>
            </a:r>
            <a:endParaRPr/>
          </a:p>
        </p:txBody>
      </p:sp>
      <p:sp>
        <p:nvSpPr>
          <p:cNvPr id="212" name="Google Shape;212;p35"/>
          <p:cNvSpPr txBox="1">
            <a:spLocks noGrp="1"/>
          </p:cNvSpPr>
          <p:nvPr>
            <p:ph type="body" idx="1"/>
          </p:nvPr>
        </p:nvSpPr>
        <p:spPr>
          <a:xfrm>
            <a:off x="2574300" y="1152475"/>
            <a:ext cx="6258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Animalea</a:t>
            </a:r>
            <a:endParaRPr/>
          </a:p>
          <a:p>
            <a:pPr marL="0" lvl="0" indent="0" algn="l" rtl="0">
              <a:spcBef>
                <a:spcPts val="1200"/>
              </a:spcBef>
              <a:spcAft>
                <a:spcPts val="0"/>
              </a:spcAft>
              <a:buNone/>
            </a:pPr>
            <a:r>
              <a:rPr lang="en"/>
              <a:t> Chordata </a:t>
            </a:r>
            <a:endParaRPr/>
          </a:p>
          <a:p>
            <a:pPr marL="0" lvl="0" indent="0" algn="l" rtl="0">
              <a:spcBef>
                <a:spcPts val="1200"/>
              </a:spcBef>
              <a:spcAft>
                <a:spcPts val="1200"/>
              </a:spcAft>
              <a:buNone/>
            </a:pPr>
            <a:endParaRPr/>
          </a:p>
        </p:txBody>
      </p:sp>
      <p:pic>
        <p:nvPicPr>
          <p:cNvPr id="213" name="Google Shape;213;p35"/>
          <p:cNvPicPr preferRelativeResize="0"/>
          <p:nvPr/>
        </p:nvPicPr>
        <p:blipFill>
          <a:blip r:embed="rId3">
            <a:alphaModFix/>
          </a:blip>
          <a:stretch>
            <a:fillRect/>
          </a:stretch>
        </p:blipFill>
        <p:spPr>
          <a:xfrm>
            <a:off x="230798" y="1017725"/>
            <a:ext cx="2232625" cy="3946024"/>
          </a:xfrm>
          <a:prstGeom prst="rect">
            <a:avLst/>
          </a:prstGeom>
          <a:noFill/>
          <a:ln>
            <a:noFill/>
          </a:ln>
        </p:spPr>
      </p:pic>
      <p:pic>
        <p:nvPicPr>
          <p:cNvPr id="214" name="Google Shape;214;p35"/>
          <p:cNvPicPr preferRelativeResize="0"/>
          <p:nvPr/>
        </p:nvPicPr>
        <p:blipFill>
          <a:blip r:embed="rId4">
            <a:alphaModFix/>
          </a:blip>
          <a:stretch>
            <a:fillRect/>
          </a:stretch>
        </p:blipFill>
        <p:spPr>
          <a:xfrm>
            <a:off x="7281275" y="211769"/>
            <a:ext cx="1551025" cy="1800129"/>
          </a:xfrm>
          <a:prstGeom prst="rect">
            <a:avLst/>
          </a:prstGeom>
          <a:noFill/>
          <a:ln>
            <a:noFill/>
          </a:ln>
        </p:spPr>
      </p:pic>
      <p:pic>
        <p:nvPicPr>
          <p:cNvPr id="215" name="Google Shape;215;p35"/>
          <p:cNvPicPr preferRelativeResize="0"/>
          <p:nvPr/>
        </p:nvPicPr>
        <p:blipFill rotWithShape="1">
          <a:blip r:embed="rId5">
            <a:alphaModFix/>
          </a:blip>
          <a:srcRect l="56408"/>
          <a:stretch/>
        </p:blipFill>
        <p:spPr>
          <a:xfrm>
            <a:off x="4232575" y="1361175"/>
            <a:ext cx="2808349" cy="3602575"/>
          </a:xfrm>
          <a:prstGeom prst="rect">
            <a:avLst/>
          </a:prstGeom>
          <a:noFill/>
          <a:ln>
            <a:noFill/>
          </a:ln>
        </p:spPr>
      </p:pic>
      <p:sp>
        <p:nvSpPr>
          <p:cNvPr id="216" name="Google Shape;216;p35"/>
          <p:cNvSpPr/>
          <p:nvPr/>
        </p:nvSpPr>
        <p:spPr>
          <a:xfrm>
            <a:off x="4088375" y="1987675"/>
            <a:ext cx="588900" cy="572700"/>
          </a:xfrm>
          <a:prstGeom prst="rect">
            <a:avLst/>
          </a:prstGeom>
          <a:solidFill>
            <a:srgbClr val="DEFFDB"/>
          </a:solidFill>
          <a:ln w="9525" cap="flat" cmpd="sng">
            <a:solidFill>
              <a:srgbClr val="DEFF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latrans; Coyote </a:t>
            </a:r>
            <a:endParaRPr/>
          </a:p>
        </p:txBody>
      </p:sp>
      <p:sp>
        <p:nvSpPr>
          <p:cNvPr id="222" name="Google Shape;222;p36"/>
          <p:cNvSpPr txBox="1">
            <a:spLocks noGrp="1"/>
          </p:cNvSpPr>
          <p:nvPr>
            <p:ph type="body" idx="1"/>
          </p:nvPr>
        </p:nvSpPr>
        <p:spPr>
          <a:xfrm>
            <a:off x="2463425" y="1134400"/>
            <a:ext cx="6258000" cy="431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Animalea</a:t>
            </a:r>
            <a:endParaRPr/>
          </a:p>
          <a:p>
            <a:pPr marL="0" lvl="0" indent="0" algn="l" rtl="0">
              <a:spcBef>
                <a:spcPts val="1200"/>
              </a:spcBef>
              <a:spcAft>
                <a:spcPts val="0"/>
              </a:spcAft>
              <a:buNone/>
            </a:pPr>
            <a:r>
              <a:rPr lang="en"/>
              <a:t>Chordata</a:t>
            </a:r>
            <a:endParaRPr/>
          </a:p>
          <a:p>
            <a:pPr marL="0" lvl="0" indent="0" algn="l" rtl="0">
              <a:spcBef>
                <a:spcPts val="1200"/>
              </a:spcBef>
              <a:spcAft>
                <a:spcPts val="0"/>
              </a:spcAft>
              <a:buNone/>
            </a:pPr>
            <a:endParaRPr sz="100"/>
          </a:p>
          <a:p>
            <a:pPr marL="0" lvl="0" indent="0" algn="l" rtl="0">
              <a:spcBef>
                <a:spcPts val="1200"/>
              </a:spcBef>
              <a:spcAft>
                <a:spcPts val="0"/>
              </a:spcAft>
              <a:buNone/>
            </a:pPr>
            <a:r>
              <a:rPr lang="en"/>
              <a:t>Mamalia </a:t>
            </a:r>
            <a:endParaRPr/>
          </a:p>
          <a:p>
            <a:pPr marL="0" lvl="0" indent="0" algn="l" rtl="0">
              <a:spcBef>
                <a:spcPts val="1200"/>
              </a:spcBef>
              <a:spcAft>
                <a:spcPts val="0"/>
              </a:spcAft>
              <a:buNone/>
            </a:pPr>
            <a:r>
              <a:rPr lang="en"/>
              <a:t>Carnivora </a:t>
            </a:r>
            <a:endParaRPr/>
          </a:p>
          <a:p>
            <a:pPr marL="0" lvl="0" indent="0" algn="l" rtl="0">
              <a:spcBef>
                <a:spcPts val="1200"/>
              </a:spcBef>
              <a:spcAft>
                <a:spcPts val="0"/>
              </a:spcAft>
              <a:buNone/>
            </a:pPr>
            <a:r>
              <a:rPr lang="en"/>
              <a:t>Canidae </a:t>
            </a:r>
            <a:endParaRPr/>
          </a:p>
          <a:p>
            <a:pPr marL="0" lvl="0" indent="0" algn="l" rtl="0">
              <a:spcBef>
                <a:spcPts val="1200"/>
              </a:spcBef>
              <a:spcAft>
                <a:spcPts val="0"/>
              </a:spcAft>
              <a:buNone/>
            </a:pPr>
            <a:r>
              <a:rPr lang="en"/>
              <a:t>Canis </a:t>
            </a:r>
            <a:endParaRPr/>
          </a:p>
          <a:p>
            <a:pPr marL="0" lvl="0" indent="0" algn="l" rtl="0">
              <a:spcBef>
                <a:spcPts val="1200"/>
              </a:spcBef>
              <a:spcAft>
                <a:spcPts val="0"/>
              </a:spcAft>
              <a:buNone/>
            </a:pPr>
            <a:r>
              <a:rPr lang="en"/>
              <a:t>Latrans  </a:t>
            </a:r>
            <a:endParaRPr/>
          </a:p>
          <a:p>
            <a:pPr marL="0" lvl="0" indent="0" algn="l" rtl="0">
              <a:spcBef>
                <a:spcPts val="1200"/>
              </a:spcBef>
              <a:spcAft>
                <a:spcPts val="1200"/>
              </a:spcAft>
              <a:buNone/>
            </a:pPr>
            <a:endParaRPr/>
          </a:p>
        </p:txBody>
      </p:sp>
      <p:pic>
        <p:nvPicPr>
          <p:cNvPr id="223" name="Google Shape;223;p36"/>
          <p:cNvPicPr preferRelativeResize="0"/>
          <p:nvPr/>
        </p:nvPicPr>
        <p:blipFill>
          <a:blip r:embed="rId3">
            <a:alphaModFix/>
          </a:blip>
          <a:stretch>
            <a:fillRect/>
          </a:stretch>
        </p:blipFill>
        <p:spPr>
          <a:xfrm>
            <a:off x="230798" y="1017725"/>
            <a:ext cx="2232625" cy="3946024"/>
          </a:xfrm>
          <a:prstGeom prst="rect">
            <a:avLst/>
          </a:prstGeom>
          <a:noFill/>
          <a:ln>
            <a:noFill/>
          </a:ln>
        </p:spPr>
      </p:pic>
      <p:pic>
        <p:nvPicPr>
          <p:cNvPr id="224" name="Google Shape;224;p36"/>
          <p:cNvPicPr preferRelativeResize="0"/>
          <p:nvPr/>
        </p:nvPicPr>
        <p:blipFill>
          <a:blip r:embed="rId4">
            <a:alphaModFix/>
          </a:blip>
          <a:stretch>
            <a:fillRect/>
          </a:stretch>
        </p:blipFill>
        <p:spPr>
          <a:xfrm>
            <a:off x="6503900" y="2097601"/>
            <a:ext cx="2328400" cy="2702350"/>
          </a:xfrm>
          <a:prstGeom prst="rect">
            <a:avLst/>
          </a:prstGeom>
          <a:noFill/>
          <a:ln>
            <a:noFill/>
          </a:ln>
        </p:spPr>
      </p:pic>
      <p:sp>
        <p:nvSpPr>
          <p:cNvPr id="225" name="Google Shape;225;p36"/>
          <p:cNvSpPr/>
          <p:nvPr/>
        </p:nvSpPr>
        <p:spPr>
          <a:xfrm>
            <a:off x="4088375" y="1987675"/>
            <a:ext cx="588900" cy="572700"/>
          </a:xfrm>
          <a:prstGeom prst="rect">
            <a:avLst/>
          </a:prstGeom>
          <a:solidFill>
            <a:srgbClr val="DEFFDB"/>
          </a:solidFill>
          <a:ln w="9525" cap="flat" cmpd="sng">
            <a:solidFill>
              <a:srgbClr val="DEFF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6"/>
          <p:cNvSpPr txBox="1">
            <a:spLocks noGrp="1"/>
          </p:cNvSpPr>
          <p:nvPr>
            <p:ph type="title"/>
          </p:nvPr>
        </p:nvSpPr>
        <p:spPr>
          <a:xfrm>
            <a:off x="3889075" y="3162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Canis </a:t>
            </a:r>
            <a:r>
              <a:rPr lang="en" b="1" u="sng"/>
              <a:t>l</a:t>
            </a:r>
            <a:r>
              <a:rPr lang="en"/>
              <a:t>atrans </a:t>
            </a:r>
            <a:endParaRPr/>
          </a:p>
        </p:txBody>
      </p:sp>
      <p:sp>
        <p:nvSpPr>
          <p:cNvPr id="227" name="Google Shape;227;p36"/>
          <p:cNvSpPr/>
          <p:nvPr/>
        </p:nvSpPr>
        <p:spPr>
          <a:xfrm>
            <a:off x="4292675" y="-1"/>
            <a:ext cx="3977748" cy="2097576"/>
          </a:xfrm>
          <a:prstGeom prst="cloud">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rPr>
              <a:t>Notice, the scientific name includes the genus and species. The species is lowercase.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Independent Work</a:t>
            </a:r>
            <a:endParaRPr/>
          </a:p>
        </p:txBody>
      </p:sp>
      <p:sp>
        <p:nvSpPr>
          <p:cNvPr id="233" name="Google Shape;23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Individually, you will make a slide. </a:t>
            </a:r>
            <a:endParaRPr/>
          </a:p>
          <a:p>
            <a:pPr marL="0" lvl="0" indent="0" algn="l" rtl="0">
              <a:spcBef>
                <a:spcPts val="1200"/>
              </a:spcBef>
              <a:spcAft>
                <a:spcPts val="0"/>
              </a:spcAft>
              <a:buNone/>
            </a:pPr>
            <a:r>
              <a:rPr lang="en"/>
              <a:t>You can choose one of the following: Javelina, Bobcat, Mountain Lion, or Cottontail Rabbit. </a:t>
            </a:r>
            <a:endParaRPr/>
          </a:p>
          <a:p>
            <a:pPr marL="0" lvl="0" indent="0" algn="l" rtl="0">
              <a:spcBef>
                <a:spcPts val="1200"/>
              </a:spcBef>
              <a:spcAft>
                <a:spcPts val="0"/>
              </a:spcAft>
              <a:buNone/>
            </a:pPr>
            <a:r>
              <a:rPr lang="en"/>
              <a:t>Your slide will include your organism’s Kingdom, Phylum, Class, Order, Family, Genus, and Species. </a:t>
            </a:r>
            <a:endParaRPr/>
          </a:p>
          <a:p>
            <a:pPr marL="0" lvl="0" indent="0" algn="l" rtl="0">
              <a:spcBef>
                <a:spcPts val="1200"/>
              </a:spcBef>
              <a:spcAft>
                <a:spcPts val="0"/>
              </a:spcAft>
              <a:buNone/>
            </a:pPr>
            <a:r>
              <a:rPr lang="en"/>
              <a:t>You may use your computer to research the order, family,  genus and species. BUT try to determine the kingdom, phylum, and class on your own. </a:t>
            </a:r>
            <a:endParaRPr/>
          </a:p>
          <a:p>
            <a:pPr marL="0" lvl="0" indent="0" algn="l" rtl="0">
              <a:spcBef>
                <a:spcPts val="1200"/>
              </a:spcBef>
              <a:spcAft>
                <a:spcPts val="0"/>
              </a:spcAft>
              <a:buNone/>
            </a:pPr>
            <a:r>
              <a:rPr lang="en"/>
              <a:t>You will include the organisms Scientific and Non-Scientific Name. </a:t>
            </a:r>
            <a:endParaRPr/>
          </a:p>
          <a:p>
            <a:pPr marL="0" lvl="0" indent="0" algn="l" rtl="0">
              <a:spcBef>
                <a:spcPts val="1200"/>
              </a:spcBef>
              <a:spcAft>
                <a:spcPts val="1200"/>
              </a:spcAft>
              <a:buNone/>
            </a:pPr>
            <a:r>
              <a:rPr lang="en"/>
              <a:t>You will include one photo of your organism.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Canis latrans; Coyote </a:t>
            </a:r>
            <a:endParaRPr/>
          </a:p>
        </p:txBody>
      </p:sp>
      <p:sp>
        <p:nvSpPr>
          <p:cNvPr id="239" name="Google Shape;239;p38"/>
          <p:cNvSpPr txBox="1">
            <a:spLocks noGrp="1"/>
          </p:cNvSpPr>
          <p:nvPr>
            <p:ph type="body" idx="1"/>
          </p:nvPr>
        </p:nvSpPr>
        <p:spPr>
          <a:xfrm>
            <a:off x="311700" y="1152475"/>
            <a:ext cx="8520600" cy="368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Kingdom: Animalia </a:t>
            </a:r>
            <a:endParaRPr/>
          </a:p>
          <a:p>
            <a:pPr marL="0" lvl="0" indent="0" algn="l" rtl="0">
              <a:spcBef>
                <a:spcPts val="1200"/>
              </a:spcBef>
              <a:spcAft>
                <a:spcPts val="0"/>
              </a:spcAft>
              <a:buNone/>
            </a:pPr>
            <a:r>
              <a:rPr lang="en"/>
              <a:t>Phylum: Chordata </a:t>
            </a:r>
            <a:endParaRPr/>
          </a:p>
          <a:p>
            <a:pPr marL="0" lvl="0" indent="0" algn="l" rtl="0">
              <a:spcBef>
                <a:spcPts val="1200"/>
              </a:spcBef>
              <a:spcAft>
                <a:spcPts val="0"/>
              </a:spcAft>
              <a:buNone/>
            </a:pPr>
            <a:r>
              <a:rPr lang="en"/>
              <a:t>Class: Mamalia </a:t>
            </a:r>
            <a:endParaRPr/>
          </a:p>
          <a:p>
            <a:pPr marL="0" lvl="0" indent="0" algn="l" rtl="0">
              <a:spcBef>
                <a:spcPts val="1200"/>
              </a:spcBef>
              <a:spcAft>
                <a:spcPts val="0"/>
              </a:spcAft>
              <a:buNone/>
            </a:pPr>
            <a:r>
              <a:rPr lang="en"/>
              <a:t>Order: Carnivora </a:t>
            </a:r>
            <a:endParaRPr/>
          </a:p>
          <a:p>
            <a:pPr marL="0" lvl="0" indent="0" algn="l" rtl="0">
              <a:spcBef>
                <a:spcPts val="1200"/>
              </a:spcBef>
              <a:spcAft>
                <a:spcPts val="0"/>
              </a:spcAft>
              <a:buNone/>
            </a:pPr>
            <a:r>
              <a:rPr lang="en"/>
              <a:t>Family: Canidae</a:t>
            </a:r>
            <a:endParaRPr/>
          </a:p>
          <a:p>
            <a:pPr marL="0" lvl="0" indent="0" algn="l" rtl="0">
              <a:spcBef>
                <a:spcPts val="1200"/>
              </a:spcBef>
              <a:spcAft>
                <a:spcPts val="0"/>
              </a:spcAft>
              <a:buNone/>
            </a:pPr>
            <a:r>
              <a:rPr lang="en"/>
              <a:t>Genus: Canis</a:t>
            </a:r>
            <a:endParaRPr/>
          </a:p>
          <a:p>
            <a:pPr marL="0" lvl="0" indent="0" algn="l" rtl="0">
              <a:spcBef>
                <a:spcPts val="1200"/>
              </a:spcBef>
              <a:spcAft>
                <a:spcPts val="1200"/>
              </a:spcAft>
              <a:buNone/>
            </a:pPr>
            <a:r>
              <a:rPr lang="en"/>
              <a:t>Species: latrans </a:t>
            </a:r>
            <a:endParaRPr/>
          </a:p>
        </p:txBody>
      </p:sp>
      <p:pic>
        <p:nvPicPr>
          <p:cNvPr id="240" name="Google Shape;240;p38"/>
          <p:cNvPicPr preferRelativeResize="0"/>
          <p:nvPr/>
        </p:nvPicPr>
        <p:blipFill>
          <a:blip r:embed="rId3">
            <a:alphaModFix/>
          </a:blip>
          <a:stretch>
            <a:fillRect/>
          </a:stretch>
        </p:blipFill>
        <p:spPr>
          <a:xfrm>
            <a:off x="3595675" y="1220576"/>
            <a:ext cx="2328400" cy="2702350"/>
          </a:xfrm>
          <a:prstGeom prst="rect">
            <a:avLst/>
          </a:prstGeom>
          <a:noFill/>
          <a:ln>
            <a:noFill/>
          </a:ln>
        </p:spPr>
      </p:pic>
      <p:sp>
        <p:nvSpPr>
          <p:cNvPr id="241" name="Google Shape;241;p38"/>
          <p:cNvSpPr/>
          <p:nvPr/>
        </p:nvSpPr>
        <p:spPr>
          <a:xfrm>
            <a:off x="5614625" y="118475"/>
            <a:ext cx="2944200" cy="1225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Example Slide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Scientific Name; Non-Scientific Name</a:t>
            </a:r>
            <a:endParaRPr/>
          </a:p>
        </p:txBody>
      </p:sp>
      <p:sp>
        <p:nvSpPr>
          <p:cNvPr id="247" name="Google Shape;247;p39"/>
          <p:cNvSpPr txBox="1">
            <a:spLocks noGrp="1"/>
          </p:cNvSpPr>
          <p:nvPr>
            <p:ph type="body" idx="1"/>
          </p:nvPr>
        </p:nvSpPr>
        <p:spPr>
          <a:xfrm>
            <a:off x="311700" y="1152475"/>
            <a:ext cx="8520600" cy="368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Kingdom: </a:t>
            </a:r>
            <a:endParaRPr/>
          </a:p>
          <a:p>
            <a:pPr marL="0" lvl="0" indent="0" algn="l" rtl="0">
              <a:spcBef>
                <a:spcPts val="1200"/>
              </a:spcBef>
              <a:spcAft>
                <a:spcPts val="0"/>
              </a:spcAft>
              <a:buNone/>
            </a:pPr>
            <a:r>
              <a:rPr lang="en"/>
              <a:t>Phylum: </a:t>
            </a:r>
            <a:endParaRPr/>
          </a:p>
          <a:p>
            <a:pPr marL="0" lvl="0" indent="0" algn="l" rtl="0">
              <a:spcBef>
                <a:spcPts val="1200"/>
              </a:spcBef>
              <a:spcAft>
                <a:spcPts val="0"/>
              </a:spcAft>
              <a:buNone/>
            </a:pPr>
            <a:r>
              <a:rPr lang="en"/>
              <a:t>Class: </a:t>
            </a:r>
            <a:endParaRPr/>
          </a:p>
          <a:p>
            <a:pPr marL="0" lvl="0" indent="0" algn="l" rtl="0">
              <a:spcBef>
                <a:spcPts val="1200"/>
              </a:spcBef>
              <a:spcAft>
                <a:spcPts val="0"/>
              </a:spcAft>
              <a:buNone/>
            </a:pPr>
            <a:r>
              <a:rPr lang="en"/>
              <a:t>Order: </a:t>
            </a:r>
            <a:endParaRPr/>
          </a:p>
          <a:p>
            <a:pPr marL="0" lvl="0" indent="0" algn="l" rtl="0">
              <a:spcBef>
                <a:spcPts val="1200"/>
              </a:spcBef>
              <a:spcAft>
                <a:spcPts val="0"/>
              </a:spcAft>
              <a:buNone/>
            </a:pPr>
            <a:r>
              <a:rPr lang="en"/>
              <a:t>Family: </a:t>
            </a:r>
            <a:endParaRPr/>
          </a:p>
          <a:p>
            <a:pPr marL="0" lvl="0" indent="0" algn="l" rtl="0">
              <a:spcBef>
                <a:spcPts val="1200"/>
              </a:spcBef>
              <a:spcAft>
                <a:spcPts val="0"/>
              </a:spcAft>
              <a:buNone/>
            </a:pPr>
            <a:r>
              <a:rPr lang="en"/>
              <a:t>Genus:</a:t>
            </a:r>
            <a:endParaRPr/>
          </a:p>
          <a:p>
            <a:pPr marL="0" lvl="0" indent="0" algn="l" rtl="0">
              <a:spcBef>
                <a:spcPts val="1200"/>
              </a:spcBef>
              <a:spcAft>
                <a:spcPts val="1200"/>
              </a:spcAft>
              <a:buNone/>
            </a:pPr>
            <a:r>
              <a:rPr lang="en"/>
              <a:t>Species: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150850"/>
            <a:ext cx="52959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two groups did you use to sort your food? </a:t>
            </a:r>
            <a:endParaRPr/>
          </a:p>
          <a:p>
            <a:pPr marL="0" lvl="0" indent="0" algn="ctr" rtl="0">
              <a:spcBef>
                <a:spcPts val="0"/>
              </a:spcBef>
              <a:spcAft>
                <a:spcPts val="0"/>
              </a:spcAft>
              <a:buNone/>
            </a:pPr>
            <a:endParaRPr/>
          </a:p>
          <a:p>
            <a:pPr marL="0" lvl="0" indent="0" algn="ctr" rtl="0">
              <a:spcBef>
                <a:spcPts val="0"/>
              </a:spcBef>
              <a:spcAft>
                <a:spcPts val="0"/>
              </a:spcAft>
              <a:buNone/>
            </a:pPr>
            <a:r>
              <a:rPr lang="en" sz="3044"/>
              <a:t>Now choose one of your groups. Using the food in this group, create two subgroups. Circle your subgroup 1 in blue and your subgroup 2 in red.   </a:t>
            </a:r>
            <a:endParaRPr sz="3044"/>
          </a:p>
        </p:txBody>
      </p:sp>
      <p:pic>
        <p:nvPicPr>
          <p:cNvPr id="71" name="Google Shape;71;p15"/>
          <p:cNvPicPr preferRelativeResize="0"/>
          <p:nvPr/>
        </p:nvPicPr>
        <p:blipFill>
          <a:blip r:embed="rId3">
            <a:alphaModFix/>
          </a:blip>
          <a:stretch>
            <a:fillRect/>
          </a:stretch>
        </p:blipFill>
        <p:spPr>
          <a:xfrm>
            <a:off x="5607575" y="348700"/>
            <a:ext cx="3359800" cy="444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85275" y="1231275"/>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two subgroups did you use to sort your food? </a:t>
            </a:r>
            <a:endParaRPr/>
          </a:p>
          <a:p>
            <a:pPr marL="0" lvl="0" indent="0" algn="ctr" rtl="0">
              <a:spcBef>
                <a:spcPts val="0"/>
              </a:spcBef>
              <a:spcAft>
                <a:spcPts val="0"/>
              </a:spcAft>
              <a:buNone/>
            </a:pPr>
            <a:endParaRPr/>
          </a:p>
          <a:p>
            <a:pPr marL="0" lvl="0" indent="0" algn="ctr" rtl="0">
              <a:spcBef>
                <a:spcPts val="0"/>
              </a:spcBef>
              <a:spcAft>
                <a:spcPts val="0"/>
              </a:spcAft>
              <a:buNone/>
            </a:pPr>
            <a:r>
              <a:rPr lang="en"/>
              <a:t>Do you think you could divide one of the subgroups into even smaller categories?   </a:t>
            </a:r>
            <a:endParaRPr/>
          </a:p>
        </p:txBody>
      </p:sp>
      <p:pic>
        <p:nvPicPr>
          <p:cNvPr id="77" name="Google Shape;77;p16"/>
          <p:cNvPicPr preferRelativeResize="0"/>
          <p:nvPr/>
        </p:nvPicPr>
        <p:blipFill>
          <a:blip r:embed="rId3">
            <a:alphaModFix/>
          </a:blip>
          <a:stretch>
            <a:fillRect/>
          </a:stretch>
        </p:blipFill>
        <p:spPr>
          <a:xfrm>
            <a:off x="152400" y="3145050"/>
            <a:ext cx="2321690" cy="184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How does science classify organisms?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250150" y="6622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Taxonomy </a:t>
            </a:r>
            <a:endParaRPr/>
          </a:p>
        </p:txBody>
      </p:sp>
      <p:pic>
        <p:nvPicPr>
          <p:cNvPr id="88" name="Google Shape;88;p18"/>
          <p:cNvPicPr preferRelativeResize="0"/>
          <p:nvPr/>
        </p:nvPicPr>
        <p:blipFill>
          <a:blip r:embed="rId3">
            <a:alphaModFix/>
          </a:blip>
          <a:stretch>
            <a:fillRect/>
          </a:stretch>
        </p:blipFill>
        <p:spPr>
          <a:xfrm>
            <a:off x="1379009" y="720475"/>
            <a:ext cx="2155791" cy="3810225"/>
          </a:xfrm>
          <a:prstGeom prst="rect">
            <a:avLst/>
          </a:prstGeom>
          <a:noFill/>
          <a:ln>
            <a:noFill/>
          </a:ln>
        </p:spPr>
      </p:pic>
      <p:sp>
        <p:nvSpPr>
          <p:cNvPr id="89" name="Google Shape;89;p18"/>
          <p:cNvSpPr txBox="1"/>
          <p:nvPr/>
        </p:nvSpPr>
        <p:spPr>
          <a:xfrm>
            <a:off x="3964900" y="1143500"/>
            <a:ext cx="4610400" cy="35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Taxonomy is the scientific classification of living organisms.</a:t>
            </a:r>
            <a:endParaRPr sz="1800">
              <a:solidFill>
                <a:schemeClr val="dk1"/>
              </a:solidFill>
            </a:endParaRPr>
          </a:p>
          <a:p>
            <a:pPr marL="0" lvl="0" indent="0" algn="l" rtl="0">
              <a:spcBef>
                <a:spcPts val="0"/>
              </a:spcBef>
              <a:spcAft>
                <a:spcPts val="0"/>
              </a:spcAft>
              <a:buNone/>
            </a:pPr>
            <a:r>
              <a:rPr lang="en" sz="1800">
                <a:solidFill>
                  <a:schemeClr val="dk1"/>
                </a:solidFill>
              </a:rPr>
              <a:t> </a:t>
            </a:r>
            <a:endParaRPr sz="1800">
              <a:solidFill>
                <a:schemeClr val="dk1"/>
              </a:solidFill>
            </a:endParaRPr>
          </a:p>
          <a:p>
            <a:pPr marL="0" lvl="0" indent="0" algn="l" rtl="0">
              <a:spcBef>
                <a:spcPts val="0"/>
              </a:spcBef>
              <a:spcAft>
                <a:spcPts val="0"/>
              </a:spcAft>
              <a:buNone/>
            </a:pPr>
            <a:r>
              <a:rPr lang="en" sz="1800">
                <a:solidFill>
                  <a:schemeClr val="dk1"/>
                </a:solidFill>
              </a:rPr>
              <a:t>This includes: Plants, Animals, Bacteria, Fungi, Protista, and Archaea</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Taxonomy includes a series of levels from the most general to the most specific.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Taxonomy often uses Latin words. Some words used in taxonomy look like and sound like English words. </a:t>
            </a:r>
            <a:endParaRPr sz="1800">
              <a:solidFill>
                <a:schemeClr val="dk1"/>
              </a:solidFill>
            </a:endParaRPr>
          </a:p>
        </p:txBody>
      </p:sp>
      <p:pic>
        <p:nvPicPr>
          <p:cNvPr id="90" name="Google Shape;90;p18"/>
          <p:cNvPicPr preferRelativeResize="0"/>
          <p:nvPr/>
        </p:nvPicPr>
        <p:blipFill rotWithShape="1">
          <a:blip r:embed="rId4">
            <a:alphaModFix/>
          </a:blip>
          <a:srcRect t="43921"/>
          <a:stretch/>
        </p:blipFill>
        <p:spPr>
          <a:xfrm>
            <a:off x="159400" y="264025"/>
            <a:ext cx="1250150" cy="701054"/>
          </a:xfrm>
          <a:prstGeom prst="rect">
            <a:avLst/>
          </a:prstGeom>
          <a:noFill/>
          <a:ln>
            <a:noFill/>
          </a:ln>
        </p:spPr>
      </p:pic>
      <p:pic>
        <p:nvPicPr>
          <p:cNvPr id="91" name="Google Shape;91;p18"/>
          <p:cNvPicPr preferRelativeResize="0"/>
          <p:nvPr/>
        </p:nvPicPr>
        <p:blipFill rotWithShape="1">
          <a:blip r:embed="rId5">
            <a:alphaModFix/>
          </a:blip>
          <a:srcRect l="31240" t="9610" r="22898" b="31499"/>
          <a:stretch/>
        </p:blipFill>
        <p:spPr>
          <a:xfrm>
            <a:off x="330574" y="3715499"/>
            <a:ext cx="1078975" cy="138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581525" y="201425"/>
            <a:ext cx="8537880" cy="4838699"/>
          </a:xfrm>
          <a:prstGeom prst="rect">
            <a:avLst/>
          </a:prstGeom>
          <a:noFill/>
          <a:ln>
            <a:noFill/>
          </a:ln>
        </p:spPr>
      </p:pic>
      <p:pic>
        <p:nvPicPr>
          <p:cNvPr id="97" name="Google Shape;97;p19"/>
          <p:cNvPicPr preferRelativeResize="0"/>
          <p:nvPr/>
        </p:nvPicPr>
        <p:blipFill>
          <a:blip r:embed="rId4">
            <a:alphaModFix/>
          </a:blip>
          <a:stretch>
            <a:fillRect/>
          </a:stretch>
        </p:blipFill>
        <p:spPr>
          <a:xfrm>
            <a:off x="453278" y="243625"/>
            <a:ext cx="1398975" cy="247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581525" y="201425"/>
            <a:ext cx="8537880" cy="4838699"/>
          </a:xfrm>
          <a:prstGeom prst="rect">
            <a:avLst/>
          </a:prstGeom>
          <a:noFill/>
          <a:ln>
            <a:noFill/>
          </a:ln>
        </p:spPr>
      </p:pic>
      <p:pic>
        <p:nvPicPr>
          <p:cNvPr id="103" name="Google Shape;103;p20"/>
          <p:cNvPicPr preferRelativeResize="0"/>
          <p:nvPr/>
        </p:nvPicPr>
        <p:blipFill>
          <a:blip r:embed="rId4">
            <a:alphaModFix/>
          </a:blip>
          <a:stretch>
            <a:fillRect/>
          </a:stretch>
        </p:blipFill>
        <p:spPr>
          <a:xfrm>
            <a:off x="171278" y="99150"/>
            <a:ext cx="1398975" cy="2472600"/>
          </a:xfrm>
          <a:prstGeom prst="rect">
            <a:avLst/>
          </a:prstGeom>
          <a:noFill/>
          <a:ln>
            <a:noFill/>
          </a:ln>
        </p:spPr>
      </p:pic>
      <p:sp>
        <p:nvSpPr>
          <p:cNvPr id="104" name="Google Shape;104;p20"/>
          <p:cNvSpPr/>
          <p:nvPr/>
        </p:nvSpPr>
        <p:spPr>
          <a:xfrm>
            <a:off x="1200050" y="2571750"/>
            <a:ext cx="1955700" cy="1389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Kingdom   </a:t>
            </a:r>
            <a:endParaRPr/>
          </a:p>
        </p:txBody>
      </p:sp>
      <p:sp>
        <p:nvSpPr>
          <p:cNvPr id="110" name="Google Shape;110;p21"/>
          <p:cNvSpPr txBox="1">
            <a:spLocks noGrp="1"/>
          </p:cNvSpPr>
          <p:nvPr>
            <p:ph type="body" idx="1"/>
          </p:nvPr>
        </p:nvSpPr>
        <p:spPr>
          <a:xfrm>
            <a:off x="2794625" y="340800"/>
            <a:ext cx="6089400" cy="62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solidFill>
                  <a:srgbClr val="222222"/>
                </a:solidFill>
                <a:latin typeface="Verdana"/>
                <a:ea typeface="Verdana"/>
                <a:cs typeface="Verdana"/>
                <a:sym typeface="Verdana"/>
              </a:rPr>
              <a:t>The different kingdoms are Animalia, Plantae, Fungi, Protista, Archaea, and Bacteria.</a:t>
            </a:r>
            <a:endParaRPr/>
          </a:p>
        </p:txBody>
      </p:sp>
      <p:pic>
        <p:nvPicPr>
          <p:cNvPr id="111" name="Google Shape;111;p21"/>
          <p:cNvPicPr preferRelativeResize="0"/>
          <p:nvPr/>
        </p:nvPicPr>
        <p:blipFill>
          <a:blip r:embed="rId3">
            <a:alphaModFix/>
          </a:blip>
          <a:stretch>
            <a:fillRect/>
          </a:stretch>
        </p:blipFill>
        <p:spPr>
          <a:xfrm>
            <a:off x="177423" y="193250"/>
            <a:ext cx="2617200" cy="4625726"/>
          </a:xfrm>
          <a:prstGeom prst="rect">
            <a:avLst/>
          </a:prstGeom>
          <a:noFill/>
          <a:ln>
            <a:noFill/>
          </a:ln>
        </p:spPr>
      </p:pic>
      <p:pic>
        <p:nvPicPr>
          <p:cNvPr id="112" name="Google Shape;112;p21"/>
          <p:cNvPicPr preferRelativeResize="0"/>
          <p:nvPr/>
        </p:nvPicPr>
        <p:blipFill rotWithShape="1">
          <a:blip r:embed="rId4">
            <a:alphaModFix/>
          </a:blip>
          <a:srcRect t="19283"/>
          <a:stretch/>
        </p:blipFill>
        <p:spPr>
          <a:xfrm>
            <a:off x="3235150" y="1300050"/>
            <a:ext cx="5094625" cy="3084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Words>
  <Application>Microsoft Macintosh PowerPoint</Application>
  <PresentationFormat>On-screen Show (16:9)</PresentationFormat>
  <Paragraphs>71</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Verdana</vt:lpstr>
      <vt:lpstr>Simple Light</vt:lpstr>
      <vt:lpstr>Organism Classification</vt:lpstr>
      <vt:lpstr>What does it mean to classify something?</vt:lpstr>
      <vt:lpstr>What two groups did you use to sort your food?   Now choose one of your groups. Using the food in this group, create two subgroups. Circle your subgroup 1 in blue and your subgroup 2 in red.   </vt:lpstr>
      <vt:lpstr>What two subgroups did you use to sort your food?   Do you think you could divide one of the subgroups into even smaller categories?   </vt:lpstr>
      <vt:lpstr>How does science classify organisms? </vt:lpstr>
      <vt:lpstr>Taxonomy </vt:lpstr>
      <vt:lpstr>PowerPoint Presentation</vt:lpstr>
      <vt:lpstr>PowerPoint Presentation</vt:lpstr>
      <vt:lpstr>Kingdom   </vt:lpstr>
      <vt:lpstr>PowerPoint Presentation</vt:lpstr>
      <vt:lpstr>PowerPoint Presentation</vt:lpstr>
      <vt:lpstr>PowerPoint Presentation</vt:lpstr>
      <vt:lpstr>PowerPoint Presentation</vt:lpstr>
      <vt:lpstr>PowerPoint Presentation</vt:lpstr>
      <vt:lpstr>Scientific Name: Ursus americanus</vt:lpstr>
      <vt:lpstr>What if all of these </vt:lpstr>
      <vt:lpstr>PowerPoint Presentation</vt:lpstr>
      <vt:lpstr>PowerPoint Presentation</vt:lpstr>
      <vt:lpstr>PowerPoint Presentation</vt:lpstr>
      <vt:lpstr>Canis latrans; Coyote </vt:lpstr>
      <vt:lpstr>Canis latrans; Coyote </vt:lpstr>
      <vt:lpstr>Canis latrans; Coyote </vt:lpstr>
      <vt:lpstr>Canis latrans; Coyote </vt:lpstr>
      <vt:lpstr>Canis latrans; Coyote </vt:lpstr>
      <vt:lpstr>Independent Work</vt:lpstr>
      <vt:lpstr>Canis latrans; Coyote </vt:lpstr>
      <vt:lpstr>Scientific Name; Non-Scientific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Munoz, Evelyn - (emunoz1)</cp:lastModifiedBy>
  <cp:revision>1</cp:revision>
  <dcterms:modified xsi:type="dcterms:W3CDTF">2024-10-28T05:04:45Z</dcterms:modified>
</cp:coreProperties>
</file>