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Play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0bbPMYg4uH9p/M6ZYofbkxrG7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ABE4CE-CC35-4FCD-924C-12B1BDFEF3B0}">
  <a:tblStyle styleId="{B6ABE4CE-CC35-4FCD-924C-12B1BDFEF3B0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students have their own phone at my school.  Students will be grouped in groups of 4 and students will be asked to download the app onto their phone (at least one student per group will be asked to download the app).</a:t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esertmuseum.org/books/nhsd_birds.php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xmSUOLxyatY" TargetMode="External"/><Relationship Id="rId10" Type="http://schemas.openxmlformats.org/officeDocument/2006/relationships/hyperlink" Target="https://youtu.be/xmSUOLxyatY" TargetMode="External"/><Relationship Id="rId13" Type="http://schemas.openxmlformats.org/officeDocument/2006/relationships/image" Target="../media/image1.jpg"/><Relationship Id="rId12" Type="http://schemas.openxmlformats.org/officeDocument/2006/relationships/hyperlink" Target="https://youtu.be/xmSUOLxyat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xmSUOLxyatY" TargetMode="External"/><Relationship Id="rId4" Type="http://schemas.openxmlformats.org/officeDocument/2006/relationships/hyperlink" Target="https://youtu.be/xmSUOLxyatY" TargetMode="External"/><Relationship Id="rId9" Type="http://schemas.openxmlformats.org/officeDocument/2006/relationships/hyperlink" Target="https://youtu.be/xmSUOLxyatY" TargetMode="External"/><Relationship Id="rId15" Type="http://schemas.openxmlformats.org/officeDocument/2006/relationships/image" Target="../media/image19.jpg"/><Relationship Id="rId14" Type="http://schemas.openxmlformats.org/officeDocument/2006/relationships/image" Target="../media/image11.jpg"/><Relationship Id="rId17" Type="http://schemas.openxmlformats.org/officeDocument/2006/relationships/image" Target="../media/image14.jpg"/><Relationship Id="rId16" Type="http://schemas.openxmlformats.org/officeDocument/2006/relationships/image" Target="../media/image18.jpg"/><Relationship Id="rId5" Type="http://schemas.openxmlformats.org/officeDocument/2006/relationships/hyperlink" Target="https://youtu.be/xmSUOLxyatY" TargetMode="External"/><Relationship Id="rId6" Type="http://schemas.openxmlformats.org/officeDocument/2006/relationships/hyperlink" Target="https://youtu.be/xmSUOLxyatY" TargetMode="External"/><Relationship Id="rId18" Type="http://schemas.openxmlformats.org/officeDocument/2006/relationships/image" Target="../media/image7.jpg"/><Relationship Id="rId7" Type="http://schemas.openxmlformats.org/officeDocument/2006/relationships/hyperlink" Target="https://youtu.be/xmSUOLxyatY" TargetMode="External"/><Relationship Id="rId8" Type="http://schemas.openxmlformats.org/officeDocument/2006/relationships/hyperlink" Target="https://youtu.be/xmSUOLxyatY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xmSUOLxyatY" TargetMode="External"/><Relationship Id="rId10" Type="http://schemas.openxmlformats.org/officeDocument/2006/relationships/hyperlink" Target="https://youtu.be/xmSUOLxyatY" TargetMode="External"/><Relationship Id="rId13" Type="http://schemas.openxmlformats.org/officeDocument/2006/relationships/hyperlink" Target="https://merlin.allaboutbirds.org/" TargetMode="Externa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xmSUOLxyatY" TargetMode="External"/><Relationship Id="rId4" Type="http://schemas.openxmlformats.org/officeDocument/2006/relationships/hyperlink" Target="https://youtu.be/xmSUOLxyatY" TargetMode="External"/><Relationship Id="rId9" Type="http://schemas.openxmlformats.org/officeDocument/2006/relationships/hyperlink" Target="https://youtu.be/xmSUOLxyatY" TargetMode="External"/><Relationship Id="rId5" Type="http://schemas.openxmlformats.org/officeDocument/2006/relationships/hyperlink" Target="https://youtu.be/xmSUOLxyatY" TargetMode="External"/><Relationship Id="rId6" Type="http://schemas.openxmlformats.org/officeDocument/2006/relationships/hyperlink" Target="https://youtu.be/xmSUOLxyatY" TargetMode="External"/><Relationship Id="rId7" Type="http://schemas.openxmlformats.org/officeDocument/2006/relationships/hyperlink" Target="https://youtu.be/xmSUOLxyatY" TargetMode="External"/><Relationship Id="rId8" Type="http://schemas.openxmlformats.org/officeDocument/2006/relationships/hyperlink" Target="https://youtu.be/xmSUOLxyat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ews.byu.edu/news/study-reveals-birds-surprising-sound-source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title"/>
          </p:nvPr>
        </p:nvSpPr>
        <p:spPr>
          <a:xfrm>
            <a:off x="147484" y="684339"/>
            <a:ext cx="5164218" cy="1238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Can you name the birds around us?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Objectives: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be able to use the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Merlin Bird ID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and recognize the birds around them by using their call.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tally how many times the    bird (s) call for 5 minutes and then construct a graph to identify the bird (s) and how many times the bird (s) made calls. 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u="sng">
                <a:latin typeface="Times New Roman"/>
                <a:ea typeface="Times New Roman"/>
                <a:cs typeface="Times New Roman"/>
                <a:sym typeface="Times New Roman"/>
              </a:rPr>
              <a:t>Grade: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pic>
        <p:nvPicPr>
          <p:cNvPr descr="Arizona-Sonora Desert Museum" id="92" name="Google Shape;92;p1"/>
          <p:cNvPicPr preferRelativeResize="0"/>
          <p:nvPr/>
        </p:nvPicPr>
        <p:blipFill rotWithShape="1">
          <a:blip r:embed="rId3">
            <a:alphaModFix/>
          </a:blip>
          <a:srcRect b="-1" l="10221" r="22825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92" y="432969"/>
            <a:ext cx="10860016" cy="599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Reading continued:</a:t>
            </a:r>
            <a:endParaRPr/>
          </a:p>
        </p:txBody>
      </p:sp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39" y="1591132"/>
            <a:ext cx="10898121" cy="482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Reading continued:</a:t>
            </a:r>
            <a:endParaRPr/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04" y="1344683"/>
            <a:ext cx="11353800" cy="539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Reading continued:</a:t>
            </a:r>
            <a:endParaRPr/>
          </a:p>
        </p:txBody>
      </p:sp>
      <p:pic>
        <p:nvPicPr>
          <p:cNvPr id="184" name="Google Shape;18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220" l="0" r="-48" t="0"/>
          <a:stretch/>
        </p:blipFill>
        <p:spPr>
          <a:xfrm>
            <a:off x="1123260" y="1825625"/>
            <a:ext cx="9945480" cy="390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Based on the reading, how are birds able to make calls? </a:t>
            </a:r>
            <a:endParaRPr/>
          </a:p>
        </p:txBody>
      </p:sp>
      <p:pic>
        <p:nvPicPr>
          <p:cNvPr id="190" name="Google Shape;19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706" y="1690688"/>
            <a:ext cx="666034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Let’s review</a:t>
            </a:r>
            <a:endParaRPr/>
          </a:p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nna's Hummingbird Identification, All About Birds, Cornell Lab of  Ornithology"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6192" y="1286620"/>
            <a:ext cx="2810762" cy="21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9697843" y="3463310"/>
            <a:ext cx="2267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Anna’s Hummingbird</a:t>
            </a:r>
            <a:endParaRPr/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4">
            <a:alphaModFix/>
          </a:blip>
          <a:srcRect b="0" l="1346" r="1920" t="16176"/>
          <a:stretch/>
        </p:blipFill>
        <p:spPr>
          <a:xfrm>
            <a:off x="190967" y="2460034"/>
            <a:ext cx="9185225" cy="378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Day 3</a:t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556336" y="2807208"/>
            <a:ext cx="34290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Objective: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select one of the birds identified in the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Merlin Bird ID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and research it to find out more about the bird’s habitat, feeding, and life history.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629" y="673502"/>
            <a:ext cx="3664314" cy="61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255" y="163883"/>
            <a:ext cx="3577374" cy="326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Bird Name:__________</a:t>
            </a:r>
            <a:br>
              <a:rPr lang="en-US"/>
            </a:br>
            <a:r>
              <a:rPr lang="en-US"/>
              <a:t>Scientific Name:____________</a:t>
            </a:r>
            <a:endParaRPr/>
          </a:p>
        </p:txBody>
      </p:sp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Pick one of the birds you heard with the </a:t>
            </a:r>
            <a:r>
              <a:rPr i="1" lang="en-US" sz="2800">
                <a:latin typeface="Times New Roman"/>
                <a:ea typeface="Times New Roman"/>
                <a:cs typeface="Times New Roman"/>
                <a:sym typeface="Times New Roman"/>
              </a:rPr>
              <a:t>Merlin Bird ID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/>
              <a:t>and research the following using this website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https://www.desertmuseum.org/books/nhsd_birds.php </a:t>
            </a:r>
            <a:r>
              <a:rPr lang="en-US"/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the Bird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about their habitat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about what they eat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about their life history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about what makes this bird unique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</a:rPr>
              <a:t>Use complete sentences, check your grammar and spelling.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21" name="Google Shape;22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Explain the importance of why birds make calls. </a:t>
            </a:r>
            <a:endParaRPr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7225" y="2403665"/>
            <a:ext cx="6728133" cy="429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081548" y="365125"/>
            <a:ext cx="102722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Can you name the birds that live around us?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06477" y="1612029"/>
            <a:ext cx="11031794" cy="4808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7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8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9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10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11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12"/>
            </a:endParaRPr>
          </a:p>
        </p:txBody>
      </p:sp>
      <p:pic>
        <p:nvPicPr>
          <p:cNvPr descr="TUCSON BIRDS PHOTO GALLERY - Explore ..." id="99" name="Google Shape;99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13643" y="452284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CSON BIRDS PHOTO GALLERY - Explore the Tucson Mountains" id="100" name="Google Shape;100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063292" y="1507614"/>
            <a:ext cx="2843828" cy="2839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st of birds of Arizona - Wikipedia" id="101" name="Google Shape;101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20488" y="1517852"/>
            <a:ext cx="2678113" cy="3427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rd Watching | Birding Guides &amp; Locations | Visit Tucson" id="102" name="Google Shape;10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870122" y="5050252"/>
            <a:ext cx="15240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cson | Arizona, Map, Population, &amp; Facts | Britannica" id="103" name="Google Shape;103;p2"/>
          <p:cNvPicPr preferRelativeResize="0"/>
          <p:nvPr/>
        </p:nvPicPr>
        <p:blipFill rotWithShape="1">
          <a:blip r:embed="rId17">
            <a:alphaModFix/>
          </a:blip>
          <a:srcRect b="4478" l="11404" r="18290" t="46092"/>
          <a:stretch/>
        </p:blipFill>
        <p:spPr>
          <a:xfrm>
            <a:off x="318706" y="1762152"/>
            <a:ext cx="5392021" cy="3112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rning Dove Overview, All About Birds ..." id="104" name="Google Shape;104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66835" y="5130520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Download this: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Merlin Bird ID app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791562" y="1869990"/>
            <a:ext cx="10515600" cy="435133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7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8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9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10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Watch how to use it: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https://youtu.be/xmSUOLxyatY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Link that previews the </a:t>
            </a:r>
            <a:r>
              <a:rPr i="1" lang="en-US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Merlin Bird ID </a:t>
            </a:r>
            <a:r>
              <a:rPr lang="en-US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40077" y="1795400"/>
            <a:ext cx="7349211" cy="290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014636" y="5110890"/>
            <a:ext cx="5385802" cy="646331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Download the app and make an account on phone : </a:t>
            </a:r>
            <a:r>
              <a:rPr b="0" i="0" lang="en-US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https://merlin.allaboutbirds.org/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38200" y="4965290"/>
            <a:ext cx="4795684" cy="1211673"/>
          </a:xfrm>
          <a:prstGeom prst="rect">
            <a:avLst/>
          </a:prstGeom>
          <a:noFill/>
          <a:ln cap="flat" cmpd="sng" w="7620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Example:</a:t>
            </a:r>
            <a:endParaRPr/>
          </a:p>
        </p:txBody>
      </p:sp>
      <p:pic>
        <p:nvPicPr>
          <p:cNvPr id="120" name="Google Shape;12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624" y="455679"/>
            <a:ext cx="2821859" cy="612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the Merlin app, list the birds you hear in this data table.</a:t>
            </a:r>
            <a:endParaRPr/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651388" y="21429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{B6ABE4CE-CC35-4FCD-924C-12B1BDFEF3B0}</a:tableStyleId>
              </a:tblPr>
              <a:tblGrid>
                <a:gridCol w="5257800"/>
                <a:gridCol w="5257800"/>
              </a:tblGrid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Bird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How many times did it make a call (place tallies)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Let’s graph your data</a:t>
            </a:r>
            <a:endParaRPr/>
          </a:p>
        </p:txBody>
      </p:sp>
      <p:pic>
        <p:nvPicPr>
          <p:cNvPr descr="Blank Graphs" id="132" name="Google Shape;13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6723" y="2075159"/>
            <a:ext cx="6056672" cy="4536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2753033" y="1506022"/>
            <a:ext cx="6314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Remember to label the “x” and “y” axis and give this graph a title.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Day 2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Objective: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be able to explain how birds are able to communicate (make calls).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he larynx - what is it and where is it located? | Macmillan Cancer Support" id="142" name="Google Shape;142;p7"/>
          <p:cNvPicPr preferRelativeResize="0"/>
          <p:nvPr/>
        </p:nvPicPr>
        <p:blipFill rotWithShape="1">
          <a:blip r:embed="rId3">
            <a:alphaModFix/>
          </a:blip>
          <a:srcRect b="303" l="0" r="0" t="0"/>
          <a:stretch/>
        </p:blipFill>
        <p:spPr>
          <a:xfrm>
            <a:off x="5799448" y="119270"/>
            <a:ext cx="3319761" cy="330973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The special sound producing organ in bird isA) SyrinxB) GlottisC) LarynxD)  Oesophagus"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2805" y="3429000"/>
            <a:ext cx="2567378" cy="319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383458" y="511277"/>
            <a:ext cx="11513574" cy="117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Let’s review: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What allows humans to speak? </a:t>
            </a:r>
            <a:endParaRPr/>
          </a:p>
        </p:txBody>
      </p:sp>
      <p:pic>
        <p:nvPicPr>
          <p:cNvPr id="149" name="Google Shape;14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406" l="24167" r="37499" t="27778"/>
          <a:stretch/>
        </p:blipFill>
        <p:spPr>
          <a:xfrm>
            <a:off x="3391147" y="2141537"/>
            <a:ext cx="540970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7118555" y="2141537"/>
            <a:ext cx="2143432" cy="867134"/>
          </a:xfrm>
          <a:prstGeom prst="ellipse">
            <a:avLst/>
          </a:prstGeom>
          <a:noFill/>
          <a:ln cap="flat" cmpd="sng" w="3810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Let’s read about a bird’s voice box: </a:t>
            </a:r>
            <a:r>
              <a:rPr lang="en-US" sz="4000" u="sng">
                <a:solidFill>
                  <a:schemeClr val="hlink"/>
                </a:solidFill>
                <a:hlinkClick r:id="rId3"/>
              </a:rPr>
              <a:t>https://news.byu.edu/news/study-reveals-birds-surprising-sound-source</a:t>
            </a:r>
            <a:r>
              <a:rPr lang="en-US" sz="4000"/>
              <a:t> (</a:t>
            </a:r>
            <a:r>
              <a:rPr lang="en-US"/>
              <a:t>link)</a:t>
            </a:r>
            <a:br>
              <a:rPr lang="en-US"/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501679"/>
            <a:ext cx="10294374" cy="535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2024-06-28T02:44:23Z</dcterms:created>
  <dc:creator>Georgina Matzkin</dc:creator>
</cp:coreProperties>
</file>