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Play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h9duad5TWk93Ij3HVZK2hKtV0u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cap="none"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 rot="5400000">
            <a:off x="4147139" y="-1111330"/>
            <a:ext cx="3903819" cy="1044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 rot="5400000">
            <a:off x="7247010" y="2070171"/>
            <a:ext cx="558468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 rot="5400000">
            <a:off x="1913010" y="-482529"/>
            <a:ext cx="5584681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body" idx="1"/>
          </p:nvPr>
        </p:nvSpPr>
        <p:spPr>
          <a:xfrm>
            <a:off x="877824" y="2159175"/>
            <a:ext cx="4977453" cy="401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body" idx="2"/>
          </p:nvPr>
        </p:nvSpPr>
        <p:spPr>
          <a:xfrm>
            <a:off x="6328391" y="2159175"/>
            <a:ext cx="4985785" cy="401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"/>
              <a:buNone/>
              <a:defRPr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>
            <a:spLocks noGrp="1"/>
          </p:cNvSpPr>
          <p:nvPr>
            <p:ph type="pic" idx="2"/>
          </p:nvPr>
        </p:nvSpPr>
        <p:spPr>
          <a:xfrm>
            <a:off x="5247408" y="919595"/>
            <a:ext cx="6107979" cy="5013614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839788" y="3000652"/>
            <a:ext cx="3643889" cy="286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1"/>
          </p:nvPr>
        </p:nvSpPr>
        <p:spPr>
          <a:xfrm>
            <a:off x="5432898" y="807867"/>
            <a:ext cx="5922489" cy="505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2"/>
          </p:nvPr>
        </p:nvSpPr>
        <p:spPr>
          <a:xfrm>
            <a:off x="839788" y="3000652"/>
            <a:ext cx="3640713" cy="286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cap="none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2"/>
          </p:nvPr>
        </p:nvSpPr>
        <p:spPr>
          <a:xfrm>
            <a:off x="881349" y="2344025"/>
            <a:ext cx="4963538" cy="383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3"/>
          </p:nvPr>
        </p:nvSpPr>
        <p:spPr>
          <a:xfrm>
            <a:off x="6322669" y="1696325"/>
            <a:ext cx="4987982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 cap="none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4"/>
          </p:nvPr>
        </p:nvSpPr>
        <p:spPr>
          <a:xfrm>
            <a:off x="6322669" y="2344025"/>
            <a:ext cx="4987982" cy="3833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9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rgbClr val="BFB6A5">
              <a:alpha val="1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  <a:defRPr sz="32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16">
          <p15:clr>
            <a:srgbClr val="F26B43"/>
          </p15:clr>
        </p15:guide>
        <p15:guide id="4" orient="horz" pos="11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title"/>
          </p:nvPr>
        </p:nvSpPr>
        <p:spPr>
          <a:xfrm>
            <a:off x="871108" y="214434"/>
            <a:ext cx="10449784" cy="63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Lesson Overview: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1"/>
          </p:nvPr>
        </p:nvSpPr>
        <p:spPr>
          <a:xfrm>
            <a:off x="231006" y="1022173"/>
            <a:ext cx="11720200" cy="503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In this lesson, students are introduced to what scientists do by practicing observation skills and using tools in a biology classroom. Students are provided an opportunity to experience blind contour drawing to help them build their observation and drawing skills.</a:t>
            </a:r>
            <a:endParaRPr/>
          </a:p>
          <a:p>
            <a:pPr marL="4572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rgbClr val="000000"/>
                </a:solidFill>
              </a:rPr>
              <a:t>Objective:</a:t>
            </a:r>
            <a:r>
              <a:rPr lang="en-US" sz="1800">
                <a:solidFill>
                  <a:srgbClr val="000000"/>
                </a:solidFill>
              </a:rPr>
              <a:t> Students will be able to practice making observations, asking questions about their observations, and connecting with their observations.</a:t>
            </a:r>
            <a:endParaRPr/>
          </a:p>
          <a:p>
            <a:pPr marL="4572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rgbClr val="000000"/>
                </a:solidFill>
              </a:rPr>
              <a:t>Grades:</a:t>
            </a:r>
            <a:r>
              <a:rPr lang="en-US" sz="1800">
                <a:solidFill>
                  <a:srgbClr val="000000"/>
                </a:solidFill>
              </a:rPr>
              <a:t> 9th to 12th grades, adaptable to middle school.</a:t>
            </a:r>
            <a:endParaRPr/>
          </a:p>
          <a:p>
            <a:pPr marL="4572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rgbClr val="000000"/>
                </a:solidFill>
              </a:rPr>
              <a:t>Time:</a:t>
            </a:r>
            <a:r>
              <a:rPr lang="en-US" sz="1800">
                <a:solidFill>
                  <a:srgbClr val="000000"/>
                </a:solidFill>
              </a:rPr>
              <a:t> 45 minutes</a:t>
            </a:r>
            <a:endParaRPr/>
          </a:p>
          <a:p>
            <a:pPr marL="4572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rgbClr val="000000"/>
                </a:solidFill>
              </a:rPr>
              <a:t>Author:</a:t>
            </a:r>
            <a:r>
              <a:rPr lang="en-US" sz="1800">
                <a:solidFill>
                  <a:srgbClr val="000000"/>
                </a:solidFill>
              </a:rPr>
              <a:t> Sokha Wise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1">
                <a:solidFill>
                  <a:srgbClr val="000000"/>
                </a:solidFill>
              </a:rPr>
              <a:t>Standards:</a:t>
            </a:r>
            <a:endParaRPr/>
          </a:p>
          <a:p>
            <a:pPr marL="4572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rgbClr val="000000"/>
                </a:solidFill>
              </a:rPr>
              <a:t>SIN 202</a:t>
            </a:r>
            <a:r>
              <a:rPr lang="en-US" sz="1800">
                <a:solidFill>
                  <a:srgbClr val="000000"/>
                </a:solidFill>
              </a:rPr>
              <a:t>. Understand the tools and functions of tools used in a simple experiment.</a:t>
            </a:r>
            <a:endParaRPr sz="1800"/>
          </a:p>
          <a:p>
            <a:pPr marL="4572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-US" sz="1800" b="1">
                <a:solidFill>
                  <a:srgbClr val="000000"/>
                </a:solidFill>
              </a:rPr>
              <a:t>Essential HS.L1U1.20</a:t>
            </a:r>
            <a:r>
              <a:rPr lang="en-US" sz="1800">
                <a:solidFill>
                  <a:srgbClr val="000000"/>
                </a:solidFill>
              </a:rPr>
              <a:t> Ask questions and/or make predictions based on observations and evidence to demonstrate how cellular organization, structure, and function allow organisms to maintain homeostasis.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 b="1">
                <a:solidFill>
                  <a:srgbClr val="000000"/>
                </a:solidFill>
              </a:rPr>
              <a:t>Lesson Components include Lecture slides and student handouts</a:t>
            </a: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92" name="Google Shape;92;p1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93" name="Google Shape;93;p1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>
            <a:spLocks noGrp="1"/>
          </p:cNvSpPr>
          <p:nvPr>
            <p:ph type="title"/>
          </p:nvPr>
        </p:nvSpPr>
        <p:spPr>
          <a:xfrm>
            <a:off x="325798" y="588245"/>
            <a:ext cx="1161915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"/>
              <a:buNone/>
            </a:pPr>
            <a:r>
              <a:rPr lang="en-US" sz="2400"/>
              <a:t>Scientists use </a:t>
            </a:r>
            <a:r>
              <a:rPr lang="en-US" sz="2400">
                <a:solidFill>
                  <a:srgbClr val="FF0000"/>
                </a:solidFill>
              </a:rPr>
              <a:t>observations</a:t>
            </a:r>
            <a:r>
              <a:rPr lang="en-US" sz="2400"/>
              <a:t>, </a:t>
            </a:r>
            <a:r>
              <a:rPr lang="en-US" sz="2400">
                <a:solidFill>
                  <a:srgbClr val="FF0000"/>
                </a:solidFill>
              </a:rPr>
              <a:t>measurements</a:t>
            </a:r>
            <a:r>
              <a:rPr lang="en-US" sz="2400"/>
              <a:t>, and </a:t>
            </a:r>
            <a:r>
              <a:rPr lang="en-US" sz="2400">
                <a:solidFill>
                  <a:srgbClr val="FF0000"/>
                </a:solidFill>
              </a:rPr>
              <a:t>experimentation</a:t>
            </a:r>
            <a:r>
              <a:rPr lang="en-US" sz="2400"/>
              <a:t> to understand these patterns. This is part of the </a:t>
            </a:r>
            <a:r>
              <a:rPr lang="en-US" sz="2400">
                <a:solidFill>
                  <a:srgbClr val="FF0000"/>
                </a:solidFill>
              </a:rPr>
              <a:t>Scientific Method</a:t>
            </a:r>
            <a:r>
              <a:rPr lang="en-US" sz="2400"/>
              <a:t>, a research process used by all scientists to learn about how nature works.</a:t>
            </a:r>
            <a:endParaRPr/>
          </a:p>
        </p:txBody>
      </p:sp>
      <p:pic>
        <p:nvPicPr>
          <p:cNvPr id="224" name="Google Shape;224;p10" descr="A person kneeling in a deser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5798" y="2175055"/>
            <a:ext cx="7284720" cy="24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0" descr="Restoring a Reef | A biologist from the Florida Keys Nationa… | Flick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9042" y="4685132"/>
            <a:ext cx="3073832" cy="2013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A child in red shirt and glasses holding a bucket in wat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2050" y="4661841"/>
            <a:ext cx="3038475" cy="202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 descr="무료 이미지 : 차량, 장비, 기계, 에너지, 방, 테스트, 랩, 과학적, 국립 연구소, 과학자, 실험, 항공기 엔진, 자동차 엔진 부품, 물리학 자, 양전자, 타이탄 ..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7607" y="2180275"/>
            <a:ext cx="3734059" cy="2510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871108" y="135807"/>
            <a:ext cx="10449784" cy="1182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Different branches of science focuses on a different part of the natural world.</a:t>
            </a:r>
            <a:endParaRPr/>
          </a:p>
        </p:txBody>
      </p:sp>
      <p:grpSp>
        <p:nvGrpSpPr>
          <p:cNvPr id="233" name="Google Shape;233;p11"/>
          <p:cNvGrpSpPr/>
          <p:nvPr/>
        </p:nvGrpSpPr>
        <p:grpSpPr>
          <a:xfrm>
            <a:off x="520333" y="1450412"/>
            <a:ext cx="10796865" cy="4664645"/>
            <a:chOff x="3692" y="132452"/>
            <a:chExt cx="10796865" cy="4664645"/>
          </a:xfrm>
        </p:grpSpPr>
        <p:sp>
          <p:nvSpPr>
            <p:cNvPr id="234" name="Google Shape;234;p11"/>
            <p:cNvSpPr/>
            <p:nvPr/>
          </p:nvSpPr>
          <p:spPr>
            <a:xfrm>
              <a:off x="8601196" y="2941136"/>
              <a:ext cx="1099680" cy="5233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7501515" y="2941136"/>
              <a:ext cx="1099680" cy="5233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5302154" y="1275120"/>
              <a:ext cx="3299042" cy="5233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5256434" y="2941136"/>
              <a:ext cx="91440" cy="5233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5256434" y="1275120"/>
              <a:ext cx="91440" cy="5233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2003112" y="2941136"/>
              <a:ext cx="1099680" cy="5233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903431" y="2941136"/>
              <a:ext cx="1099680" cy="5233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Google Shape;241;p11"/>
            <p:cNvSpPr/>
            <p:nvPr/>
          </p:nvSpPr>
          <p:spPr>
            <a:xfrm>
              <a:off x="2003112" y="1275120"/>
              <a:ext cx="3299042" cy="5233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4402415" y="132452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rgbClr val="9E8B4E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1"/>
            <p:cNvSpPr/>
            <p:nvPr/>
          </p:nvSpPr>
          <p:spPr>
            <a:xfrm>
              <a:off x="4602357" y="322397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rgbClr val="9E8B4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1"/>
            <p:cNvSpPr txBox="1"/>
            <p:nvPr/>
          </p:nvSpPr>
          <p:spPr>
            <a:xfrm>
              <a:off x="4635825" y="355865"/>
              <a:ext cx="1732541" cy="10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lay"/>
                <a:buNone/>
              </a:pPr>
              <a:r>
                <a:rPr lang="en-US" sz="18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Natural Science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>
              <a:off x="1103373" y="1798468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1"/>
            <p:cNvSpPr/>
            <p:nvPr/>
          </p:nvSpPr>
          <p:spPr>
            <a:xfrm>
              <a:off x="1303315" y="1988413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1"/>
            <p:cNvSpPr txBox="1"/>
            <p:nvPr/>
          </p:nvSpPr>
          <p:spPr>
            <a:xfrm>
              <a:off x="1336783" y="2021881"/>
              <a:ext cx="1732541" cy="10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lay"/>
                <a:buNone/>
              </a:pPr>
              <a:r>
                <a:rPr lang="en-US" sz="18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Earth and Space Science</a:t>
              </a:r>
              <a:endParaRPr/>
            </a:p>
          </p:txBody>
        </p:sp>
        <p:sp>
          <p:nvSpPr>
            <p:cNvPr id="248" name="Google Shape;248;p11"/>
            <p:cNvSpPr/>
            <p:nvPr/>
          </p:nvSpPr>
          <p:spPr>
            <a:xfrm>
              <a:off x="3692" y="3464484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203634" y="3654429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1"/>
            <p:cNvSpPr txBox="1"/>
            <p:nvPr/>
          </p:nvSpPr>
          <p:spPr>
            <a:xfrm>
              <a:off x="237102" y="3687897"/>
              <a:ext cx="1732541" cy="10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Play"/>
                <a:buNone/>
              </a:pPr>
              <a:r>
                <a:rPr lang="en-US" sz="1100" b="1">
                  <a:solidFill>
                    <a:srgbClr val="FF0000"/>
                  </a:solidFill>
                  <a:latin typeface="Play"/>
                  <a:ea typeface="Play"/>
                  <a:cs typeface="Play"/>
                  <a:sym typeface="Play"/>
                </a:rPr>
                <a:t>Geology:</a:t>
              </a:r>
              <a:r>
                <a:rPr lang="en-US" sz="11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 study Earth physical structure, processes, and history.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>
              <a:off x="2203054" y="3464484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1"/>
            <p:cNvSpPr/>
            <p:nvPr/>
          </p:nvSpPr>
          <p:spPr>
            <a:xfrm>
              <a:off x="2402996" y="3654429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2436464" y="3687897"/>
              <a:ext cx="1732541" cy="10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Play"/>
                <a:buNone/>
              </a:pPr>
              <a:r>
                <a:rPr lang="en-US" sz="1100" b="1">
                  <a:solidFill>
                    <a:srgbClr val="FF0000"/>
                  </a:solidFill>
                  <a:latin typeface="Play"/>
                  <a:ea typeface="Play"/>
                  <a:cs typeface="Play"/>
                  <a:sym typeface="Play"/>
                </a:rPr>
                <a:t>Astronomy:</a:t>
              </a:r>
              <a:r>
                <a:rPr lang="en-US" sz="11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 study the celestial objects and phenomena that occurs outside Earth's atmosphere.</a:t>
              </a:r>
              <a:endParaRPr/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4402415" y="1798468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1"/>
            <p:cNvSpPr/>
            <p:nvPr/>
          </p:nvSpPr>
          <p:spPr>
            <a:xfrm>
              <a:off x="4602357" y="1988413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4635825" y="2021881"/>
              <a:ext cx="1732541" cy="10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lay"/>
                <a:buNone/>
              </a:pPr>
              <a:r>
                <a:rPr lang="en-US" sz="18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Life Science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4402415" y="3464484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4602357" y="3654429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4635825" y="3687897"/>
              <a:ext cx="1732541" cy="10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Play"/>
                <a:buNone/>
              </a:pPr>
              <a:r>
                <a:rPr lang="en-US" sz="1100" b="1">
                  <a:solidFill>
                    <a:srgbClr val="FF0000"/>
                  </a:solidFill>
                  <a:latin typeface="Play"/>
                  <a:ea typeface="Play"/>
                  <a:cs typeface="Play"/>
                  <a:sym typeface="Play"/>
                </a:rPr>
                <a:t>Biology:</a:t>
              </a:r>
              <a:r>
                <a:rPr lang="en-US" sz="11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 study living things.</a:t>
              </a: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7701457" y="1798468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7901399" y="1988413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1"/>
            <p:cNvSpPr txBox="1"/>
            <p:nvPr/>
          </p:nvSpPr>
          <p:spPr>
            <a:xfrm>
              <a:off x="7934867" y="2021881"/>
              <a:ext cx="1732541" cy="10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lay"/>
                <a:buNone/>
              </a:pPr>
              <a:r>
                <a:rPr lang="en-US" sz="18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Physical Science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6601777" y="3464484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6801719" y="3654429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6835187" y="3687897"/>
              <a:ext cx="1732541" cy="10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Play"/>
                <a:buNone/>
              </a:pPr>
              <a:r>
                <a:rPr lang="en-US" sz="1100" b="1">
                  <a:solidFill>
                    <a:srgbClr val="FF0000"/>
                  </a:solidFill>
                  <a:latin typeface="Play"/>
                  <a:ea typeface="Play"/>
                  <a:cs typeface="Play"/>
                  <a:sym typeface="Play"/>
                </a:rPr>
                <a:t>Chemistry:</a:t>
              </a:r>
              <a:r>
                <a:rPr lang="en-US" sz="11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 study elements and compounds that makes up matter and the reactions that occurs between them.</a:t>
              </a: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8801138" y="3464484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9001080" y="3654429"/>
              <a:ext cx="1799477" cy="114266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905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9034548" y="3687897"/>
              <a:ext cx="1732541" cy="10757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41900" rIns="41900" bIns="4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Play"/>
                <a:buNone/>
              </a:pPr>
              <a:r>
                <a:rPr lang="en-US" sz="1100" b="1">
                  <a:solidFill>
                    <a:srgbClr val="FF0000"/>
                  </a:solidFill>
                  <a:latin typeface="Play"/>
                  <a:ea typeface="Play"/>
                  <a:cs typeface="Play"/>
                  <a:sym typeface="Play"/>
                </a:rPr>
                <a:t>Physics:</a:t>
              </a:r>
              <a:r>
                <a:rPr lang="en-US" sz="11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 study of matter, its motion, and how it interacts with one another.</a:t>
              </a:r>
              <a:endParaRPr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9" name="Google Shape;269;p11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271" name="Google Shape;271;p11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>
            <a:spLocks noGrp="1"/>
          </p:cNvSpPr>
          <p:nvPr>
            <p:ph type="title"/>
          </p:nvPr>
        </p:nvSpPr>
        <p:spPr>
          <a:xfrm>
            <a:off x="877824" y="294803"/>
            <a:ext cx="10449784" cy="772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All science usually begin from observing a phenomenon.</a:t>
            </a:r>
            <a:endParaRPr/>
          </a:p>
        </p:txBody>
      </p:sp>
      <p:sp>
        <p:nvSpPr>
          <p:cNvPr id="277" name="Google Shape;277;p12"/>
          <p:cNvSpPr txBox="1">
            <a:spLocks noGrp="1"/>
          </p:cNvSpPr>
          <p:nvPr>
            <p:ph type="body" idx="1"/>
          </p:nvPr>
        </p:nvSpPr>
        <p:spPr>
          <a:xfrm>
            <a:off x="884791" y="1299204"/>
            <a:ext cx="5875238" cy="203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en-US" sz="3200"/>
              <a:t>A </a:t>
            </a:r>
            <a:r>
              <a:rPr lang="en-US" sz="3200" b="1">
                <a:solidFill>
                  <a:srgbClr val="FF0000"/>
                </a:solidFill>
              </a:rPr>
              <a:t>phenomenon</a:t>
            </a:r>
            <a:r>
              <a:rPr lang="en-US" sz="3200"/>
              <a:t> is an observable event that occurs which causes you to wonder.</a:t>
            </a:r>
            <a:endParaRPr/>
          </a:p>
        </p:txBody>
      </p:sp>
      <p:pic>
        <p:nvPicPr>
          <p:cNvPr id="278" name="Google Shape;278;p12" descr="A double rainbow over a body of wa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614" r="-1" b="-1"/>
          <a:stretch/>
        </p:blipFill>
        <p:spPr>
          <a:xfrm>
            <a:off x="6898044" y="1533877"/>
            <a:ext cx="4985785" cy="401778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280" name="Google Shape;280;p12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/>
            </a:br>
            <a:r>
              <a:rPr lang="en-US" sz="700"/>
              <a:t>              </a:t>
            </a:r>
            <a:endParaRPr/>
          </a:p>
        </p:txBody>
      </p:sp>
      <p:sp>
        <p:nvSpPr>
          <p:cNvPr id="281" name="Google Shape;281;p12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282" name="Google Shape;28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7833" y="3106478"/>
            <a:ext cx="3005761" cy="3429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2"/>
          <p:cNvSpPr/>
          <p:nvPr/>
        </p:nvSpPr>
        <p:spPr>
          <a:xfrm>
            <a:off x="5177747" y="2903529"/>
            <a:ext cx="2586600" cy="1934388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is a double rainbow created?</a:t>
            </a:r>
            <a:endParaRPr/>
          </a:p>
        </p:txBody>
      </p:sp>
      <p:sp>
        <p:nvSpPr>
          <p:cNvPr id="284" name="Google Shape;284;p12"/>
          <p:cNvSpPr/>
          <p:nvPr/>
        </p:nvSpPr>
        <p:spPr>
          <a:xfrm>
            <a:off x="4452767" y="3166711"/>
            <a:ext cx="400990" cy="327259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4074589" y="3262963"/>
            <a:ext cx="227276" cy="231007"/>
          </a:xfrm>
          <a:prstGeom prst="cloud">
            <a:avLst/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 txBox="1"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There are four essential components to the nature and process of science.</a:t>
            </a:r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/>
            </a:br>
            <a:r>
              <a:rPr lang="en-US" sz="700"/>
              <a:t>              </a:t>
            </a:r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pSp>
        <p:nvGrpSpPr>
          <p:cNvPr id="294" name="Google Shape;294;p13"/>
          <p:cNvGrpSpPr/>
          <p:nvPr/>
        </p:nvGrpSpPr>
        <p:grpSpPr>
          <a:xfrm>
            <a:off x="612647" y="1715532"/>
            <a:ext cx="10653579" cy="4591920"/>
            <a:chOff x="0" y="0"/>
            <a:chExt cx="10653579" cy="4591920"/>
          </a:xfrm>
        </p:grpSpPr>
        <p:sp>
          <p:nvSpPr>
            <p:cNvPr id="295" name="Google Shape;295;p13"/>
            <p:cNvSpPr/>
            <p:nvPr/>
          </p:nvSpPr>
          <p:spPr>
            <a:xfrm>
              <a:off x="0" y="0"/>
              <a:ext cx="10653579" cy="966318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292311" y="219328"/>
              <a:ext cx="531475" cy="53147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1116098" y="1906"/>
              <a:ext cx="9537480" cy="96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1116098" y="1906"/>
              <a:ext cx="9537480" cy="96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250" tIns="102250" rIns="102250" bIns="102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Exploration and discovery</a:t>
              </a: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0" y="1209805"/>
              <a:ext cx="10653579" cy="966318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292311" y="1427226"/>
              <a:ext cx="531475" cy="53147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116098" y="1209805"/>
              <a:ext cx="9537480" cy="96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 txBox="1"/>
            <p:nvPr/>
          </p:nvSpPr>
          <p:spPr>
            <a:xfrm>
              <a:off x="1116098" y="1209805"/>
              <a:ext cx="9537480" cy="96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250" tIns="102250" rIns="102250" bIns="102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Testing ideas</a:t>
              </a: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0" y="2417703"/>
              <a:ext cx="10653579" cy="966318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292311" y="2635125"/>
              <a:ext cx="531475" cy="5314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116098" y="2417703"/>
              <a:ext cx="9537480" cy="96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 txBox="1"/>
            <p:nvPr/>
          </p:nvSpPr>
          <p:spPr>
            <a:xfrm>
              <a:off x="1116098" y="2417703"/>
              <a:ext cx="9537480" cy="96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250" tIns="102250" rIns="102250" bIns="102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Community analysis and feedback</a:t>
              </a:r>
              <a:endParaRPr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0" y="3625602"/>
              <a:ext cx="10653579" cy="966318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92311" y="3843024"/>
              <a:ext cx="531475" cy="53147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1116098" y="3625602"/>
              <a:ext cx="9537480" cy="96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 txBox="1"/>
            <p:nvPr/>
          </p:nvSpPr>
          <p:spPr>
            <a:xfrm>
              <a:off x="1116098" y="3625602"/>
              <a:ext cx="9537480" cy="96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2250" tIns="102250" rIns="102250" bIns="1022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Benefits and Outcomes</a:t>
              </a:r>
              <a:endParaRPr/>
            </a:p>
          </p:txBody>
        </p:sp>
      </p:grpSp>
      <p:sp>
        <p:nvSpPr>
          <p:cNvPr id="311" name="Google Shape;311;p13"/>
          <p:cNvSpPr/>
          <p:nvPr/>
        </p:nvSpPr>
        <p:spPr>
          <a:xfrm>
            <a:off x="5207267" y="1337912"/>
            <a:ext cx="5688531" cy="157854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 we are focusing on this component.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>
            <a:spLocks noGrp="1"/>
          </p:cNvSpPr>
          <p:nvPr>
            <p:ph type="title"/>
          </p:nvPr>
        </p:nvSpPr>
        <p:spPr>
          <a:xfrm>
            <a:off x="433529" y="135981"/>
            <a:ext cx="3888213" cy="140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lay"/>
              <a:buNone/>
            </a:pPr>
            <a:r>
              <a:rPr lang="en-US" sz="3600" b="1"/>
              <a:t>Exploration and Discovery involves…</a:t>
            </a:r>
            <a:endParaRPr/>
          </a:p>
        </p:txBody>
      </p:sp>
      <p:sp>
        <p:nvSpPr>
          <p:cNvPr id="317" name="Google Shape;317;p14"/>
          <p:cNvSpPr txBox="1">
            <a:spLocks noGrp="1"/>
          </p:cNvSpPr>
          <p:nvPr>
            <p:ph type="body" idx="2"/>
          </p:nvPr>
        </p:nvSpPr>
        <p:spPr>
          <a:xfrm>
            <a:off x="597160" y="1722923"/>
            <a:ext cx="3595634" cy="3542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Noto Sans Symbols"/>
              <a:buChar char="✔"/>
            </a:pPr>
            <a:r>
              <a:rPr lang="en-US" sz="2000" b="1">
                <a:solidFill>
                  <a:srgbClr val="222222"/>
                </a:solidFill>
              </a:rPr>
              <a:t>Scientific investigation usually begins with making observations </a:t>
            </a:r>
            <a:r>
              <a:rPr lang="en-US" sz="2000">
                <a:solidFill>
                  <a:srgbClr val="222222"/>
                </a:solidFill>
              </a:rPr>
              <a:t>and </a:t>
            </a:r>
            <a:r>
              <a:rPr lang="en-US" sz="2000" b="1">
                <a:solidFill>
                  <a:srgbClr val="222222"/>
                </a:solidFill>
              </a:rPr>
              <a:t>forming questions</a:t>
            </a:r>
            <a:r>
              <a:rPr lang="en-US" sz="2000">
                <a:solidFill>
                  <a:srgbClr val="222222"/>
                </a:solidFill>
              </a:rPr>
              <a:t>. 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rgbClr val="222222"/>
                </a:solidFill>
              </a:rPr>
              <a:t>However, it can also begin with being inspired, from reading an interesting article, or from sharing ideas with someone.</a:t>
            </a:r>
            <a:endParaRPr sz="2000">
              <a:solidFill>
                <a:srgbClr val="222222"/>
              </a:solidFill>
            </a:endParaRPr>
          </a:p>
        </p:txBody>
      </p:sp>
      <p:sp>
        <p:nvSpPr>
          <p:cNvPr id="318" name="Google Shape;318;p14"/>
          <p:cNvSpPr txBox="1">
            <a:spLocks noGrp="1"/>
          </p:cNvSpPr>
          <p:nvPr>
            <p:ph type="dt" idx="10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319" name="Google Shape;319;p14"/>
          <p:cNvSpPr txBox="1">
            <a:spLocks noGrp="1"/>
          </p:cNvSpPr>
          <p:nvPr>
            <p:ph type="ft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320" name="Google Shape;320;p14"/>
          <p:cNvSpPr txBox="1">
            <a:spLocks noGrp="1"/>
          </p:cNvSpPr>
          <p:nvPr>
            <p:ph type="sldNum" idx="12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pSp>
        <p:nvGrpSpPr>
          <p:cNvPr id="321" name="Google Shape;321;p14"/>
          <p:cNvGrpSpPr/>
          <p:nvPr/>
        </p:nvGrpSpPr>
        <p:grpSpPr>
          <a:xfrm>
            <a:off x="4572000" y="557902"/>
            <a:ext cx="6842449" cy="5477827"/>
            <a:chOff x="0" y="4286"/>
            <a:chExt cx="6842449" cy="5477827"/>
          </a:xfrm>
        </p:grpSpPr>
        <p:sp>
          <p:nvSpPr>
            <p:cNvPr id="322" name="Google Shape;322;p14"/>
            <p:cNvSpPr/>
            <p:nvPr/>
          </p:nvSpPr>
          <p:spPr>
            <a:xfrm>
              <a:off x="0" y="4286"/>
              <a:ext cx="6842449" cy="91297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276173" y="209704"/>
              <a:ext cx="502134" cy="50213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54481" y="4286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 txBox="1"/>
            <p:nvPr/>
          </p:nvSpPr>
          <p:spPr>
            <a:xfrm>
              <a:off x="1054481" y="4286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600" tIns="96600" rIns="96600" bIns="96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Make observations</a:t>
              </a: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0" y="1145500"/>
              <a:ext cx="6842449" cy="91297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276173" y="1350918"/>
              <a:ext cx="502134" cy="50213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054481" y="1145500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 txBox="1"/>
            <p:nvPr/>
          </p:nvSpPr>
          <p:spPr>
            <a:xfrm>
              <a:off x="1054481" y="1145500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600" tIns="96600" rIns="96600" bIns="96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Asking questions</a:t>
              </a: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0" y="2286714"/>
              <a:ext cx="6842449" cy="91297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905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76173" y="2492132"/>
              <a:ext cx="502134" cy="50213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1054481" y="2286714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 txBox="1"/>
            <p:nvPr/>
          </p:nvSpPr>
          <p:spPr>
            <a:xfrm>
              <a:off x="1054481" y="2286714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600" tIns="96600" rIns="96600" bIns="96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Finding inspiration</a:t>
              </a: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0" y="3427928"/>
              <a:ext cx="6842449" cy="91297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905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276173" y="3633346"/>
              <a:ext cx="502134" cy="50213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054481" y="3427928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 txBox="1"/>
            <p:nvPr/>
          </p:nvSpPr>
          <p:spPr>
            <a:xfrm>
              <a:off x="1054481" y="3427928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600" tIns="96600" rIns="96600" bIns="96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Exploring the literature</a:t>
              </a: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0" y="4569142"/>
              <a:ext cx="6842449" cy="91297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76173" y="4774561"/>
              <a:ext cx="502134" cy="50213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054481" y="4569142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 txBox="1"/>
            <p:nvPr/>
          </p:nvSpPr>
          <p:spPr>
            <a:xfrm>
              <a:off x="1054481" y="4569142"/>
              <a:ext cx="5787967" cy="912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600" tIns="96600" rIns="96600" bIns="96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Sharing data and ideas</a:t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863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Recording Observations Expectations</a:t>
            </a:r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body" idx="1"/>
          </p:nvPr>
        </p:nvSpPr>
        <p:spPr>
          <a:xfrm>
            <a:off x="877824" y="1726664"/>
            <a:ext cx="10442448" cy="433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 b="1"/>
              <a:t>Qualitative </a:t>
            </a:r>
            <a:r>
              <a:rPr lang="en-US" sz="2800"/>
              <a:t>observations: Using your 5 senses. </a:t>
            </a:r>
            <a:r>
              <a:rPr lang="en-US" sz="2800" b="1">
                <a:solidFill>
                  <a:srgbClr val="FF0000"/>
                </a:solidFill>
              </a:rPr>
              <a:t>Describe what you see, smell, taste, touch and hear.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 b="1"/>
              <a:t>Quantitative</a:t>
            </a:r>
            <a:r>
              <a:rPr lang="en-US" sz="2800"/>
              <a:t> observations: Using numbers for </a:t>
            </a:r>
            <a:r>
              <a:rPr lang="en-US" sz="2800" b="1">
                <a:solidFill>
                  <a:srgbClr val="FF0000"/>
                </a:solidFill>
              </a:rPr>
              <a:t>measurements</a:t>
            </a:r>
            <a:r>
              <a:rPr lang="en-US" sz="2800"/>
              <a:t> or </a:t>
            </a:r>
            <a:r>
              <a:rPr lang="en-US" sz="2800" b="1">
                <a:solidFill>
                  <a:srgbClr val="FF0000"/>
                </a:solidFill>
              </a:rPr>
              <a:t>counting</a:t>
            </a:r>
            <a:r>
              <a:rPr lang="en-US" sz="2800"/>
              <a:t> the amount of something.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 b="1"/>
              <a:t>Draw</a:t>
            </a:r>
            <a:r>
              <a:rPr lang="en-US" sz="2800"/>
              <a:t> or </a:t>
            </a:r>
            <a:r>
              <a:rPr lang="en-US" sz="2800" b="1">
                <a:solidFill>
                  <a:srgbClr val="FF0000"/>
                </a:solidFill>
              </a:rPr>
              <a:t>sketch</a:t>
            </a:r>
            <a:r>
              <a:rPr lang="en-US" sz="2800"/>
              <a:t> what you see.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/>
              <a:t>Make sure to always </a:t>
            </a:r>
            <a:r>
              <a:rPr lang="en-US" sz="2800" b="1">
                <a:solidFill>
                  <a:srgbClr val="FF0000"/>
                </a:solidFill>
              </a:rPr>
              <a:t>label</a:t>
            </a:r>
            <a:r>
              <a:rPr lang="en-US" sz="2800"/>
              <a:t> your drawings.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-US" sz="2800"/>
              <a:t>We will practice using a technique called </a:t>
            </a:r>
            <a:r>
              <a:rPr lang="en-US" sz="2800" b="1"/>
              <a:t>Blind Contour Drawing.</a:t>
            </a:r>
            <a:endParaRPr/>
          </a:p>
        </p:txBody>
      </p:sp>
      <p:sp>
        <p:nvSpPr>
          <p:cNvPr id="348" name="Google Shape;348;p15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349" name="Google Shape;349;p15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350" name="Google Shape;350;p15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"/>
          <p:cNvSpPr txBox="1">
            <a:spLocks noGrp="1"/>
          </p:cNvSpPr>
          <p:nvPr>
            <p:ph type="title"/>
          </p:nvPr>
        </p:nvSpPr>
        <p:spPr>
          <a:xfrm>
            <a:off x="871108" y="213491"/>
            <a:ext cx="10449784" cy="841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Assigned Activity: Blind Contour Drawing</a:t>
            </a:r>
            <a:endParaRPr/>
          </a:p>
        </p:txBody>
      </p:sp>
      <p:sp>
        <p:nvSpPr>
          <p:cNvPr id="356" name="Google Shape;356;p16"/>
          <p:cNvSpPr txBox="1">
            <a:spLocks noGrp="1"/>
          </p:cNvSpPr>
          <p:nvPr>
            <p:ph type="body" idx="1"/>
          </p:nvPr>
        </p:nvSpPr>
        <p:spPr>
          <a:xfrm>
            <a:off x="877824" y="1720771"/>
            <a:ext cx="10442448" cy="4341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/>
              <a:t>Individual work. 10 minutes.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/>
              <a:t>Pick a scientific tool to draw.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/>
              <a:t>Focus your eye on some part of the object and begin moving your pencil to record what your eyes observe.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/>
              <a:t>Do not look at your paper.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/>
              <a:t>Pay attention to the shapes, lines, and contours of the object.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en-US" sz="2400"/>
              <a:t>Move your pencil as your eyes move like an ant traveling along the edge of the object.</a:t>
            </a:r>
            <a:endParaRPr/>
          </a:p>
        </p:txBody>
      </p:sp>
      <p:sp>
        <p:nvSpPr>
          <p:cNvPr id="357" name="Google Shape;357;p16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358" name="Google Shape;358;p16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359" name="Google Shape;359;p16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7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Class Discussion: Blind Contour Drawing Reflection</a:t>
            </a:r>
            <a:endParaRPr/>
          </a:p>
        </p:txBody>
      </p:sp>
      <p:sp>
        <p:nvSpPr>
          <p:cNvPr id="365" name="Google Shape;365;p17"/>
          <p:cNvSpPr txBox="1"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lvl="0" indent="-742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US" sz="3600"/>
              <a:t>How do you feel doing this activity?</a:t>
            </a:r>
            <a:endParaRPr/>
          </a:p>
          <a:p>
            <a:pPr marL="742950" lvl="0" indent="-742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US" sz="3600"/>
              <a:t>What is difficult about it?</a:t>
            </a:r>
            <a:endParaRPr/>
          </a:p>
          <a:p>
            <a:pPr marL="742950" lvl="0" indent="-742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US" sz="3600"/>
              <a:t>What is easy about it?</a:t>
            </a:r>
            <a:endParaRPr/>
          </a:p>
          <a:p>
            <a:pPr marL="742950" lvl="0" indent="-742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AutoNum type="arabicPeriod"/>
            </a:pPr>
            <a:r>
              <a:rPr lang="en-US" sz="3600"/>
              <a:t>What is a benefit from blind contour drawing?</a:t>
            </a:r>
            <a:endParaRPr/>
          </a:p>
        </p:txBody>
      </p:sp>
      <p:sp>
        <p:nvSpPr>
          <p:cNvPr id="366" name="Google Shape;366;p17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367" name="Google Shape;367;p17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368" name="Google Shape;368;p17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8"/>
          <p:cNvSpPr txBox="1">
            <a:spLocks noGrp="1"/>
          </p:cNvSpPr>
          <p:nvPr>
            <p:ph type="title"/>
          </p:nvPr>
        </p:nvSpPr>
        <p:spPr>
          <a:xfrm>
            <a:off x="882314" y="207245"/>
            <a:ext cx="10449784" cy="931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Play"/>
              <a:buNone/>
            </a:pPr>
            <a:r>
              <a:rPr lang="en-US"/>
              <a:t>Common Tools Use By Biologists. </a:t>
            </a:r>
            <a:r>
              <a:rPr lang="en-US">
                <a:solidFill>
                  <a:srgbClr val="FF0000"/>
                </a:solidFill>
              </a:rPr>
              <a:t>Write down the name of the tool you drew next to your drawing.</a:t>
            </a:r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body" idx="1"/>
          </p:nvPr>
        </p:nvSpPr>
        <p:spPr>
          <a:xfrm>
            <a:off x="877824" y="1289154"/>
            <a:ext cx="10442448" cy="506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Microscopes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Microscope slides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Slide cover slips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Test tubes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Beakers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Graduated cylinders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Petri dishes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Pipette</a:t>
            </a:r>
            <a:endParaRPr sz="20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Balance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Thermometers</a:t>
            </a:r>
            <a:endParaRPr sz="20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2000" dirty="0"/>
              <a:t>Dissection kits</a:t>
            </a:r>
            <a:endParaRPr sz="2000" dirty="0"/>
          </a:p>
          <a:p>
            <a:pPr marL="228600" lvl="0" indent="-127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dirty="0"/>
          </a:p>
        </p:txBody>
      </p:sp>
      <p:sp>
        <p:nvSpPr>
          <p:cNvPr id="375" name="Google Shape;375;p18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376" name="Google Shape;376;p18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377" name="Google Shape;377;p18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9"/>
          <p:cNvSpPr txBox="1">
            <a:spLocks noGrp="1"/>
          </p:cNvSpPr>
          <p:nvPr>
            <p:ph type="title"/>
          </p:nvPr>
        </p:nvSpPr>
        <p:spPr>
          <a:xfrm>
            <a:off x="425170" y="426868"/>
            <a:ext cx="5209536" cy="108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"/>
              <a:buNone/>
            </a:pPr>
            <a:r>
              <a:rPr lang="en-US"/>
              <a:t>Assigned Activity: River Water Sample Under a Microscope</a:t>
            </a:r>
            <a:endParaRPr/>
          </a:p>
        </p:txBody>
      </p:sp>
      <p:pic>
        <p:nvPicPr>
          <p:cNvPr id="383" name="Google Shape;383;p19" descr="What is a Compound Microscope? - New York Microscope Compan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5434" y="438073"/>
            <a:ext cx="5546241" cy="610653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9"/>
          <p:cNvSpPr txBox="1">
            <a:spLocks noGrp="1"/>
          </p:cNvSpPr>
          <p:nvPr>
            <p:ph type="body" idx="2"/>
          </p:nvPr>
        </p:nvSpPr>
        <p:spPr>
          <a:xfrm>
            <a:off x="570847" y="1521477"/>
            <a:ext cx="5534506" cy="4851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8575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/>
              <a:t>Use a pipette to collect a sample of river water and drop it onto your slide.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/>
              <a:t>Place a cover slip over the specimen.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/>
              <a:t>Observe specimen at the lowest power 4x. Use coarse knob first and then fine focus knob to see the specimen.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/>
              <a:t>Move to a higher power each time.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/>
              <a:t>Make sure to sketch your observations and label.</a:t>
            </a:r>
            <a:endParaRPr/>
          </a:p>
          <a:p>
            <a:pPr marL="285750" lvl="0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en-US" sz="2000"/>
              <a:t>In notes, write what you wonder and what your observations reminds you of. </a:t>
            </a:r>
            <a:endParaRPr/>
          </a:p>
        </p:txBody>
      </p:sp>
      <p:sp>
        <p:nvSpPr>
          <p:cNvPr id="385" name="Google Shape;385;p19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386" name="Google Shape;386;p19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/>
            </a:br>
            <a:r>
              <a:rPr lang="en-US" sz="700"/>
              <a:t>              </a:t>
            </a:r>
            <a:endParaRPr/>
          </a:p>
        </p:txBody>
      </p:sp>
      <p:sp>
        <p:nvSpPr>
          <p:cNvPr id="387" name="Google Shape;387;p19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Introduction to Science: 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877824" y="2159175"/>
            <a:ext cx="4977453" cy="4017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01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/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3">
            <a:alphaModFix/>
          </a:blip>
          <a:srcRect t="7304" r="-4" b="12107"/>
          <a:stretch/>
        </p:blipFill>
        <p:spPr>
          <a:xfrm>
            <a:off x="6328391" y="2159175"/>
            <a:ext cx="4985785" cy="401778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/>
            </a:br>
            <a:r>
              <a:rPr lang="en-US" sz="700"/>
              <a:t>              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0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Learning Checks:</a:t>
            </a:r>
            <a:endParaRPr/>
          </a:p>
        </p:txBody>
      </p:sp>
      <p:sp>
        <p:nvSpPr>
          <p:cNvPr id="393" name="Google Shape;393;p20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394" name="Google Shape;394;p20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/>
            </a:br>
            <a:r>
              <a:rPr lang="en-US" sz="700"/>
              <a:t>              </a:t>
            </a:r>
            <a:endParaRPr/>
          </a:p>
        </p:txBody>
      </p:sp>
      <p:sp>
        <p:nvSpPr>
          <p:cNvPr id="395" name="Google Shape;395;p20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grpSp>
        <p:nvGrpSpPr>
          <p:cNvPr id="396" name="Google Shape;396;p20"/>
          <p:cNvGrpSpPr/>
          <p:nvPr/>
        </p:nvGrpSpPr>
        <p:grpSpPr>
          <a:xfrm>
            <a:off x="877824" y="2158460"/>
            <a:ext cx="10442448" cy="3902865"/>
            <a:chOff x="0" y="476"/>
            <a:chExt cx="10442448" cy="3902865"/>
          </a:xfrm>
        </p:grpSpPr>
        <p:sp>
          <p:nvSpPr>
            <p:cNvPr id="397" name="Google Shape;397;p20"/>
            <p:cNvSpPr/>
            <p:nvPr/>
          </p:nvSpPr>
          <p:spPr>
            <a:xfrm>
              <a:off x="0" y="476"/>
              <a:ext cx="10442448" cy="1115104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0"/>
            <p:cNvSpPr/>
            <p:nvPr/>
          </p:nvSpPr>
          <p:spPr>
            <a:xfrm>
              <a:off x="337319" y="251375"/>
              <a:ext cx="613307" cy="613307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>
              <a:off x="1287945" y="476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0"/>
            <p:cNvSpPr txBox="1"/>
            <p:nvPr/>
          </p:nvSpPr>
          <p:spPr>
            <a:xfrm>
              <a:off x="1287945" y="476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000" tIns="118000" rIns="118000" bIns="118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Play"/>
                <a:buNone/>
              </a:pPr>
              <a:r>
                <a:rPr lang="en-US" sz="25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What skill does blind contour drawing work on?</a:t>
              </a: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>
              <a:off x="0" y="1394357"/>
              <a:ext cx="10442448" cy="1115104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337319" y="1645255"/>
              <a:ext cx="613307" cy="6133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287945" y="1394357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 txBox="1"/>
            <p:nvPr/>
          </p:nvSpPr>
          <p:spPr>
            <a:xfrm>
              <a:off x="1287945" y="1394357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000" tIns="118000" rIns="118000" bIns="118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Explain the purpose of phenomenon in science.</a:t>
              </a: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0" y="2788237"/>
              <a:ext cx="10442448" cy="1115104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337319" y="3039136"/>
              <a:ext cx="613307" cy="61330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1287945" y="2788237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 txBox="1"/>
            <p:nvPr/>
          </p:nvSpPr>
          <p:spPr>
            <a:xfrm>
              <a:off x="1287945" y="2788237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000" tIns="118000" rIns="118000" bIns="118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How do scientists collect evidence?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Play"/>
              <a:buNone/>
            </a:pPr>
            <a:r>
              <a:rPr lang="en-US" sz="4000"/>
              <a:t>BELL WORK: WHAT DO SCIENTISTS DO?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Learning Target: What am I learning?</a:t>
            </a:r>
            <a:endParaRPr/>
          </a:p>
        </p:txBody>
      </p:sp>
      <p:sp>
        <p:nvSpPr>
          <p:cNvPr id="117" name="Google Shape;117;p4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/>
            </a:br>
            <a:r>
              <a:rPr lang="en-US" sz="700"/>
              <a:t>              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>
            <a:off x="877824" y="3524320"/>
            <a:ext cx="10442448" cy="1171145"/>
            <a:chOff x="0" y="1366336"/>
            <a:chExt cx="10442448" cy="1171145"/>
          </a:xfrm>
        </p:grpSpPr>
        <p:sp>
          <p:nvSpPr>
            <p:cNvPr id="121" name="Google Shape;121;p4"/>
            <p:cNvSpPr/>
            <p:nvPr/>
          </p:nvSpPr>
          <p:spPr>
            <a:xfrm>
              <a:off x="0" y="1366336"/>
              <a:ext cx="10442448" cy="1171145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54271" y="1629844"/>
              <a:ext cx="644130" cy="6441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352673" y="1366336"/>
              <a:ext cx="9089774" cy="1171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1352673" y="1366336"/>
              <a:ext cx="9089774" cy="1171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925" tIns="123925" rIns="123925" bIns="123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 am learning about what scientists do</a:t>
              </a:r>
              <a:r>
                <a:rPr lang="en-US" sz="2500" b="0" i="0" u="none" strike="noStrike" cap="none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 and the different tools used by a scientist.</a:t>
              </a:r>
              <a:endPara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Success Criteria: How do I know I learned it?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/>
            </a:br>
            <a:r>
              <a:rPr lang="en-US" sz="700"/>
              <a:t>              </a:t>
            </a: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33" name="Google Shape;133;p5"/>
          <p:cNvGrpSpPr/>
          <p:nvPr/>
        </p:nvGrpSpPr>
        <p:grpSpPr>
          <a:xfrm>
            <a:off x="620464" y="2157984"/>
            <a:ext cx="11066893" cy="4198366"/>
            <a:chOff x="3244" y="0"/>
            <a:chExt cx="11066893" cy="4198366"/>
          </a:xfrm>
        </p:grpSpPr>
        <p:sp>
          <p:nvSpPr>
            <p:cNvPr id="134" name="Google Shape;134;p5"/>
            <p:cNvSpPr/>
            <p:nvPr/>
          </p:nvSpPr>
          <p:spPr>
            <a:xfrm>
              <a:off x="830503" y="0"/>
              <a:ext cx="9412374" cy="4198366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3244" y="1259509"/>
              <a:ext cx="1952981" cy="167934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AA17D"/>
                </a:gs>
                <a:gs pos="50000">
                  <a:srgbClr val="DA9564"/>
                </a:gs>
                <a:gs pos="100000">
                  <a:srgbClr val="C682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85223" y="1341488"/>
              <a:ext cx="1789023" cy="1515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Play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 can use a variety of tools to perform an experiment.</a:t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281722" y="1259509"/>
              <a:ext cx="1952981" cy="167934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1D286"/>
                </a:gs>
                <a:gs pos="50000">
                  <a:srgbClr val="BCD171"/>
                </a:gs>
                <a:gs pos="100000">
                  <a:srgbClr val="A7BD5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2363701" y="1341488"/>
              <a:ext cx="1789023" cy="1515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Play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 can identify the names and function of each tool.</a:t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4560200" y="1259509"/>
              <a:ext cx="1952981" cy="167934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0CD93"/>
                </a:gs>
                <a:gs pos="50000">
                  <a:srgbClr val="7EC980"/>
                </a:gs>
                <a:gs pos="100000">
                  <a:srgbClr val="6CB46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4642179" y="1341488"/>
              <a:ext cx="1789023" cy="1515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Play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 can make</a:t>
              </a: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observations.</a:t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6838678" y="1259509"/>
              <a:ext cx="1952981" cy="167934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BC5BF"/>
                </a:gs>
                <a:gs pos="50000">
                  <a:srgbClr val="8CC1B9"/>
                </a:gs>
                <a:gs pos="100000">
                  <a:srgbClr val="78ACA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6920657" y="1341488"/>
              <a:ext cx="1789023" cy="1515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Play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 can ask</a:t>
              </a: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questions about my observations.</a:t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9117156" y="1259509"/>
              <a:ext cx="1952981" cy="1679346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5AEC1"/>
                </a:gs>
                <a:gs pos="50000">
                  <a:srgbClr val="97A3BB"/>
                </a:gs>
                <a:gs pos="100000">
                  <a:srgbClr val="8390A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>
              <a:off x="9199135" y="1341488"/>
              <a:ext cx="1789023" cy="15153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Play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Play"/>
                  <a:ea typeface="Play"/>
                  <a:cs typeface="Play"/>
                  <a:sym typeface="Play"/>
                </a:rPr>
                <a:t>I can make</a:t>
              </a:r>
              <a:r>
                <a:rPr lang="en-US" sz="1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 connections with my observations.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2732313" y="333520"/>
            <a:ext cx="6052457" cy="74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lay"/>
              <a:buNone/>
            </a:pPr>
            <a:r>
              <a:rPr lang="en-US" sz="3600"/>
              <a:t>Why am I learning this?</a:t>
            </a:r>
            <a:endParaRPr/>
          </a:p>
        </p:txBody>
      </p:sp>
      <p:pic>
        <p:nvPicPr>
          <p:cNvPr id="151" name="Google Shape;151;p6" descr="A stream with water and plants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 l="7547" r="30890"/>
          <a:stretch/>
        </p:blipFill>
        <p:spPr>
          <a:xfrm rot="5400000">
            <a:off x="6521131" y="858375"/>
            <a:ext cx="4693246" cy="5717681"/>
          </a:xfrm>
          <a:prstGeom prst="rect">
            <a:avLst/>
          </a:prstGeom>
          <a:noFill/>
          <a:ln w="190500" cap="sq" cmpd="sng">
            <a:solidFill>
              <a:srgbClr val="C8C6BD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bl" rotWithShape="0">
              <a:srgbClr val="000000">
                <a:alpha val="42745"/>
              </a:srgbClr>
            </a:outerShdw>
          </a:effectLst>
        </p:spPr>
      </p:pic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783772" y="1893064"/>
            <a:ext cx="4680857" cy="3648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sz="3500"/>
          </a:p>
          <a:p>
            <a:pPr marL="571500" lvl="0" indent="-571531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✔"/>
            </a:pPr>
            <a:r>
              <a:rPr lang="en-US" sz="3500"/>
              <a:t>To build awareness of the environment we live in and our connection to it.</a:t>
            </a:r>
            <a:endParaRPr/>
          </a:p>
          <a:p>
            <a:pPr marL="571500" lvl="0" indent="-47751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None/>
            </a:pPr>
            <a:endParaRPr/>
          </a:p>
        </p:txBody>
      </p:sp>
      <p:sp>
        <p:nvSpPr>
          <p:cNvPr id="153" name="Google Shape;153;p6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/>
            </a:br>
            <a:r>
              <a:rPr lang="en-US" sz="700"/>
              <a:t>              </a:t>
            </a:r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56" name="Google Shape;156;p6"/>
          <p:cNvSpPr txBox="1"/>
          <p:nvPr/>
        </p:nvSpPr>
        <p:spPr>
          <a:xfrm>
            <a:off x="6936251" y="6187700"/>
            <a:ext cx="3697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Santa Cruz River at the Irvington site.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Agenda:</a:t>
            </a:r>
            <a:endParaRPr/>
          </a:p>
        </p:txBody>
      </p:sp>
      <p:sp>
        <p:nvSpPr>
          <p:cNvPr id="162" name="Google Shape;162;p7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700"/>
            </a:br>
            <a:r>
              <a:rPr lang="en-US" sz="700"/>
              <a:t>              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pSp>
        <p:nvGrpSpPr>
          <p:cNvPr id="165" name="Google Shape;165;p7"/>
          <p:cNvGrpSpPr/>
          <p:nvPr/>
        </p:nvGrpSpPr>
        <p:grpSpPr>
          <a:xfrm>
            <a:off x="877824" y="2158460"/>
            <a:ext cx="10442448" cy="3902865"/>
            <a:chOff x="0" y="476"/>
            <a:chExt cx="10442448" cy="3902865"/>
          </a:xfrm>
        </p:grpSpPr>
        <p:sp>
          <p:nvSpPr>
            <p:cNvPr id="166" name="Google Shape;166;p7"/>
            <p:cNvSpPr/>
            <p:nvPr/>
          </p:nvSpPr>
          <p:spPr>
            <a:xfrm>
              <a:off x="0" y="476"/>
              <a:ext cx="10442448" cy="1115104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337319" y="251375"/>
              <a:ext cx="613307" cy="6133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1287945" y="476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1287945" y="476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000" tIns="118000" rIns="118000" bIns="118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Lecture: What Do Scientists Do?</a:t>
              </a:r>
              <a:endPara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0" y="1394357"/>
              <a:ext cx="10442448" cy="1115104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337319" y="1645255"/>
              <a:ext cx="613307" cy="61330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1287945" y="1394357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 txBox="1"/>
            <p:nvPr/>
          </p:nvSpPr>
          <p:spPr>
            <a:xfrm>
              <a:off x="1287945" y="1394357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000" tIns="118000" rIns="118000" bIns="118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Assigned Activity: Blind Contour Drawing Practice</a:t>
              </a:r>
              <a:endPara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0" y="2788237"/>
              <a:ext cx="10442448" cy="1115104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337319" y="3039136"/>
              <a:ext cx="613307" cy="61330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287945" y="2788237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1287945" y="2788237"/>
              <a:ext cx="9154502" cy="1115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000" tIns="118000" rIns="118000" bIns="1180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Assigned Activity: River Water Sample under a Microscope</a:t>
              </a:r>
              <a:endParaRPr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"/>
          <p:cNvSpPr txBox="1"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What is science?</a:t>
            </a:r>
            <a:endParaRPr/>
          </a:p>
        </p:txBody>
      </p:sp>
      <p:sp>
        <p:nvSpPr>
          <p:cNvPr id="183" name="Google Shape;183;p8"/>
          <p:cNvSpPr txBox="1">
            <a:spLocks noGrp="1"/>
          </p:cNvSpPr>
          <p:nvPr>
            <p:ph type="dt" idx="10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7/11/2024</a:t>
            </a:r>
            <a:endParaRPr/>
          </a:p>
        </p:txBody>
      </p:sp>
      <p:sp>
        <p:nvSpPr>
          <p:cNvPr id="184" name="Google Shape;184;p8"/>
          <p:cNvSpPr txBox="1">
            <a:spLocks noGrp="1"/>
          </p:cNvSpPr>
          <p:nvPr>
            <p:ph type="ftr" idx="11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/>
            </a:br>
            <a:r>
              <a:rPr lang="en-US"/>
              <a:t>              </a:t>
            </a:r>
            <a:endParaRPr/>
          </a:p>
        </p:txBody>
      </p:sp>
      <p:sp>
        <p:nvSpPr>
          <p:cNvPr id="185" name="Google Shape;185;p8"/>
          <p:cNvSpPr txBox="1">
            <a:spLocks noGrp="1"/>
          </p:cNvSpPr>
          <p:nvPr>
            <p:ph type="sldNum" idx="12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186" name="Google Shape;186;p8"/>
          <p:cNvGrpSpPr/>
          <p:nvPr/>
        </p:nvGrpSpPr>
        <p:grpSpPr>
          <a:xfrm>
            <a:off x="877824" y="2792354"/>
            <a:ext cx="10442448" cy="2635077"/>
            <a:chOff x="0" y="634370"/>
            <a:chExt cx="10442448" cy="2635077"/>
          </a:xfrm>
        </p:grpSpPr>
        <p:sp>
          <p:nvSpPr>
            <p:cNvPr id="187" name="Google Shape;187;p8"/>
            <p:cNvSpPr/>
            <p:nvPr/>
          </p:nvSpPr>
          <p:spPr>
            <a:xfrm>
              <a:off x="0" y="634370"/>
              <a:ext cx="10442448" cy="1171145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354271" y="897878"/>
              <a:ext cx="644130" cy="6441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352673" y="634370"/>
              <a:ext cx="9089774" cy="1171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1352673" y="634370"/>
              <a:ext cx="9089774" cy="1171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925" tIns="123925" rIns="123925" bIns="123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Science is </a:t>
              </a:r>
              <a:r>
                <a:rPr lang="en-US" sz="25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about</a:t>
              </a: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discovering how nature works.</a:t>
              </a: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0" y="2098302"/>
              <a:ext cx="10442448" cy="1171145"/>
            </a:xfrm>
            <a:prstGeom prst="roundRect">
              <a:avLst>
                <a:gd name="adj" fmla="val 10000"/>
              </a:avLst>
            </a:prstGeom>
            <a:solidFill>
              <a:srgbClr val="EFDC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354271" y="2361810"/>
              <a:ext cx="644130" cy="64413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1352673" y="2098302"/>
              <a:ext cx="9089774" cy="1171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 txBox="1"/>
            <p:nvPr/>
          </p:nvSpPr>
          <p:spPr>
            <a:xfrm>
              <a:off x="1352673" y="2098302"/>
              <a:ext cx="9089774" cy="1171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3925" tIns="123925" rIns="123925" bIns="123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Using that knowledge to</a:t>
              </a:r>
              <a:r>
                <a:rPr lang="en-US" sz="25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 predict</a:t>
              </a: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00">
                  <a:solidFill>
                    <a:schemeClr val="dk1"/>
                  </a:solidFill>
                  <a:latin typeface="Play"/>
                  <a:ea typeface="Play"/>
                  <a:cs typeface="Play"/>
                  <a:sym typeface="Play"/>
                </a:rPr>
                <a:t>and explain </a:t>
              </a:r>
              <a:r>
                <a:rPr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what is likely to happen in nature.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title"/>
          </p:nvPr>
        </p:nvSpPr>
        <p:spPr>
          <a:xfrm>
            <a:off x="871108" y="122877"/>
            <a:ext cx="10449784" cy="126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Play"/>
              <a:buNone/>
            </a:pPr>
            <a:r>
              <a:rPr lang="en-US"/>
              <a:t>Scientists believe the world functions in a cause-and-effect pattern.</a:t>
            </a:r>
            <a:endParaRPr/>
          </a:p>
        </p:txBody>
      </p:sp>
      <p:sp>
        <p:nvSpPr>
          <p:cNvPr id="200" name="Google Shape;200;p9"/>
          <p:cNvSpPr txBox="1">
            <a:spLocks noGrp="1"/>
          </p:cNvSpPr>
          <p:nvPr>
            <p:ph type="body" idx="1"/>
          </p:nvPr>
        </p:nvSpPr>
        <p:spPr>
          <a:xfrm>
            <a:off x="378452" y="1352650"/>
            <a:ext cx="11435096" cy="1450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The idea that actions or events (causes) produce certain outcomes or results (effects).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Scientific questions are asked in a cause-and-effect format.</a:t>
            </a:r>
            <a:endParaRPr/>
          </a:p>
        </p:txBody>
      </p:sp>
      <p:grpSp>
        <p:nvGrpSpPr>
          <p:cNvPr id="201" name="Google Shape;201;p9"/>
          <p:cNvGrpSpPr/>
          <p:nvPr/>
        </p:nvGrpSpPr>
        <p:grpSpPr>
          <a:xfrm>
            <a:off x="1746877" y="4878829"/>
            <a:ext cx="8119914" cy="1710001"/>
            <a:chOff x="4042" y="125483"/>
            <a:chExt cx="8119914" cy="1710001"/>
          </a:xfrm>
        </p:grpSpPr>
        <p:sp>
          <p:nvSpPr>
            <p:cNvPr id="202" name="Google Shape;202;p9"/>
            <p:cNvSpPr/>
            <p:nvPr/>
          </p:nvSpPr>
          <p:spPr>
            <a:xfrm>
              <a:off x="4042" y="125483"/>
              <a:ext cx="1838086" cy="8208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DAA17D"/>
                </a:gs>
                <a:gs pos="50000">
                  <a:srgbClr val="DA9564"/>
                </a:gs>
                <a:gs pos="100000">
                  <a:srgbClr val="C682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4042" y="125483"/>
              <a:ext cx="1838086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723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Cause</a:t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380518" y="672684"/>
              <a:ext cx="1838086" cy="1162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 txBox="1"/>
            <p:nvPr/>
          </p:nvSpPr>
          <p:spPr>
            <a:xfrm>
              <a:off x="414575" y="706741"/>
              <a:ext cx="1769972" cy="1094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 increase in rain.</a:t>
              </a: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2120776" y="170268"/>
              <a:ext cx="590732" cy="45763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DAA17D"/>
                </a:gs>
                <a:gs pos="50000">
                  <a:srgbClr val="DA9564"/>
                </a:gs>
                <a:gs pos="100000">
                  <a:srgbClr val="C682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 txBox="1"/>
            <p:nvPr/>
          </p:nvSpPr>
          <p:spPr>
            <a:xfrm>
              <a:off x="2120776" y="261794"/>
              <a:ext cx="453443" cy="27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2956718" y="125483"/>
              <a:ext cx="1838086" cy="8208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90CD93"/>
                </a:gs>
                <a:gs pos="50000">
                  <a:srgbClr val="7EC980"/>
                </a:gs>
                <a:gs pos="100000">
                  <a:srgbClr val="6CB46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 txBox="1"/>
            <p:nvPr/>
          </p:nvSpPr>
          <p:spPr>
            <a:xfrm>
              <a:off x="2956718" y="125483"/>
              <a:ext cx="1838086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723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Verb</a:t>
              </a: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3333194" y="672684"/>
              <a:ext cx="1838086" cy="1162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83C68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 txBox="1"/>
            <p:nvPr/>
          </p:nvSpPr>
          <p:spPr>
            <a:xfrm>
              <a:off x="3367251" y="706741"/>
              <a:ext cx="1769972" cy="1094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Creates</a:t>
              </a: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5073452" y="170268"/>
              <a:ext cx="590732" cy="457630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A5AEC1"/>
                </a:gs>
                <a:gs pos="50000">
                  <a:srgbClr val="97A3BB"/>
                </a:gs>
                <a:gs pos="100000">
                  <a:srgbClr val="8390A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 txBox="1"/>
            <p:nvPr/>
          </p:nvSpPr>
          <p:spPr>
            <a:xfrm>
              <a:off x="5073452" y="261794"/>
              <a:ext cx="453443" cy="2745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909394" y="125483"/>
              <a:ext cx="1838086" cy="8208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5AEC1"/>
                </a:gs>
                <a:gs pos="50000">
                  <a:srgbClr val="97A3BB"/>
                </a:gs>
                <a:gs pos="100000">
                  <a:srgbClr val="8390A7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 txBox="1"/>
            <p:nvPr/>
          </p:nvSpPr>
          <p:spPr>
            <a:xfrm>
              <a:off x="5909394" y="125483"/>
              <a:ext cx="1838086" cy="54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723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en-US" sz="1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Effect</a:t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285870" y="672684"/>
              <a:ext cx="1838086" cy="116280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2700" cap="flat" cmpd="sng">
              <a:solidFill>
                <a:srgbClr val="9AA5B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 txBox="1"/>
            <p:nvPr/>
          </p:nvSpPr>
          <p:spPr>
            <a:xfrm>
              <a:off x="6319927" y="706741"/>
              <a:ext cx="1769972" cy="10946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5125" tIns="135125" rIns="135125" bIns="135125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Char char="•"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 increase in plant growth.</a:t>
              </a:r>
              <a:endParaRPr/>
            </a:p>
          </p:txBody>
        </p:sp>
      </p:grpSp>
      <p:pic>
        <p:nvPicPr>
          <p:cNvPr id="218" name="Google Shape;218;p9" descr="A close-up of a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990" y="3291057"/>
            <a:ext cx="2351688" cy="1450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BohoVogueVTI">
      <a:dk1>
        <a:srgbClr val="000000"/>
      </a:dk1>
      <a:lt1>
        <a:srgbClr val="FFFFFF"/>
      </a:lt1>
      <a:dk2>
        <a:srgbClr val="35403A"/>
      </a:dk2>
      <a:lt2>
        <a:srgbClr val="F1EFEB"/>
      </a:lt2>
      <a:accent1>
        <a:srgbClr val="9E8B50"/>
      </a:accent1>
      <a:accent2>
        <a:srgbClr val="D5966B"/>
      </a:accent2>
      <a:accent3>
        <a:srgbClr val="9BA6BB"/>
      </a:accent3>
      <a:accent4>
        <a:srgbClr val="869880"/>
      </a:accent4>
      <a:accent5>
        <a:srgbClr val="588267"/>
      </a:accent5>
      <a:accent6>
        <a:srgbClr val="B89C46"/>
      </a:accent6>
      <a:hlink>
        <a:srgbClr val="C77138"/>
      </a:hlink>
      <a:folHlink>
        <a:srgbClr val="5893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Widescreen</PresentationFormat>
  <Paragraphs>164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Courier New</vt:lpstr>
      <vt:lpstr>Arial</vt:lpstr>
      <vt:lpstr>Calibri</vt:lpstr>
      <vt:lpstr>Play</vt:lpstr>
      <vt:lpstr>Noto Sans Symbols</vt:lpstr>
      <vt:lpstr>BohoVogueVTI</vt:lpstr>
      <vt:lpstr>Lesson Overview:</vt:lpstr>
      <vt:lpstr>Introduction to Science: </vt:lpstr>
      <vt:lpstr>BELL WORK: WHAT DO SCIENTISTS DO?</vt:lpstr>
      <vt:lpstr>Learning Target: What am I learning?</vt:lpstr>
      <vt:lpstr>Success Criteria: How do I know I learned it?</vt:lpstr>
      <vt:lpstr>Why am I learning this?</vt:lpstr>
      <vt:lpstr>Agenda:</vt:lpstr>
      <vt:lpstr>What is science?</vt:lpstr>
      <vt:lpstr>Scientists believe the world functions in a cause-and-effect pattern.</vt:lpstr>
      <vt:lpstr>Scientists use observations, measurements, and experimentation to understand these patterns. This is part of the Scientific Method, a research process used by all scientists to learn about how nature works.</vt:lpstr>
      <vt:lpstr>Different branches of science focuses on a different part of the natural world.</vt:lpstr>
      <vt:lpstr>All science usually begin from observing a phenomenon.</vt:lpstr>
      <vt:lpstr>There are four essential components to the nature and process of science.</vt:lpstr>
      <vt:lpstr>Exploration and Discovery involves…</vt:lpstr>
      <vt:lpstr>Recording Observations Expectations</vt:lpstr>
      <vt:lpstr>Assigned Activity: Blind Contour Drawing</vt:lpstr>
      <vt:lpstr>Class Discussion: Blind Contour Drawing Reflection</vt:lpstr>
      <vt:lpstr>Common Tools Use By Biologists. Write down the name of the tool you drew next to your drawing.</vt:lpstr>
      <vt:lpstr>Assigned Activity: River Water Sample Under a Microscope</vt:lpstr>
      <vt:lpstr>Learning Checks: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Bruhn, Jacqueline Marie - (jmbruhn)</cp:lastModifiedBy>
  <cp:revision>1</cp:revision>
  <dcterms:created xsi:type="dcterms:W3CDTF">2013-07-15T20:26:40Z</dcterms:created>
  <dcterms:modified xsi:type="dcterms:W3CDTF">2024-10-18T00:12:13Z</dcterms:modified>
</cp:coreProperties>
</file>