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matic SC"/>
      <p:regular r:id="rId21"/>
      <p:bold r:id="rId22"/>
    </p:embeddedFont>
    <p:embeddedFont>
      <p:font typeface="Short Stack"/>
      <p:regular r:id="rId23"/>
    </p:embeddedFont>
    <p:embeddedFont>
      <p:font typeface="Quicksan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Quicksand-regular.fntdata"/><Relationship Id="rId23" Type="http://schemas.openxmlformats.org/officeDocument/2006/relationships/font" Target="fonts/ShortStack-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Quicksa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30b29e7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30b29e7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ebcd8c4a0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ebcd8c4a0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class, create a </a:t>
            </a:r>
            <a:r>
              <a:rPr lang="en"/>
              <a:t>poster with a list of common music genres.</a:t>
            </a:r>
            <a:endParaRPr/>
          </a:p>
          <a:p>
            <a:pPr indent="0" lvl="0" marL="0" rtl="0" algn="l">
              <a:spcBef>
                <a:spcPts val="0"/>
              </a:spcBef>
              <a:spcAft>
                <a:spcPts val="0"/>
              </a:spcAft>
              <a:buNone/>
            </a:pPr>
            <a:r>
              <a:rPr lang="en"/>
              <a:t>Country</a:t>
            </a:r>
            <a:endParaRPr/>
          </a:p>
          <a:p>
            <a:pPr indent="0" lvl="0" marL="0" rtl="0" algn="l">
              <a:spcBef>
                <a:spcPts val="0"/>
              </a:spcBef>
              <a:spcAft>
                <a:spcPts val="0"/>
              </a:spcAft>
              <a:buNone/>
            </a:pPr>
            <a:r>
              <a:rPr lang="en"/>
              <a:t>Rap</a:t>
            </a:r>
            <a:endParaRPr/>
          </a:p>
          <a:p>
            <a:pPr indent="0" lvl="0" marL="0" rtl="0" algn="l">
              <a:spcBef>
                <a:spcPts val="0"/>
              </a:spcBef>
              <a:spcAft>
                <a:spcPts val="0"/>
              </a:spcAft>
              <a:buNone/>
            </a:pPr>
            <a:r>
              <a:rPr lang="en"/>
              <a:t>Rock</a:t>
            </a:r>
            <a:endParaRPr/>
          </a:p>
          <a:p>
            <a:pPr indent="0" lvl="0" marL="0" rtl="0" algn="l">
              <a:spcBef>
                <a:spcPts val="0"/>
              </a:spcBef>
              <a:spcAft>
                <a:spcPts val="0"/>
              </a:spcAft>
              <a:buNone/>
            </a:pPr>
            <a:r>
              <a:rPr lang="en"/>
              <a:t>Heavy Metal</a:t>
            </a:r>
            <a:endParaRPr/>
          </a:p>
          <a:p>
            <a:pPr indent="0" lvl="0" marL="0" rtl="0" algn="l">
              <a:spcBef>
                <a:spcPts val="0"/>
              </a:spcBef>
              <a:spcAft>
                <a:spcPts val="0"/>
              </a:spcAft>
              <a:buNone/>
            </a:pPr>
            <a:r>
              <a:rPr lang="en"/>
              <a:t>Classical</a:t>
            </a:r>
            <a:endParaRPr/>
          </a:p>
          <a:p>
            <a:pPr indent="0" lvl="0" marL="0" rtl="0" algn="l">
              <a:spcBef>
                <a:spcPts val="0"/>
              </a:spcBef>
              <a:spcAft>
                <a:spcPts val="0"/>
              </a:spcAft>
              <a:buNone/>
            </a:pPr>
            <a:r>
              <a:rPr lang="en"/>
              <a:t>Electronic</a:t>
            </a:r>
            <a:endParaRPr/>
          </a:p>
          <a:p>
            <a:pPr indent="0" lvl="0" marL="0" rtl="0" algn="l">
              <a:spcBef>
                <a:spcPts val="0"/>
              </a:spcBef>
              <a:spcAft>
                <a:spcPts val="0"/>
              </a:spcAft>
              <a:buNone/>
            </a:pPr>
            <a:r>
              <a:rPr lang="en"/>
              <a:t>Other</a:t>
            </a:r>
            <a:endParaRPr/>
          </a:p>
          <a:p>
            <a:pPr indent="0" lvl="0" marL="0" rtl="0" algn="l">
              <a:spcBef>
                <a:spcPts val="0"/>
              </a:spcBef>
              <a:spcAft>
                <a:spcPts val="0"/>
              </a:spcAft>
              <a:buNone/>
            </a:pPr>
            <a:r>
              <a:rPr lang="en"/>
              <a:t>Etc.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ebcd8c4a0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ebcd8c4a0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Create a poster with a list of common sports prior to class.</a:t>
            </a:r>
            <a:endParaRPr>
              <a:solidFill>
                <a:schemeClr val="dk1"/>
              </a:solidFill>
            </a:endParaRPr>
          </a:p>
          <a:p>
            <a:pPr indent="0" lvl="0" marL="0" rtl="0" algn="l">
              <a:spcBef>
                <a:spcPts val="0"/>
              </a:spcBef>
              <a:spcAft>
                <a:spcPts val="0"/>
              </a:spcAft>
              <a:buNone/>
            </a:pPr>
            <a:r>
              <a:rPr lang="en">
                <a:solidFill>
                  <a:schemeClr val="dk1"/>
                </a:solidFill>
              </a:rPr>
              <a:t>Football, soccer, Baseball, Basketball, Hockey, Other, etc.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the next week, gather favorite sports team data. Ask students to write the name of their favorite sports team on a sticky note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ebcd8c4a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ebcd8c4a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class create a tally list with students favorite sports team.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ebcd8c4a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ebcd8c4a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class, pull up a map of the US on your projector. Take a picture once all of the students have placed a marker so that students can reference the data throughout the date.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Warn students that they will be collecting their own data next week and that they are free to begin collecting data from home as soon as this week if they would like.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ebcd8c4a0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ebcd8c4a0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ebcd8c4a0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ebcd8c4a0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76c37102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76c37102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76c3710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76c3710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ebcd8c4a0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ebcd8c4a0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ea6c4cec2b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ea6c4cec2b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eb576d4d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eb576d4d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this week, collect temperature, humidity, and any other data you can from other classrooms. If possible, you can have students go around and collect the data if you have enough supplies.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ebcd8c4a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ebcd8c4a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any weather service site and pull up </a:t>
            </a:r>
            <a:r>
              <a:rPr lang="en"/>
              <a:t>humidity</a:t>
            </a:r>
            <a:r>
              <a:rPr lang="en"/>
              <a:t> and temperature data for your area. You can use monthly, </a:t>
            </a:r>
            <a:r>
              <a:rPr lang="en"/>
              <a:t>daily</a:t>
            </a:r>
            <a:r>
              <a:rPr lang="en"/>
              <a:t>, or yearly.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ebcd8c4a0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ebcd8c4a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poster with local food places.</a:t>
            </a:r>
            <a:endParaRPr/>
          </a:p>
          <a:p>
            <a:pPr indent="0" lvl="0" marL="0" rtl="0" algn="l">
              <a:spcBef>
                <a:spcPts val="0"/>
              </a:spcBef>
              <a:spcAft>
                <a:spcPts val="0"/>
              </a:spcAft>
              <a:buNone/>
            </a:pPr>
            <a:r>
              <a:rPr lang="en"/>
              <a:t>Ex:</a:t>
            </a:r>
            <a:endParaRPr/>
          </a:p>
          <a:p>
            <a:pPr indent="0" lvl="0" marL="0" rtl="0" algn="l">
              <a:spcBef>
                <a:spcPts val="0"/>
              </a:spcBef>
              <a:spcAft>
                <a:spcPts val="0"/>
              </a:spcAft>
              <a:buNone/>
            </a:pPr>
            <a:r>
              <a:rPr lang="en"/>
              <a:t>El Pollo Feliz</a:t>
            </a:r>
            <a:endParaRPr/>
          </a:p>
          <a:p>
            <a:pPr indent="0" lvl="0" marL="0" rtl="0" algn="l">
              <a:spcBef>
                <a:spcPts val="0"/>
              </a:spcBef>
              <a:spcAft>
                <a:spcPts val="0"/>
              </a:spcAft>
              <a:buNone/>
            </a:pPr>
            <a:r>
              <a:rPr lang="en"/>
              <a:t>Burger King</a:t>
            </a:r>
            <a:endParaRPr/>
          </a:p>
          <a:p>
            <a:pPr indent="0" lvl="0" marL="0" rtl="0" algn="l">
              <a:spcBef>
                <a:spcPts val="0"/>
              </a:spcBef>
              <a:spcAft>
                <a:spcPts val="0"/>
              </a:spcAft>
              <a:buNone/>
            </a:pPr>
            <a:r>
              <a:rPr lang="en"/>
              <a:t>Los Betos</a:t>
            </a:r>
            <a:endParaRPr/>
          </a:p>
          <a:p>
            <a:pPr indent="0" lvl="0" marL="0" rtl="0" algn="l">
              <a:spcBef>
                <a:spcPts val="0"/>
              </a:spcBef>
              <a:spcAft>
                <a:spcPts val="0"/>
              </a:spcAft>
              <a:buNone/>
            </a:pPr>
            <a:r>
              <a:rPr lang="en"/>
              <a:t>Mcdonalds</a:t>
            </a:r>
            <a:endParaRPr/>
          </a:p>
          <a:p>
            <a:pPr indent="0" lvl="0" marL="0" rtl="0" algn="l">
              <a:spcBef>
                <a:spcPts val="0"/>
              </a:spcBef>
              <a:spcAft>
                <a:spcPts val="0"/>
              </a:spcAft>
              <a:buNone/>
            </a:pPr>
            <a:r>
              <a:rPr lang="en"/>
              <a:t>Sonic</a:t>
            </a:r>
            <a:endParaRPr/>
          </a:p>
          <a:p>
            <a:pPr indent="0" lvl="0" marL="0" rtl="0" algn="l">
              <a:spcBef>
                <a:spcPts val="0"/>
              </a:spcBef>
              <a:spcAft>
                <a:spcPts val="0"/>
              </a:spcAft>
              <a:buNone/>
            </a:pPr>
            <a:r>
              <a:rPr lang="en"/>
              <a:t>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90" name="Shape 690"/>
        <p:cNvGrpSpPr/>
        <p:nvPr/>
      </p:nvGrpSpPr>
      <p:grpSpPr>
        <a:xfrm>
          <a:off x="0" y="0"/>
          <a:ext cx="0" cy="0"/>
          <a:chOff x="0" y="0"/>
          <a:chExt cx="0" cy="0"/>
        </a:xfrm>
      </p:grpSpPr>
      <p:sp>
        <p:nvSpPr>
          <p:cNvPr id="691" name="Google Shape;691;p1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2" name="Google Shape;692;p1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3" name="Google Shape;693;p1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694" name="Shape 694"/>
        <p:cNvGrpSpPr/>
        <p:nvPr/>
      </p:nvGrpSpPr>
      <p:grpSpPr>
        <a:xfrm>
          <a:off x="0" y="0"/>
          <a:ext cx="0" cy="0"/>
          <a:chOff x="0" y="0"/>
          <a:chExt cx="0" cy="0"/>
        </a:xfrm>
      </p:grpSpPr>
      <p:sp>
        <p:nvSpPr>
          <p:cNvPr id="695" name="Google Shape;695;p14"/>
          <p:cNvSpPr txBox="1"/>
          <p:nvPr>
            <p:ph idx="1" type="subTitle"/>
          </p:nvPr>
        </p:nvSpPr>
        <p:spPr>
          <a:xfrm>
            <a:off x="2842400" y="2100233"/>
            <a:ext cx="3459300" cy="420900"/>
          </a:xfrm>
          <a:prstGeom prst="rect">
            <a:avLst/>
          </a:prstGeom>
          <a:ln>
            <a:noFill/>
          </a:ln>
        </p:spPr>
        <p:txBody>
          <a:bodyPr anchorCtr="0" anchor="t" bIns="0" lIns="0" spcFirstLastPara="1" rIns="0" wrap="square" tIns="0">
            <a:noAutofit/>
          </a:bodyPr>
          <a:lstStyle>
            <a:lvl1pPr lvl="0" rtl="0" algn="ctr">
              <a:lnSpc>
                <a:spcPct val="100000"/>
              </a:lnSpc>
              <a:spcBef>
                <a:spcPts val="600"/>
              </a:spcBef>
              <a:spcAft>
                <a:spcPts val="0"/>
              </a:spcAft>
              <a:buClr>
                <a:schemeClr val="dk1"/>
              </a:buClr>
              <a:buSzPts val="1800"/>
              <a:buNone/>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696" name="Google Shape;696;p14"/>
          <p:cNvSpPr txBox="1"/>
          <p:nvPr>
            <p:ph type="ctrTitle"/>
          </p:nvPr>
        </p:nvSpPr>
        <p:spPr>
          <a:xfrm>
            <a:off x="1604000" y="566753"/>
            <a:ext cx="5935800" cy="1507800"/>
          </a:xfrm>
          <a:prstGeom prst="rect">
            <a:avLst/>
          </a:prstGeom>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2"/>
              </a:buClr>
              <a:buSzPts val="3300"/>
              <a:buNone/>
              <a:defRPr sz="6000">
                <a:solidFill>
                  <a:schemeClr val="lt2"/>
                </a:solidFill>
              </a:defRPr>
            </a:lvl1pPr>
            <a:lvl2pPr lvl="1" rtl="0" algn="ctr">
              <a:lnSpc>
                <a:spcPct val="80000"/>
              </a:lnSpc>
              <a:spcBef>
                <a:spcPts val="0"/>
              </a:spcBef>
              <a:spcAft>
                <a:spcPts val="0"/>
              </a:spcAft>
              <a:buClr>
                <a:schemeClr val="accent4"/>
              </a:buClr>
              <a:buSzPts val="3500"/>
              <a:buNone/>
              <a:defRPr sz="3500">
                <a:solidFill>
                  <a:schemeClr val="accent4"/>
                </a:solidFill>
              </a:defRPr>
            </a:lvl2pPr>
            <a:lvl3pPr lvl="2" rtl="0" algn="ctr">
              <a:lnSpc>
                <a:spcPct val="80000"/>
              </a:lnSpc>
              <a:spcBef>
                <a:spcPts val="0"/>
              </a:spcBef>
              <a:spcAft>
                <a:spcPts val="0"/>
              </a:spcAft>
              <a:buClr>
                <a:schemeClr val="accent4"/>
              </a:buClr>
              <a:buSzPts val="3500"/>
              <a:buNone/>
              <a:defRPr sz="3500">
                <a:solidFill>
                  <a:schemeClr val="accent4"/>
                </a:solidFill>
              </a:defRPr>
            </a:lvl3pPr>
            <a:lvl4pPr lvl="3" rtl="0" algn="ctr">
              <a:lnSpc>
                <a:spcPct val="80000"/>
              </a:lnSpc>
              <a:spcBef>
                <a:spcPts val="0"/>
              </a:spcBef>
              <a:spcAft>
                <a:spcPts val="0"/>
              </a:spcAft>
              <a:buClr>
                <a:schemeClr val="accent4"/>
              </a:buClr>
              <a:buSzPts val="3500"/>
              <a:buNone/>
              <a:defRPr sz="3500">
                <a:solidFill>
                  <a:schemeClr val="accent4"/>
                </a:solidFill>
              </a:defRPr>
            </a:lvl4pPr>
            <a:lvl5pPr lvl="4" rtl="0" algn="ctr">
              <a:lnSpc>
                <a:spcPct val="80000"/>
              </a:lnSpc>
              <a:spcBef>
                <a:spcPts val="0"/>
              </a:spcBef>
              <a:spcAft>
                <a:spcPts val="0"/>
              </a:spcAft>
              <a:buClr>
                <a:schemeClr val="accent4"/>
              </a:buClr>
              <a:buSzPts val="3500"/>
              <a:buNone/>
              <a:defRPr sz="3500">
                <a:solidFill>
                  <a:schemeClr val="accent4"/>
                </a:solidFill>
              </a:defRPr>
            </a:lvl5pPr>
            <a:lvl6pPr lvl="5" rtl="0" algn="ctr">
              <a:lnSpc>
                <a:spcPct val="80000"/>
              </a:lnSpc>
              <a:spcBef>
                <a:spcPts val="0"/>
              </a:spcBef>
              <a:spcAft>
                <a:spcPts val="0"/>
              </a:spcAft>
              <a:buClr>
                <a:schemeClr val="accent4"/>
              </a:buClr>
              <a:buSzPts val="3500"/>
              <a:buNone/>
              <a:defRPr sz="3500">
                <a:solidFill>
                  <a:schemeClr val="accent4"/>
                </a:solidFill>
              </a:defRPr>
            </a:lvl6pPr>
            <a:lvl7pPr lvl="6" rtl="0" algn="ctr">
              <a:lnSpc>
                <a:spcPct val="80000"/>
              </a:lnSpc>
              <a:spcBef>
                <a:spcPts val="0"/>
              </a:spcBef>
              <a:spcAft>
                <a:spcPts val="0"/>
              </a:spcAft>
              <a:buClr>
                <a:schemeClr val="accent4"/>
              </a:buClr>
              <a:buSzPts val="3500"/>
              <a:buNone/>
              <a:defRPr sz="3500">
                <a:solidFill>
                  <a:schemeClr val="accent4"/>
                </a:solidFill>
              </a:defRPr>
            </a:lvl7pPr>
            <a:lvl8pPr lvl="7" rtl="0" algn="ctr">
              <a:lnSpc>
                <a:spcPct val="80000"/>
              </a:lnSpc>
              <a:spcBef>
                <a:spcPts val="0"/>
              </a:spcBef>
              <a:spcAft>
                <a:spcPts val="0"/>
              </a:spcAft>
              <a:buClr>
                <a:schemeClr val="accent4"/>
              </a:buClr>
              <a:buSzPts val="3500"/>
              <a:buNone/>
              <a:defRPr sz="3500">
                <a:solidFill>
                  <a:schemeClr val="accent4"/>
                </a:solidFill>
              </a:defRPr>
            </a:lvl8pPr>
            <a:lvl9pPr lvl="8" rtl="0"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bg>
      <p:bgPr>
        <a:solidFill>
          <a:schemeClr val="accent3"/>
        </a:solidFill>
      </p:bgPr>
    </p:bg>
    <p:spTree>
      <p:nvGrpSpPr>
        <p:cNvPr id="697" name="Shape 697"/>
        <p:cNvGrpSpPr/>
        <p:nvPr/>
      </p:nvGrpSpPr>
      <p:grpSpPr>
        <a:xfrm>
          <a:off x="0" y="0"/>
          <a:ext cx="0" cy="0"/>
          <a:chOff x="0" y="0"/>
          <a:chExt cx="0" cy="0"/>
        </a:xfrm>
      </p:grpSpPr>
      <p:grpSp>
        <p:nvGrpSpPr>
          <p:cNvPr id="698" name="Google Shape;698;p15"/>
          <p:cNvGrpSpPr/>
          <p:nvPr/>
        </p:nvGrpSpPr>
        <p:grpSpPr>
          <a:xfrm>
            <a:off x="7343003" y="3409675"/>
            <a:ext cx="1691422" cy="1732548"/>
            <a:chOff x="7343003" y="3409675"/>
            <a:chExt cx="1691422" cy="1732548"/>
          </a:xfrm>
        </p:grpSpPr>
        <p:grpSp>
          <p:nvGrpSpPr>
            <p:cNvPr id="699" name="Google Shape;699;p15"/>
            <p:cNvGrpSpPr/>
            <p:nvPr/>
          </p:nvGrpSpPr>
          <p:grpSpPr>
            <a:xfrm>
              <a:off x="7343003" y="4453711"/>
              <a:ext cx="316800" cy="688513"/>
              <a:chOff x="7343003" y="4453711"/>
              <a:chExt cx="316800" cy="688513"/>
            </a:xfrm>
          </p:grpSpPr>
          <p:sp>
            <p:nvSpPr>
              <p:cNvPr id="700" name="Google Shape;700;p1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a:off x="7801210" y="4105700"/>
              <a:ext cx="316800" cy="1036523"/>
              <a:chOff x="7801210" y="4105700"/>
              <a:chExt cx="316800" cy="1036523"/>
            </a:xfrm>
          </p:grpSpPr>
          <p:sp>
            <p:nvSpPr>
              <p:cNvPr id="703" name="Google Shape;703;p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15"/>
            <p:cNvGrpSpPr/>
            <p:nvPr/>
          </p:nvGrpSpPr>
          <p:grpSpPr>
            <a:xfrm>
              <a:off x="8259418" y="3757688"/>
              <a:ext cx="316800" cy="1384535"/>
              <a:chOff x="8259418" y="3757688"/>
              <a:chExt cx="316800" cy="1384535"/>
            </a:xfrm>
          </p:grpSpPr>
          <p:sp>
            <p:nvSpPr>
              <p:cNvPr id="707" name="Google Shape;707;p15"/>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5"/>
            <p:cNvGrpSpPr/>
            <p:nvPr/>
          </p:nvGrpSpPr>
          <p:grpSpPr>
            <a:xfrm>
              <a:off x="8717625" y="3409675"/>
              <a:ext cx="316800" cy="1732548"/>
              <a:chOff x="8717625" y="3409675"/>
              <a:chExt cx="316800" cy="1732548"/>
            </a:xfrm>
          </p:grpSpPr>
          <p:sp>
            <p:nvSpPr>
              <p:cNvPr id="712" name="Google Shape;712;p1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7" name="Google Shape;717;p15"/>
          <p:cNvGrpSpPr/>
          <p:nvPr/>
        </p:nvGrpSpPr>
        <p:grpSpPr>
          <a:xfrm>
            <a:off x="5043503" y="0"/>
            <a:ext cx="3814072" cy="3839102"/>
            <a:chOff x="5043503" y="0"/>
            <a:chExt cx="3814072" cy="3839102"/>
          </a:xfrm>
        </p:grpSpPr>
        <p:sp>
          <p:nvSpPr>
            <p:cNvPr id="718" name="Google Shape;718;p15"/>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15"/>
            <p:cNvGrpSpPr/>
            <p:nvPr/>
          </p:nvGrpSpPr>
          <p:grpSpPr>
            <a:xfrm>
              <a:off x="7647812" y="2704283"/>
              <a:ext cx="635219" cy="635219"/>
              <a:chOff x="6725724" y="2701260"/>
              <a:chExt cx="1208101" cy="1208100"/>
            </a:xfrm>
          </p:grpSpPr>
          <p:sp>
            <p:nvSpPr>
              <p:cNvPr id="721" name="Google Shape;721;p15"/>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15"/>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5" name="Google Shape;725;p15"/>
            <p:cNvGrpSpPr/>
            <p:nvPr/>
          </p:nvGrpSpPr>
          <p:grpSpPr>
            <a:xfrm>
              <a:off x="7952720" y="179238"/>
              <a:ext cx="873165" cy="873003"/>
              <a:chOff x="7754428" y="208725"/>
              <a:chExt cx="541800" cy="541800"/>
            </a:xfrm>
          </p:grpSpPr>
          <p:sp>
            <p:nvSpPr>
              <p:cNvPr id="726" name="Google Shape;726;p15"/>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15"/>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15"/>
          <p:cNvSpPr txBox="1"/>
          <p:nvPr>
            <p:ph type="ctrTitle"/>
          </p:nvPr>
        </p:nvSpPr>
        <p:spPr>
          <a:xfrm>
            <a:off x="824000" y="1613813"/>
            <a:ext cx="4255500" cy="18729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35" name="Google Shape;735;p15"/>
          <p:cNvSpPr txBox="1"/>
          <p:nvPr>
            <p:ph idx="1" type="subTitle"/>
          </p:nvPr>
        </p:nvSpPr>
        <p:spPr>
          <a:xfrm>
            <a:off x="824000" y="3596300"/>
            <a:ext cx="4255500" cy="695400"/>
          </a:xfrm>
          <a:prstGeom prst="rect">
            <a:avLst/>
          </a:prstGeom>
        </p:spPr>
        <p:txBody>
          <a:bodyPr anchorCtr="0" anchor="t" bIns="0" lIns="0" spcFirstLastPara="1" rIns="0" wrap="square" tIns="0">
            <a:noAutofit/>
          </a:bodyPr>
          <a:lstStyle>
            <a:lvl1pPr lvl="0" rtl="0">
              <a:lnSpc>
                <a:spcPct val="100000"/>
              </a:lnSpc>
              <a:spcBef>
                <a:spcPts val="60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6" name="Google Shape;736;p15"/>
          <p:cNvSpPr txBox="1"/>
          <p:nvPr>
            <p:ph idx="12" type="sldNum"/>
          </p:nvPr>
        </p:nvSpPr>
        <p:spPr>
          <a:xfrm>
            <a:off x="8451046" y="4736976"/>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737" name="Shape 737"/>
        <p:cNvGrpSpPr/>
        <p:nvPr/>
      </p:nvGrpSpPr>
      <p:grpSpPr>
        <a:xfrm>
          <a:off x="0" y="0"/>
          <a:ext cx="0" cy="0"/>
          <a:chOff x="0" y="0"/>
          <a:chExt cx="0" cy="0"/>
        </a:xfrm>
      </p:grpSpPr>
      <p:sp>
        <p:nvSpPr>
          <p:cNvPr id="738" name="Google Shape;738;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9" name="Google Shape;739;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0" name="Google Shape;740;p1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741" name="Shape 741"/>
        <p:cNvGrpSpPr/>
        <p:nvPr/>
      </p:nvGrpSpPr>
      <p:grpSpPr>
        <a:xfrm>
          <a:off x="0" y="0"/>
          <a:ext cx="0" cy="0"/>
          <a:chOff x="0" y="0"/>
          <a:chExt cx="0" cy="0"/>
        </a:xfrm>
      </p:grpSpPr>
      <p:sp>
        <p:nvSpPr>
          <p:cNvPr id="742" name="Google Shape;742;p1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3" name="Google Shape;743;p1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4" name="Google Shape;744;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745" name="Shape 745"/>
        <p:cNvGrpSpPr/>
        <p:nvPr/>
      </p:nvGrpSpPr>
      <p:grpSpPr>
        <a:xfrm>
          <a:off x="0" y="0"/>
          <a:ext cx="0" cy="0"/>
          <a:chOff x="0" y="0"/>
          <a:chExt cx="0" cy="0"/>
        </a:xfrm>
      </p:grpSpPr>
      <p:sp>
        <p:nvSpPr>
          <p:cNvPr id="746" name="Google Shape;746;p1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7" name="Google Shape;747;p18"/>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8" name="Google Shape;748;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9"/>
          <p:cNvSpPr txBox="1"/>
          <p:nvPr>
            <p:ph type="ctrTitle"/>
          </p:nvPr>
        </p:nvSpPr>
        <p:spPr>
          <a:xfrm>
            <a:off x="1459700" y="1583350"/>
            <a:ext cx="6696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latin typeface="Arial"/>
                <a:ea typeface="Arial"/>
                <a:cs typeface="Arial"/>
                <a:sym typeface="Arial"/>
              </a:rPr>
              <a:t>How to use this slide deck</a:t>
            </a:r>
            <a:endParaRPr sz="4500">
              <a:latin typeface="Arial"/>
              <a:ea typeface="Arial"/>
              <a:cs typeface="Arial"/>
              <a:sym typeface="Arial"/>
            </a:endParaRPr>
          </a:p>
        </p:txBody>
      </p:sp>
      <p:sp>
        <p:nvSpPr>
          <p:cNvPr id="754" name="Google Shape;754;p19"/>
          <p:cNvSpPr txBox="1"/>
          <p:nvPr>
            <p:ph idx="1" type="subTitle"/>
          </p:nvPr>
        </p:nvSpPr>
        <p:spPr>
          <a:xfrm>
            <a:off x="1744125" y="2840050"/>
            <a:ext cx="5287800" cy="1560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a:t>Hidden slides are teacher notes</a:t>
            </a:r>
            <a:endParaRPr/>
          </a:p>
          <a:p>
            <a:pPr indent="-355600" lvl="0" marL="457200" rtl="0" algn="l">
              <a:spcBef>
                <a:spcPts val="0"/>
              </a:spcBef>
              <a:spcAft>
                <a:spcPts val="0"/>
              </a:spcAft>
              <a:buSzPts val="2000"/>
              <a:buChar char="●"/>
            </a:pPr>
            <a:r>
              <a:rPr lang="en"/>
              <a:t>Speaker notes include details on data being used in that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8"/>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23</a:t>
            </a:r>
            <a:endParaRPr/>
          </a:p>
        </p:txBody>
      </p:sp>
      <p:sp>
        <p:nvSpPr>
          <p:cNvPr id="807" name="Google Shape;807;p28"/>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titled “Music Genres” place a tally underneath your favorite music genre.</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29"/>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24</a:t>
            </a:r>
            <a:endParaRPr/>
          </a:p>
        </p:txBody>
      </p:sp>
      <p:sp>
        <p:nvSpPr>
          <p:cNvPr id="813" name="Google Shape;813;p29"/>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titled “Favorite Sport”, place a tally mark underneath your favorite sport.</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0"/>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25</a:t>
            </a:r>
            <a:endParaRPr/>
          </a:p>
        </p:txBody>
      </p:sp>
      <p:sp>
        <p:nvSpPr>
          <p:cNvPr id="819" name="Google Shape;819;p30"/>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your own review the data “Favorite Sports Teams”. Be ready to share with your group.</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1"/>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26</a:t>
            </a:r>
            <a:endParaRPr/>
          </a:p>
        </p:txBody>
      </p:sp>
      <p:sp>
        <p:nvSpPr>
          <p:cNvPr id="825" name="Google Shape;825;p31"/>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Using an expo marker, place an x on the furthest place from Tucson that you have visited. (Your mark does not have to be 100% perfect. If someone has placed an X on your location, put a tally mark next to the X.</a:t>
            </a:r>
            <a:endParaRPr sz="1200"/>
          </a:p>
          <a:p>
            <a:pPr indent="-304800" lvl="0" marL="914400" rtl="0" algn="l">
              <a:spcBef>
                <a:spcPts val="0"/>
              </a:spcBef>
              <a:spcAft>
                <a:spcPts val="0"/>
              </a:spcAft>
              <a:buSzPts val="1200"/>
              <a:buChar char="✘"/>
            </a:pPr>
            <a:r>
              <a:rPr lang="en" sz="1200"/>
              <a:t>Review the data on your own, what do you notice? Be ready to share with your group.</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32"/>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27</a:t>
            </a:r>
            <a:endParaRPr/>
          </a:p>
        </p:txBody>
      </p:sp>
      <p:sp>
        <p:nvSpPr>
          <p:cNvPr id="831" name="Google Shape;831;p32"/>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If you have not already done so, think about what sort of data you can collect from home or school. You need to have at least 15 data points.. </a:t>
            </a:r>
            <a:endParaRPr sz="1200"/>
          </a:p>
          <a:p>
            <a:pPr indent="-304800" lvl="0" marL="914400" rtl="0" algn="l">
              <a:spcBef>
                <a:spcPts val="0"/>
              </a:spcBef>
              <a:spcAft>
                <a:spcPts val="0"/>
              </a:spcAft>
              <a:buSzPts val="1200"/>
              <a:buChar char="✘"/>
            </a:pPr>
            <a:r>
              <a:rPr b="1" lang="en" sz="1200"/>
              <a:t>Discussion: </a:t>
            </a:r>
            <a:r>
              <a:rPr lang="en" sz="1200"/>
              <a:t>With your group discuss, what sort of data can you collect? How could you collect that data?</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Share your preliminary data with your group (you should have a few data points). What way can you visualize your data?</a:t>
            </a:r>
            <a:endParaRPr sz="1200"/>
          </a:p>
          <a:p>
            <a:pPr indent="-304800" lvl="0" marL="914400" rtl="0" algn="l">
              <a:spcBef>
                <a:spcPts val="0"/>
              </a:spcBef>
              <a:spcAft>
                <a:spcPts val="0"/>
              </a:spcAft>
              <a:buSzPts val="1200"/>
              <a:buChar char="✘"/>
            </a:pPr>
            <a:r>
              <a:rPr b="1" lang="en" sz="1200"/>
              <a:t>Activity: </a:t>
            </a:r>
            <a:r>
              <a:rPr lang="en" sz="1200"/>
              <a:t>Continue collecting and organizing your data. If possible, begin visualizing your data.</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Begin visualizing your data.</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Complete your data visualization.</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was difficult about collecting and visualizing your own data?</a:t>
            </a:r>
            <a:endParaRPr sz="1200"/>
          </a:p>
          <a:p>
            <a:pPr indent="-304800" lvl="1" marL="1371600" rtl="0" algn="l">
              <a:spcBef>
                <a:spcPts val="0"/>
              </a:spcBef>
              <a:spcAft>
                <a:spcPts val="0"/>
              </a:spcAft>
              <a:buSzPts val="1200"/>
              <a:buChar char="✗"/>
            </a:pPr>
            <a:r>
              <a:rPr lang="en" sz="1200"/>
              <a:t>What is something that you learned?</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33"/>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28</a:t>
            </a:r>
            <a:endParaRPr/>
          </a:p>
        </p:txBody>
      </p:sp>
      <p:sp>
        <p:nvSpPr>
          <p:cNvPr id="837" name="Google Shape;837;p33"/>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Activity: </a:t>
            </a:r>
            <a:r>
              <a:rPr lang="en" sz="1200"/>
              <a:t>Each student presents their favorite data visualization project from the term.</a:t>
            </a:r>
            <a:endParaRPr sz="1200"/>
          </a:p>
          <a:p>
            <a:pPr indent="0" lvl="0" marL="0" rtl="0" algn="l">
              <a:spcBef>
                <a:spcPts val="600"/>
              </a:spcBef>
              <a:spcAft>
                <a:spcPts val="0"/>
              </a:spcAft>
              <a:buNone/>
            </a:pPr>
            <a:r>
              <a:rPr b="1" lang="en" sz="1200"/>
              <a:t>Day 2: Continuation and Feedback</a:t>
            </a:r>
            <a:endParaRPr b="1" sz="1200"/>
          </a:p>
          <a:p>
            <a:pPr indent="-304800" lvl="0" marL="914400" rtl="0" algn="l">
              <a:spcBef>
                <a:spcPts val="600"/>
              </a:spcBef>
              <a:spcAft>
                <a:spcPts val="0"/>
              </a:spcAft>
              <a:buSzPts val="1200"/>
              <a:buChar char="✘"/>
            </a:pPr>
            <a:r>
              <a:rPr b="1" lang="en" sz="1200"/>
              <a:t>Activity: </a:t>
            </a:r>
            <a:r>
              <a:rPr lang="en" sz="1200"/>
              <a:t>Continue presentations if needed.</a:t>
            </a:r>
            <a:endParaRPr sz="1200"/>
          </a:p>
          <a:p>
            <a:pPr indent="-304800" lvl="0" marL="914400" rtl="0" algn="l">
              <a:spcBef>
                <a:spcPts val="0"/>
              </a:spcBef>
              <a:spcAft>
                <a:spcPts val="0"/>
              </a:spcAft>
              <a:buSzPts val="1200"/>
              <a:buChar char="✘"/>
            </a:pPr>
            <a:r>
              <a:rPr b="1" lang="en" sz="1200"/>
              <a:t>Feedback: </a:t>
            </a:r>
            <a:r>
              <a:rPr lang="en" sz="1200"/>
              <a:t>Provide constructive feedback and celebrate the students' work.</a:t>
            </a:r>
            <a:endParaRPr sz="1200"/>
          </a:p>
          <a:p>
            <a:pPr indent="0" lvl="0" marL="0" rtl="0" algn="l">
              <a:spcBef>
                <a:spcPts val="600"/>
              </a:spcBef>
              <a:spcAft>
                <a:spcPts val="0"/>
              </a:spcAft>
              <a:buNone/>
            </a:pPr>
            <a:r>
              <a:rPr b="1" lang="en" sz="1200"/>
              <a:t>Day 3: Final Review Session</a:t>
            </a:r>
            <a:endParaRPr b="1" sz="1200"/>
          </a:p>
          <a:p>
            <a:pPr indent="-304800" lvl="0" marL="914400" rtl="0" algn="l">
              <a:spcBef>
                <a:spcPts val="600"/>
              </a:spcBef>
              <a:spcAft>
                <a:spcPts val="0"/>
              </a:spcAft>
              <a:buSzPts val="1200"/>
              <a:buChar char="✘"/>
            </a:pPr>
            <a:r>
              <a:rPr b="1" lang="en" sz="1200"/>
              <a:t>Activity: </a:t>
            </a:r>
            <a:r>
              <a:rPr lang="en" sz="1200"/>
              <a:t>Summarize key concepts learned throughout the term.</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0"/>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Dear Data</a:t>
            </a:r>
            <a:endParaRPr/>
          </a:p>
        </p:txBody>
      </p:sp>
      <p:sp>
        <p:nvSpPr>
          <p:cNvPr id="760" name="Google Shape;760;p20"/>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 Year-Long Data Collection and Visualization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4" name="Shape 764"/>
        <p:cNvGrpSpPr/>
        <p:nvPr/>
      </p:nvGrpSpPr>
      <p:grpSpPr>
        <a:xfrm>
          <a:off x="0" y="0"/>
          <a:ext cx="0" cy="0"/>
          <a:chOff x="0" y="0"/>
          <a:chExt cx="0" cy="0"/>
        </a:xfrm>
      </p:grpSpPr>
      <p:sp>
        <p:nvSpPr>
          <p:cNvPr id="765" name="Google Shape;765;p21"/>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dear data?</a:t>
            </a:r>
            <a:endParaRPr/>
          </a:p>
        </p:txBody>
      </p:sp>
      <p:sp>
        <p:nvSpPr>
          <p:cNvPr id="766" name="Google Shape;766;p21"/>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Dear Data was a pen-pal project between Giorgia Lupi and Stefanie Posavec. They took stock of their daily lives by creating postcards that </a:t>
            </a:r>
            <a:r>
              <a:rPr lang="en"/>
              <a:t>displayed the data they collected from their day-to-day in a fun, visually different way.</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0" name="Shape 770"/>
        <p:cNvGrpSpPr/>
        <p:nvPr/>
      </p:nvGrpSpPr>
      <p:grpSpPr>
        <a:xfrm>
          <a:off x="0" y="0"/>
          <a:ext cx="0" cy="0"/>
          <a:chOff x="0" y="0"/>
          <a:chExt cx="0" cy="0"/>
        </a:xfrm>
      </p:grpSpPr>
      <p:sp>
        <p:nvSpPr>
          <p:cNvPr id="771" name="Google Shape;771;p22"/>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are the benefits?</a:t>
            </a:r>
            <a:endParaRPr/>
          </a:p>
        </p:txBody>
      </p:sp>
      <p:sp>
        <p:nvSpPr>
          <p:cNvPr id="772" name="Google Shape;772;p22"/>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Allow </a:t>
            </a:r>
            <a:r>
              <a:rPr lang="en"/>
              <a:t>students</a:t>
            </a:r>
            <a:r>
              <a:rPr lang="en"/>
              <a:t> to engage and analyze data in unique ways.</a:t>
            </a:r>
            <a:endParaRPr/>
          </a:p>
          <a:p>
            <a:pPr indent="0" lvl="0" marL="0" rtl="0" algn="l">
              <a:spcBef>
                <a:spcPts val="600"/>
              </a:spcBef>
              <a:spcAft>
                <a:spcPts val="0"/>
              </a:spcAft>
              <a:buNone/>
            </a:pPr>
            <a:r>
              <a:rPr lang="en"/>
              <a:t>Encourage students to show how they view data through art.</a:t>
            </a:r>
            <a:endParaRPr/>
          </a:p>
          <a:p>
            <a:pPr indent="0" lvl="0" marL="0" rtl="0" algn="l">
              <a:spcBef>
                <a:spcPts val="600"/>
              </a:spcBef>
              <a:spcAft>
                <a:spcPts val="0"/>
              </a:spcAft>
              <a:buNone/>
            </a:pPr>
            <a:r>
              <a:rPr lang="en"/>
              <a:t>Helps the development of data literacy and basic science skills (collecting, </a:t>
            </a:r>
            <a:r>
              <a:rPr lang="en"/>
              <a:t>analyzing</a:t>
            </a:r>
            <a:r>
              <a:rPr lang="en"/>
              <a:t>, and visualizing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6" name="Shape 776"/>
        <p:cNvGrpSpPr/>
        <p:nvPr/>
      </p:nvGrpSpPr>
      <p:grpSpPr>
        <a:xfrm>
          <a:off x="0" y="0"/>
          <a:ext cx="0" cy="0"/>
          <a:chOff x="0" y="0"/>
          <a:chExt cx="0" cy="0"/>
        </a:xfrm>
      </p:grpSpPr>
      <p:sp>
        <p:nvSpPr>
          <p:cNvPr id="777" name="Google Shape;777;p23"/>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Objective:</a:t>
            </a:r>
            <a:endParaRPr/>
          </a:p>
        </p:txBody>
      </p:sp>
      <p:sp>
        <p:nvSpPr>
          <p:cNvPr id="778" name="Google Shape;778;p23"/>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The purpose of this slide deck is to provide students an opportunity to engage with data, explore </a:t>
            </a:r>
            <a:r>
              <a:rPr lang="en"/>
              <a:t>creative visualization of data, develop data literacy skills, practice collaboration, and reflection/feedback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82" name="Shape 782"/>
        <p:cNvGrpSpPr/>
        <p:nvPr/>
      </p:nvGrpSpPr>
      <p:grpSpPr>
        <a:xfrm>
          <a:off x="0" y="0"/>
          <a:ext cx="0" cy="0"/>
          <a:chOff x="0" y="0"/>
          <a:chExt cx="0" cy="0"/>
        </a:xfrm>
      </p:grpSpPr>
      <p:sp>
        <p:nvSpPr>
          <p:cNvPr id="783" name="Google Shape;783;p24"/>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500"/>
              <a:t>Quarter 3</a:t>
            </a:r>
            <a:endParaRPr sz="6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25"/>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20</a:t>
            </a:r>
            <a:endParaRPr/>
          </a:p>
        </p:txBody>
      </p:sp>
      <p:sp>
        <p:nvSpPr>
          <p:cNvPr id="789" name="Google Shape;789;p25"/>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your own, review the “Classroom Environment Data”. Be ready to share your observations.</a:t>
            </a:r>
            <a:endParaRPr sz="1200"/>
          </a:p>
          <a:p>
            <a:pPr indent="-304800" lvl="0" marL="914400" rtl="0" algn="l">
              <a:spcBef>
                <a:spcPts val="0"/>
              </a:spcBef>
              <a:spcAft>
                <a:spcPts val="0"/>
              </a:spcAft>
              <a:buSzPts val="1200"/>
              <a:buChar char="✘"/>
            </a:pPr>
            <a:r>
              <a:rPr b="1" lang="en" sz="1200"/>
              <a:t>Discussion: </a:t>
            </a:r>
            <a:r>
              <a:rPr lang="en" sz="1200"/>
              <a:t>Share your observations with your group</a:t>
            </a:r>
            <a:r>
              <a:rPr lang="en" sz="1200"/>
              <a:t>.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r>
              <a:rPr lang="en" sz="1200"/>
              <a:t>.</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6"/>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21</a:t>
            </a:r>
            <a:endParaRPr/>
          </a:p>
        </p:txBody>
      </p:sp>
      <p:sp>
        <p:nvSpPr>
          <p:cNvPr id="795" name="Google Shape;795;p26"/>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your own, review the “Humidity and Temperature”. Be ready to share with your group.</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7"/>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22</a:t>
            </a:r>
            <a:endParaRPr/>
          </a:p>
        </p:txBody>
      </p:sp>
      <p:sp>
        <p:nvSpPr>
          <p:cNvPr id="801" name="Google Shape;801;p27"/>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titled “Favorite Fast Food”, place a tally underneath your favorite fast food restaurant.</a:t>
            </a:r>
            <a:endParaRPr sz="1200"/>
          </a:p>
          <a:p>
            <a:pPr indent="-304800" lvl="0" marL="914400" rtl="0" algn="l">
              <a:spcBef>
                <a:spcPts val="0"/>
              </a:spcBef>
              <a:spcAft>
                <a:spcPts val="0"/>
              </a:spcAft>
              <a:buSzPts val="1200"/>
              <a:buChar char="✘"/>
            </a:pPr>
            <a:r>
              <a:rPr b="1" lang="en" sz="1200"/>
              <a:t>Discussion: </a:t>
            </a:r>
            <a:r>
              <a:rPr lang="en" sz="1200"/>
              <a:t>Share your observations with your group.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Group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on your own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