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Amatic SC"/>
      <p:regular r:id="rId22"/>
      <p:bold r:id="rId23"/>
    </p:embeddedFont>
    <p:embeddedFont>
      <p:font typeface="Short Stack"/>
      <p:regular r:id="rId24"/>
    </p:embeddedFont>
    <p:embeddedFont>
      <p:font typeface="Quicksan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maticSC-regular.fntdata"/><Relationship Id="rId21" Type="http://schemas.openxmlformats.org/officeDocument/2006/relationships/slide" Target="slides/slide16.xml"/><Relationship Id="rId24" Type="http://schemas.openxmlformats.org/officeDocument/2006/relationships/font" Target="fonts/ShortStack-regular.fntdata"/><Relationship Id="rId23" Type="http://schemas.openxmlformats.org/officeDocument/2006/relationships/font" Target="fonts/AmaticS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icksand-bold.fntdata"/><Relationship Id="rId25" Type="http://schemas.openxmlformats.org/officeDocument/2006/relationships/font" Target="fonts/Quicksa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30b29e7c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30b29e7c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eb228a8a9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2eb228a8a9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2eb228a8a9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2eb228a8a9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poster with common movie genres.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Drama, Comedy, Romance, Horror, </a:t>
            </a:r>
            <a:r>
              <a:rPr lang="en"/>
              <a:t>Fantasy, Science Fiction, Action, Thriller, Animated, Adventure, Other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***You will need the trash you began collecting Week 10 for next week!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eb228a8a9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2eb228a8a9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2eb228a8a9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2eb228a8a9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eb228a8a9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2eb228a8a9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poster titled “Observational data” and list all of the data that </a:t>
            </a:r>
            <a:r>
              <a:rPr lang="en"/>
              <a:t>students</a:t>
            </a:r>
            <a:r>
              <a:rPr lang="en"/>
              <a:t> say they could collect.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of clouds (and type?)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Amount of flowers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of flowers.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birds spotted.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etc.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2eb228a8a9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2eb228a8a9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2eb576d4d9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2eb576d4d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76c37102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276c37102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76c371029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76c37102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2ebcd8c4a0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2ebcd8c4a0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ea6c4cec2b_0_9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2ea6c4cec2b_0_9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eb228a8a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2eb228a8a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to this week, check your student’s shoe colors and create a </a:t>
            </a:r>
            <a:r>
              <a:rPr lang="en"/>
              <a:t>category</a:t>
            </a:r>
            <a:r>
              <a:rPr lang="en"/>
              <a:t> for the major colors, make sure you also create an “other” column.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eb228a8a9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2eb228a8a9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Begin gathering trash/recyclables from the school (ask teachers to collect their non-compostable trash for a week). You will need 1 bag per group you have.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eb228a8a9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eb228a8a9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poster that has the common pets in your area.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example: Dogs, Cats, Horses, </a:t>
            </a:r>
            <a:r>
              <a:rPr lang="en"/>
              <a:t>Turtles, Fish, Other.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***For the next week, if possible, have students use pedometers to track their steps.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not possible, ask other teachers to collect their step data (smart watches make this easier).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Likewise, if you maintain your own smart watch with step data, you can provide a weekly/monthly/yearly data set for your students.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rect b="b" l="l" r="r" t="t"/>
                <a:pathLst>
                  <a:path extrusionOk="0" h="819510" w="580988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rect b="b" l="l" r="r" t="t"/>
                <a:pathLst>
                  <a:path extrusionOk="0" h="638994" w="699146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rect b="b" l="l" r="r" t="t"/>
                <a:pathLst>
                  <a:path extrusionOk="0" h="644114" w="293264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rect b="b" l="l" r="r" t="t"/>
                <a:pathLst>
                  <a:path extrusionOk="0" h="376095" w="393594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rect b="b" l="l" r="r" t="t"/>
                <a:pathLst>
                  <a:path extrusionOk="0" h="720725" w="64770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rect b="b" l="l" r="r" t="t"/>
                <a:pathLst>
                  <a:path extrusionOk="0" h="468109" w="461644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rect b="b" l="l" r="r" t="t"/>
                <a:pathLst>
                  <a:path extrusionOk="0" h="530506" w="336906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rect b="b" l="l" r="r" t="t"/>
                <a:pathLst>
                  <a:path extrusionOk="0" h="624012" w="422747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rect b="b" l="l" r="r" t="t"/>
                <a:pathLst>
                  <a:path extrusionOk="0" h="699230" w="556153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rect b="b" l="l" r="r" t="t"/>
                <a:pathLst>
                  <a:path extrusionOk="0" h="267334" w="274579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rect b="b" l="l" r="r" t="t"/>
                <a:pathLst>
                  <a:path extrusionOk="0" h="548433" w="254831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rect b="b" l="l" r="r" t="t"/>
                <a:pathLst>
                  <a:path extrusionOk="0" h="391754" w="386433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pattern">
  <p:cSld name="BLANK_1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big pattern">
  <p:cSld name="BLANK_1_1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rect b="b" l="l" r="r" t="t"/>
            <a:pathLst>
              <a:path extrusionOk="0" h="819510" w="580988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rect b="b" l="l" r="r" t="t"/>
            <a:pathLst>
              <a:path extrusionOk="0" h="638994" w="699146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rect b="b" l="l" r="r" t="t"/>
            <a:pathLst>
              <a:path extrusionOk="0" h="826169" w="374196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rect b="b" l="l" r="r" t="t"/>
            <a:pathLst>
              <a:path extrusionOk="0" h="644114" w="293264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rect b="b" l="l" r="r" t="t"/>
            <a:pathLst>
              <a:path extrusionOk="0" h="389164" w="575352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rect b="b" l="l" r="r" t="t"/>
            <a:pathLst>
              <a:path extrusionOk="0" h="420510" w="620122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rect b="b" l="l" r="r" t="t"/>
            <a:pathLst>
              <a:path extrusionOk="0" h="776612" w="421613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rect b="b" l="l" r="r" t="t"/>
            <a:pathLst>
              <a:path extrusionOk="0" h="193920" w="724776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rect b="b" l="l" r="r" t="t"/>
            <a:pathLst>
              <a:path extrusionOk="0" h="598221" w="232561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rect b="b" l="l" r="r" t="t"/>
            <a:pathLst>
              <a:path extrusionOk="0" h="755251" w="288538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rect b="b" l="l" r="r" t="t"/>
            <a:pathLst>
              <a:path extrusionOk="0" h="376095" w="393594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rect b="b" l="l" r="r" t="t"/>
            <a:pathLst>
              <a:path extrusionOk="0" h="720725" w="64770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rect b="b" l="l" r="r" t="t"/>
            <a:pathLst>
              <a:path extrusionOk="0" h="734197" w="646904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rect b="b" l="l" r="r" t="t"/>
            <a:pathLst>
              <a:path extrusionOk="0" h="660184" w="816364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rect b="b" l="l" r="r" t="t"/>
            <a:pathLst>
              <a:path extrusionOk="0" h="782962" w="718509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rect b="b" l="l" r="r" t="t"/>
            <a:pathLst>
              <a:path extrusionOk="0" h="758335" w="673492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rect b="b" l="l" r="r" t="t"/>
            <a:pathLst>
              <a:path extrusionOk="0" h="667312" w="832925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rect b="b" l="l" r="r" t="t"/>
            <a:pathLst>
              <a:path extrusionOk="0" h="472205" w="528147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rect b="b" l="l" r="r" t="t"/>
            <a:pathLst>
              <a:path extrusionOk="0" h="573530" w="434661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rect b="b" l="l" r="r" t="t"/>
            <a:pathLst>
              <a:path extrusionOk="0" h="487578" w="828912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rect b="b" l="l" r="r" t="t"/>
              <a:pathLst>
                <a:path extrusionOk="0" h="448968" w="764848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rect b="b" l="l" r="r" t="t"/>
              <a:pathLst>
                <a:path extrusionOk="0" h="170426" w="358267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rect b="b" l="l" r="r" t="t"/>
            <a:pathLst>
              <a:path extrusionOk="0" h="233045" w="884171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rect b="b" l="l" r="r" t="t"/>
            <a:pathLst>
              <a:path extrusionOk="0" h="607108" w="773413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rect b="b" l="l" r="r" t="t"/>
              <a:pathLst>
                <a:path extrusionOk="0" h="529866" w="438274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rect b="b" l="l" r="r" t="t"/>
              <a:pathLst>
                <a:path extrusionOk="0" h="79674" w="40701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rect b="b" l="l" r="r" t="t"/>
            <a:pathLst>
              <a:path extrusionOk="0" h="468109" w="461644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rect b="b" l="l" r="r" t="t"/>
            <a:pathLst>
              <a:path extrusionOk="0" h="594697" w="526864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rect b="b" l="l" r="r" t="t"/>
            <a:pathLst>
              <a:path extrusionOk="0" h="511517" w="408305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rect b="b" l="l" r="r" t="t"/>
            <a:pathLst>
              <a:path extrusionOk="0" h="530506" w="336906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rect b="b" l="l" r="r" t="t"/>
            <a:pathLst>
              <a:path extrusionOk="0" h="745490" w="701044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rect b="b" l="l" r="r" t="t"/>
            <a:pathLst>
              <a:path extrusionOk="0" h="535482" w="859045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rect b="b" l="l" r="r" t="t"/>
            <a:pathLst>
              <a:path extrusionOk="0" h="624012" w="422747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rect b="b" l="l" r="r" t="t"/>
            <a:pathLst>
              <a:path extrusionOk="0" h="699230" w="556153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rect b="b" l="l" r="r" t="t"/>
            <a:pathLst>
              <a:path extrusionOk="0" h="503173" w="529863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rect b="b" l="l" r="r" t="t"/>
            <a:pathLst>
              <a:path extrusionOk="0" h="727844" w="342723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rect b="b" l="l" r="r" t="t"/>
            <a:pathLst>
              <a:path extrusionOk="0" h="203172" w="204516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rect b="b" l="l" r="r" t="t"/>
            <a:pathLst>
              <a:path extrusionOk="0" h="548433" w="254831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rect b="b" l="l" r="r" t="t"/>
            <a:pathLst>
              <a:path extrusionOk="0" h="283204" w="277495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rect b="b" l="l" r="r" t="t"/>
            <a:pathLst>
              <a:path extrusionOk="0" h="331207" w="299833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rect b="b" l="l" r="r" t="t"/>
            <a:pathLst>
              <a:path extrusionOk="0" h="279767" w="259887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rect b="b" l="l" r="r" t="t"/>
            <a:pathLst>
              <a:path extrusionOk="0" h="324321" w="237655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rect b="b" l="l" r="r" t="t"/>
            <a:pathLst>
              <a:path extrusionOk="0" h="317193" w="179573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rect b="b" l="l" r="r" t="t"/>
            <a:pathLst>
              <a:path extrusionOk="0" h="389850" w="283319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rect b="b" l="l" r="r" t="t"/>
            <a:pathLst>
              <a:path extrusionOk="0" h="337538" w="260527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rect b="b" l="l" r="r" t="t"/>
              <a:pathLst>
                <a:path extrusionOk="0" h="376045" w="294019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rect b="b" l="l" r="r" t="t"/>
              <a:pathLst>
                <a:path extrusionOk="0" h="163519" w="78676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rect b="b" l="l" r="r" t="t"/>
            <a:pathLst>
              <a:path extrusionOk="0" h="391754" w="386433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rect b="b" l="l" r="r" t="t"/>
            <a:pathLst>
              <a:path extrusionOk="0" h="238555" w="308702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rect b="b" l="l" r="r" t="t"/>
              <a:pathLst>
                <a:path extrusionOk="0" h="398772" w="312563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rect b="b" l="l" r="r" t="t"/>
              <a:pathLst>
                <a:path extrusionOk="0" h="104597" w="150053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rect b="b" l="l" r="r" t="t"/>
              <a:pathLst>
                <a:path extrusionOk="0" h="88093" w="130983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rect b="b" l="l" r="r" t="t"/>
            <a:pathLst>
              <a:path extrusionOk="0" h="299106" w="550703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92" name="Google Shape;692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3" name="Google Shape;69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4"/>
          <p:cNvSpPr txBox="1"/>
          <p:nvPr>
            <p:ph idx="1" type="subTitle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6" name="Google Shape;696;p14"/>
          <p:cNvSpPr txBox="1"/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bg>
      <p:bgPr>
        <a:solidFill>
          <a:schemeClr val="accent3"/>
        </a:solid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15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699" name="Google Shape;699;p15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700" name="Google Shape;700;p15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15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2" name="Google Shape;702;p15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703" name="Google Shape;703;p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15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6" name="Google Shape;706;p15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707" name="Google Shape;707;p15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15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15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15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1" name="Google Shape;711;p15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712" name="Google Shape;712;p15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1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15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15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15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17" name="Google Shape;717;p15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718" name="Google Shape;718;p15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0" name="Google Shape;720;p15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721" name="Google Shape;721;p15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1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24" name="Google Shape;724;p15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5" name="Google Shape;725;p15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726" name="Google Shape;726;p15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15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28" name="Google Shape;728;p15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4" name="Google Shape;734;p15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5" name="Google Shape;735;p15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6" name="Google Shape;736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39" name="Google Shape;739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0" name="Google Shape;7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3" name="Google Shape;743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4" name="Google Shape;74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7" name="Google Shape;747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8" name="Google Shape;74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1" name="Google Shape;111;p3"/>
          <p:cNvSpPr txBox="1"/>
          <p:nvPr>
            <p:ph idx="1" type="subTitle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5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/>
          <p:nvPr>
            <p:ph idx="1" type="body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b="1" sz="3600">
                <a:latin typeface="Amatic SC"/>
                <a:ea typeface="Amatic SC"/>
                <a:cs typeface="Amatic SC"/>
                <a:sym typeface="Amatic SC"/>
              </a:defRPr>
            </a:lvl1pPr>
            <a:lvl2pPr indent="-457200" lvl="1" marL="914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2pPr>
            <a:lvl3pPr indent="-457200" lvl="2" marL="1371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3pPr>
            <a:lvl4pPr indent="-457200" lvl="3" marL="1828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4pPr>
            <a:lvl5pPr indent="-457200" lvl="4" marL="22860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5pPr>
            <a:lvl6pPr indent="-457200" lvl="5" marL="2743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6pPr>
            <a:lvl7pPr indent="-457200" lvl="6" marL="3200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7pPr>
            <a:lvl8pPr indent="-457200" lvl="7" marL="3657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8pPr>
            <a:lvl9pPr indent="-457200" lvl="8" marL="4114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40" name="Google Shape;240;p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3" name="Google Shape;303;p5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/>
        </p:txBody>
      </p:sp>
      <p:sp>
        <p:nvSpPr>
          <p:cNvPr id="304" name="Google Shape;304;p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7" name="Google Shape;367;p6"/>
          <p:cNvSpPr txBox="1"/>
          <p:nvPr>
            <p:ph idx="1" type="body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368" name="Google Shape;368;p6"/>
          <p:cNvSpPr txBox="1"/>
          <p:nvPr>
            <p:ph idx="2" type="body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369" name="Google Shape;369;p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2" name="Google Shape;432;p7"/>
          <p:cNvSpPr txBox="1"/>
          <p:nvPr>
            <p:ph idx="1" type="body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3" name="Google Shape;433;p7"/>
          <p:cNvSpPr txBox="1"/>
          <p:nvPr>
            <p:ph idx="2" type="body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4" name="Google Shape;434;p7"/>
          <p:cNvSpPr txBox="1"/>
          <p:nvPr>
            <p:ph idx="3" type="body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5" name="Google Shape;435;p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8" name="Google Shape;498;p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/>
          <p:nvPr>
            <p:ph idx="1" type="body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01" name="Google Shape;501;p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9"/>
          <p:cNvSpPr txBox="1"/>
          <p:nvPr>
            <p:ph type="ctrTitle"/>
          </p:nvPr>
        </p:nvSpPr>
        <p:spPr>
          <a:xfrm>
            <a:off x="1459700" y="1583350"/>
            <a:ext cx="6696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Arial"/>
                <a:ea typeface="Arial"/>
                <a:cs typeface="Arial"/>
                <a:sym typeface="Arial"/>
              </a:rPr>
              <a:t>How to use this slide deck</a:t>
            </a:r>
            <a:endParaRPr sz="4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9"/>
          <p:cNvSpPr txBox="1"/>
          <p:nvPr>
            <p:ph idx="1" type="subTitle"/>
          </p:nvPr>
        </p:nvSpPr>
        <p:spPr>
          <a:xfrm>
            <a:off x="1744125" y="2840050"/>
            <a:ext cx="5287800" cy="156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Hidden slides are teacher notes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Speaker notes include details on data being used in that lesson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8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13</a:t>
            </a:r>
            <a:endParaRPr/>
          </a:p>
        </p:txBody>
      </p:sp>
      <p:sp>
        <p:nvSpPr>
          <p:cNvPr id="807" name="Google Shape;807;p28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Review the step data posted.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Discussion: </a:t>
            </a:r>
            <a:r>
              <a:rPr lang="en" sz="1200"/>
              <a:t>Observe the data. What patterns do you see?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Group Discussion: </a:t>
            </a:r>
            <a:r>
              <a:rPr lang="en" sz="1200"/>
              <a:t>How can we visualize this data in a non-standard way?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creating a visualization with your group based on the discussed ideas.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Finalizing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and polish your visualizations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Gallery Walk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Walk around the room and observe the different data visualizations created by your classmates.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Reflection:</a:t>
            </a:r>
            <a:endParaRPr b="1"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do you notice or wonder about the visualizations?</a:t>
            </a:r>
            <a:endParaRPr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questions arise from viewing the data in different ways</a:t>
            </a:r>
            <a:endParaRPr b="1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9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14</a:t>
            </a:r>
            <a:endParaRPr/>
          </a:p>
        </p:txBody>
      </p:sp>
      <p:sp>
        <p:nvSpPr>
          <p:cNvPr id="813" name="Google Shape;813;p29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</a:t>
            </a:r>
            <a:r>
              <a:rPr lang="en" sz="1200"/>
              <a:t> On the poster titled “Movie Genres” place a tally under your favorite movie genre. If necessary, look up your movie to find the genre.</a:t>
            </a:r>
            <a:r>
              <a:rPr lang="en" sz="1200"/>
              <a:t> 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Discussion: </a:t>
            </a:r>
            <a:r>
              <a:rPr lang="en" sz="1200"/>
              <a:t>Observe the data. What patterns do you see?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Group Discussion: </a:t>
            </a:r>
            <a:r>
              <a:rPr lang="en" sz="1200"/>
              <a:t>How can we visualize this data in a non-standard way?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creating a visualization with your group based on the discussed ideas.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Finalizing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and polish your visualizations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Gallery Walk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Walk around the room and observe the different data visualizations created by your classmates.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Reflection:</a:t>
            </a:r>
            <a:endParaRPr b="1"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do you notice or wonder about the visualizations?</a:t>
            </a:r>
            <a:endParaRPr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questions arise from viewing the data in different ways</a:t>
            </a:r>
            <a:endParaRPr b="1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0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15</a:t>
            </a:r>
            <a:endParaRPr/>
          </a:p>
        </p:txBody>
      </p:sp>
      <p:sp>
        <p:nvSpPr>
          <p:cNvPr id="819" name="Google Shape;819;p30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With your group, sort through the bag of trash on your table</a:t>
            </a:r>
            <a:r>
              <a:rPr lang="en" sz="1200"/>
              <a:t>. 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Discussion: </a:t>
            </a:r>
            <a:r>
              <a:rPr lang="en" sz="1200"/>
              <a:t>What data should you collect?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Group Discussion: </a:t>
            </a:r>
            <a:r>
              <a:rPr lang="en" sz="1200"/>
              <a:t>How can we visualize this data in a non-standard way?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creating a visualization with your group based on the discussed ideas.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Finalizing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and polish your visualizations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Gallery Walk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Walk around the room and observe the different data visualizations created by your classmates.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Reflection:</a:t>
            </a:r>
            <a:endParaRPr b="1"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do you notice or wonder about the visualizations?</a:t>
            </a:r>
            <a:endParaRPr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questions arise from viewing the data in different ways</a:t>
            </a:r>
            <a:endParaRPr b="1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1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16</a:t>
            </a:r>
            <a:endParaRPr/>
          </a:p>
        </p:txBody>
      </p:sp>
      <p:sp>
        <p:nvSpPr>
          <p:cNvPr id="825" name="Google Shape;825;p31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With your group, sort through the bag of trash on your table. </a:t>
            </a:r>
            <a:endParaRPr b="1"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Discussion: </a:t>
            </a:r>
            <a:r>
              <a:rPr lang="en" sz="1200"/>
              <a:t>What data should you collect? (Try to collect data different from last week!)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Group Discussion: </a:t>
            </a:r>
            <a:r>
              <a:rPr lang="en" sz="1200"/>
              <a:t>How can we visualize this data in a non-standard way?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creating a visualization with your group based on the discussed ideas.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Finalizing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and polish your visualizations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Gallery Walk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Walk around the room and observe the different data visualizations created by your classmates.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Reflection:</a:t>
            </a:r>
            <a:endParaRPr b="1"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do you notice or wonder about the visualizations?</a:t>
            </a:r>
            <a:endParaRPr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questions arise from viewing the data in different ways</a:t>
            </a:r>
            <a:endParaRPr b="1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32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17</a:t>
            </a:r>
            <a:endParaRPr/>
          </a:p>
        </p:txBody>
      </p:sp>
      <p:sp>
        <p:nvSpPr>
          <p:cNvPr id="831" name="Google Shape;831;p32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Find a quiet(ish) place on the playground/field. Make observations - What do you observe? 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Discussion: </a:t>
            </a:r>
            <a:r>
              <a:rPr lang="en" sz="1200"/>
              <a:t>While you were outside, what did you notice? What data could you collect outside?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Choose one of the ideas generated from the previous day. We will head outside and you will collect your data.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Collect the data that you choose. How you collect it is up to you.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Begin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visualizing your data.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Finish </a:t>
            </a:r>
            <a:r>
              <a:rPr b="1" lang="en" sz="1200"/>
              <a:t>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visualizing your data. Be ready to turn it in!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33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</a:t>
            </a:r>
            <a:r>
              <a:rPr lang="en"/>
              <a:t>18</a:t>
            </a:r>
            <a:endParaRPr/>
          </a:p>
        </p:txBody>
      </p:sp>
      <p:sp>
        <p:nvSpPr>
          <p:cNvPr id="837" name="Google Shape;837;p33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Choose a set of data you would like to collect either from your home or from the classroom. It is your job to make sure that you are capturing your data accurately.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Discussion: </a:t>
            </a:r>
            <a:r>
              <a:rPr lang="en" sz="1200"/>
              <a:t>Share with your group what data you will collect and how you will collect it.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collecting data and creating a visualization based on </a:t>
            </a:r>
            <a:r>
              <a:rPr lang="en" sz="1200"/>
              <a:t>the data you chose.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Continue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collecting your data and work towards completing your data visualization.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Finish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Complete your visualizations and be ready to turn them in!</a:t>
            </a:r>
            <a:endParaRPr b="1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4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18</a:t>
            </a:r>
            <a:endParaRPr/>
          </a:p>
        </p:txBody>
      </p:sp>
      <p:sp>
        <p:nvSpPr>
          <p:cNvPr id="843" name="Google Shape;843;p34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Group presentations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Present your data visualization to your group.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Class Presentations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A few students will be chosen to present their data to the class.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3: Class Presentations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A few students will be chosen to present their data to the class.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0"/>
          <p:cNvSpPr txBox="1"/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Dear Data</a:t>
            </a:r>
            <a:endParaRPr/>
          </a:p>
        </p:txBody>
      </p:sp>
      <p:sp>
        <p:nvSpPr>
          <p:cNvPr id="760" name="Google Shape;760;p20"/>
          <p:cNvSpPr txBox="1"/>
          <p:nvPr>
            <p:ph idx="1" type="subTitle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Year-Long Data Collection and Visualization Project!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1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dear data?</a:t>
            </a:r>
            <a:endParaRPr/>
          </a:p>
        </p:txBody>
      </p:sp>
      <p:sp>
        <p:nvSpPr>
          <p:cNvPr id="766" name="Google Shape;766;p21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Dear Data was a pen-pal project between Giorgia Lupi and Stefanie Posavec. They took stock of their daily lives by creating postcards that </a:t>
            </a:r>
            <a:r>
              <a:rPr lang="en"/>
              <a:t>displayed the data they collected from their day-to-day in a fun, visually different way.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2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benefits?</a:t>
            </a:r>
            <a:endParaRPr/>
          </a:p>
        </p:txBody>
      </p:sp>
      <p:sp>
        <p:nvSpPr>
          <p:cNvPr id="772" name="Google Shape;772;p22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Allow </a:t>
            </a:r>
            <a:r>
              <a:rPr lang="en"/>
              <a:t>students</a:t>
            </a:r>
            <a:r>
              <a:rPr lang="en"/>
              <a:t> to engage and analyze data in unique ways.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Encourage students to show how they view data through art.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Helps the development of data literacy and basic science skills (collecting, </a:t>
            </a:r>
            <a:r>
              <a:rPr lang="en"/>
              <a:t>analyzing</a:t>
            </a:r>
            <a:r>
              <a:rPr lang="en"/>
              <a:t>, and visualizing data)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3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Objective:</a:t>
            </a:r>
            <a:endParaRPr/>
          </a:p>
        </p:txBody>
      </p:sp>
      <p:sp>
        <p:nvSpPr>
          <p:cNvPr id="778" name="Google Shape;778;p23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purpose of this slide deck is to provide students an opportunity to engage with data, explore </a:t>
            </a:r>
            <a:r>
              <a:rPr lang="en"/>
              <a:t>creative visualization of data, develop data literacy skills, practice collaboration, and reflection/feedback skills.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4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Quarter 2</a:t>
            </a:r>
            <a:endParaRPr sz="6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5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10</a:t>
            </a:r>
            <a:endParaRPr/>
          </a:p>
        </p:txBody>
      </p:sp>
      <p:sp>
        <p:nvSpPr>
          <p:cNvPr id="789" name="Google Shape;789;p25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On the poster titled “Shoe Color”, place a tally under the color of your MAIN shoe color. 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Discussion: </a:t>
            </a:r>
            <a:r>
              <a:rPr lang="en" sz="1200"/>
              <a:t>Observe the data. What patterns do you see?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Group Discussion</a:t>
            </a:r>
            <a:r>
              <a:rPr b="1" lang="en" sz="1200"/>
              <a:t>: </a:t>
            </a:r>
            <a:r>
              <a:rPr lang="en" sz="1200"/>
              <a:t>How can we visualize this data in a non-standard way?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creating a visualization with your group based on the discussed ideas.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Finalizing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and polish your visualizations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Gallery Walk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Walk around the room and observe the different data visualizations created by your classmates.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Reflection:</a:t>
            </a:r>
            <a:endParaRPr b="1"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do you notice or wonder about the visualizations?</a:t>
            </a:r>
            <a:endParaRPr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questions arise from viewing the data in different ways</a:t>
            </a:r>
            <a:endParaRPr b="1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6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11</a:t>
            </a:r>
            <a:endParaRPr/>
          </a:p>
        </p:txBody>
      </p:sp>
      <p:sp>
        <p:nvSpPr>
          <p:cNvPr id="795" name="Google Shape;795;p26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Look at the lunch calendar for our school for this month</a:t>
            </a:r>
            <a:r>
              <a:rPr lang="en" sz="1200"/>
              <a:t>. 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Discussion: </a:t>
            </a:r>
            <a:r>
              <a:rPr lang="en" sz="1200"/>
              <a:t>W</a:t>
            </a:r>
            <a:r>
              <a:rPr lang="en" sz="1200"/>
              <a:t>hat patterns do you see?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Group Discussion</a:t>
            </a:r>
            <a:r>
              <a:rPr b="1" lang="en" sz="1200"/>
              <a:t>: </a:t>
            </a:r>
            <a:r>
              <a:rPr lang="en" sz="1200"/>
              <a:t>How can we visualize this data in a non-standard way?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creating a visualization with your group based on the discussed ideas.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Finalizing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and polish your visualizations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Gallery Walk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Walk around the room and observe the different data visualizations created by your classmates.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Reflection:</a:t>
            </a:r>
            <a:endParaRPr b="1"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do you notice or wonder about the visualizations?</a:t>
            </a:r>
            <a:endParaRPr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questions arise from viewing the data in different ways</a:t>
            </a:r>
            <a:endParaRPr b="1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7"/>
          <p:cNvSpPr txBox="1"/>
          <p:nvPr>
            <p:ph type="title"/>
          </p:nvPr>
        </p:nvSpPr>
        <p:spPr>
          <a:xfrm>
            <a:off x="1028400" y="74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12</a:t>
            </a:r>
            <a:endParaRPr/>
          </a:p>
        </p:txBody>
      </p:sp>
      <p:sp>
        <p:nvSpPr>
          <p:cNvPr id="801" name="Google Shape;801;p27"/>
          <p:cNvSpPr txBox="1"/>
          <p:nvPr>
            <p:ph idx="1" type="body"/>
          </p:nvPr>
        </p:nvSpPr>
        <p:spPr>
          <a:xfrm>
            <a:off x="211300" y="624400"/>
            <a:ext cx="8808900" cy="33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1: Exploring the Data</a:t>
            </a:r>
            <a:endParaRPr b="1" sz="1200"/>
          </a:p>
          <a:p>
            <a:pPr indent="-304800" lvl="0" marL="914400" rtl="0" algn="l">
              <a:spcBef>
                <a:spcPts val="60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Task: </a:t>
            </a:r>
            <a:r>
              <a:rPr lang="en" sz="1200"/>
              <a:t>On the poster titled, “Our Pets” place a tally in the appropriate column. If you have multiple pets, place a tally for EACH pet. (Ex. I have 2 dogs, so I would place 2 tally marks under dog).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Discussion: </a:t>
            </a:r>
            <a:r>
              <a:rPr lang="en" sz="1200"/>
              <a:t>Observe the data. What patterns do you see?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2: Brainstorming Visualization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Group Discussion: </a:t>
            </a:r>
            <a:r>
              <a:rPr lang="en" sz="1200"/>
              <a:t>How can we visualize this data in a non-standard way?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Begin creating a visualization with your group based on the discussed ideas.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4: Finalizing Visualizations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Finish and polish your visualizations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Day 5: Gallery Walk</a:t>
            </a:r>
            <a:endParaRPr b="1" sz="1200"/>
          </a:p>
          <a:p>
            <a:pPr indent="-304800" lvl="0" marL="914400" rtl="0" algn="l">
              <a:spcBef>
                <a:spcPts val="48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Activity: </a:t>
            </a:r>
            <a:r>
              <a:rPr lang="en" sz="1200"/>
              <a:t>Walk around the room and observe the different data visualizations created by your classmates.</a:t>
            </a:r>
            <a:endParaRPr sz="1200"/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✘"/>
            </a:pPr>
            <a:r>
              <a:rPr b="1" lang="en" sz="1200"/>
              <a:t>Reflection:</a:t>
            </a:r>
            <a:endParaRPr b="1"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do you notice or wonder about the visualizations?</a:t>
            </a:r>
            <a:endParaRPr sz="1200"/>
          </a:p>
          <a:p>
            <a:pPr indent="-304800" lvl="1" marL="1371600" rtl="0" algn="l">
              <a:spcBef>
                <a:spcPts val="0"/>
              </a:spcBef>
              <a:spcAft>
                <a:spcPts val="0"/>
              </a:spcAft>
              <a:buSzPts val="1200"/>
              <a:buChar char="✗"/>
            </a:pPr>
            <a:r>
              <a:rPr lang="en" sz="1200"/>
              <a:t>What questions arise from viewing the data in different ways</a:t>
            </a:r>
            <a:endParaRPr b="1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