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5" r:id="rId3"/>
    <p:sldId id="257" r:id="rId4"/>
    <p:sldId id="264" r:id="rId5"/>
    <p:sldId id="258" r:id="rId6"/>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40" userDrawn="1">
          <p15:clr>
            <a:srgbClr val="A4A3A4"/>
          </p15:clr>
        </p15:guide>
        <p15:guide id="2" pos="14016" userDrawn="1">
          <p15:clr>
            <a:srgbClr val="A4A3A4"/>
          </p15:clr>
        </p15:guide>
        <p15:guide id="3" pos="8904" userDrawn="1">
          <p15:clr>
            <a:srgbClr val="A4A3A4"/>
          </p15:clr>
        </p15:guide>
        <p15:guide id="4" pos="27360" userDrawn="1">
          <p15:clr>
            <a:srgbClr val="A4A3A4"/>
          </p15:clr>
        </p15:guide>
        <p15:guide id="5" orient="horz" pos="3192" userDrawn="1">
          <p15:clr>
            <a:srgbClr val="A4A3A4"/>
          </p15:clr>
        </p15:guide>
        <p15:guide id="6" pos="288" userDrawn="1">
          <p15:clr>
            <a:srgbClr val="A4A3A4"/>
          </p15:clr>
        </p15:guide>
        <p15:guide id="7" orient="horz" pos="8160" userDrawn="1">
          <p15:clr>
            <a:srgbClr val="A4A3A4"/>
          </p15:clr>
        </p15:guide>
        <p15:guide id="8" orient="horz" pos="13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6" autoAdjust="0"/>
    <p:restoredTop sz="94660"/>
  </p:normalViewPr>
  <p:slideViewPr>
    <p:cSldViewPr snapToGrid="0">
      <p:cViewPr varScale="1">
        <p:scale>
          <a:sx n="17" d="100"/>
          <a:sy n="17" d="100"/>
        </p:scale>
        <p:origin x="1050" y="72"/>
      </p:cViewPr>
      <p:guideLst>
        <p:guide orient="horz" pos="20040"/>
        <p:guide pos="14016"/>
        <p:guide pos="8904"/>
        <p:guide pos="27360"/>
        <p:guide orient="horz" pos="3192"/>
        <p:guide pos="288"/>
        <p:guide orient="horz" pos="8160"/>
        <p:guide orient="horz" pos="13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282384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39543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33225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2826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53777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210272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14969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88791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575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96040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513EC7E-C180-45B0-B0E5-69793B69B7BD}"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E7C5-81CD-4BC4-85FE-5DF68B170AB8}" type="slidenum">
              <a:rPr lang="en-US" smtClean="0"/>
              <a:t>‹#›</a:t>
            </a:fld>
            <a:endParaRPr lang="en-US" dirty="0"/>
          </a:p>
        </p:txBody>
      </p:sp>
    </p:spTree>
    <p:extLst>
      <p:ext uri="{BB962C8B-B14F-4D97-AF65-F5344CB8AC3E}">
        <p14:creationId xmlns:p14="http://schemas.microsoft.com/office/powerpoint/2010/main" val="120391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6513EC7E-C180-45B0-B0E5-69793B69B7BD}" type="datetimeFigureOut">
              <a:rPr lang="en-US" smtClean="0"/>
              <a:t>3/5/2025</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AE2E7C5-81CD-4BC4-85FE-5DF68B170AB8}" type="slidenum">
              <a:rPr lang="en-US" smtClean="0"/>
              <a:t>‹#›</a:t>
            </a:fld>
            <a:endParaRPr lang="en-US" dirty="0"/>
          </a:p>
        </p:txBody>
      </p:sp>
    </p:spTree>
    <p:extLst>
      <p:ext uri="{BB962C8B-B14F-4D97-AF65-F5344CB8AC3E}">
        <p14:creationId xmlns:p14="http://schemas.microsoft.com/office/powerpoint/2010/main" val="2250342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jpeg"/><Relationship Id="rId12" Type="http://schemas.microsoft.com/office/2007/relationships/hdphoto" Target="../media/hdphoto1.wdp"/><Relationship Id="rId17" Type="http://schemas.openxmlformats.org/officeDocument/2006/relationships/image" Target="../media/image15.sv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svg"/><Relationship Id="rId10" Type="http://schemas.openxmlformats.org/officeDocument/2006/relationships/image" Target="../media/image9.png"/><Relationship Id="rId19"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8.jpg"/><Relationship Id="rId18" Type="http://schemas.openxmlformats.org/officeDocument/2006/relationships/image" Target="../media/image24.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image" Target="../media/image1.pn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22.png"/><Relationship Id="rId5" Type="http://schemas.openxmlformats.org/officeDocument/2006/relationships/image" Target="../media/image3.jpeg"/><Relationship Id="rId15" Type="http://schemas.openxmlformats.org/officeDocument/2006/relationships/image" Target="../media/image10.png"/><Relationship Id="rId10" Type="http://schemas.openxmlformats.org/officeDocument/2006/relationships/image" Target="../media/image21.png"/><Relationship Id="rId19"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5B0E-A198-69F5-AB42-7BB023414965}"/>
              </a:ext>
            </a:extLst>
          </p:cNvPr>
          <p:cNvSpPr>
            <a:spLocks noGrp="1"/>
          </p:cNvSpPr>
          <p:nvPr>
            <p:ph type="title"/>
          </p:nvPr>
        </p:nvSpPr>
        <p:spPr>
          <a:xfrm>
            <a:off x="3017520" y="1085154"/>
            <a:ext cx="37856160" cy="8198217"/>
          </a:xfrm>
        </p:spPr>
        <p:txBody>
          <a:bodyPr>
            <a:normAutofit/>
          </a:bodyPr>
          <a:lstStyle/>
          <a:p>
            <a:r>
              <a:rPr lang="en-US" sz="12300" b="1" dirty="0"/>
              <a:t>Instructions:</a:t>
            </a:r>
            <a:br>
              <a:rPr lang="en-US" dirty="0"/>
            </a:br>
            <a:r>
              <a:rPr lang="en-US" sz="8000" dirty="0">
                <a:latin typeface="+mn-lt"/>
              </a:rPr>
              <a:t>This is a template for you to modify with your material. You can change the main (green) headings to better fit your project but plan to cover the main topics in the headings. None of the text needs to be kept unless it works for your lesson/activity. Use high resolution photos only.</a:t>
            </a:r>
            <a:br>
              <a:rPr lang="en-US" sz="8000" dirty="0">
                <a:latin typeface="+mn-lt"/>
              </a:rPr>
            </a:br>
            <a:r>
              <a:rPr lang="en-US" sz="8000" i="1" dirty="0">
                <a:latin typeface="+mn-lt"/>
              </a:rPr>
              <a:t>Required elements are the logos on top and the logos + text on bottom. </a:t>
            </a:r>
            <a:endParaRPr lang="en-US" i="1" dirty="0">
              <a:latin typeface="+mn-lt"/>
            </a:endParaRPr>
          </a:p>
        </p:txBody>
      </p:sp>
      <p:sp>
        <p:nvSpPr>
          <p:cNvPr id="3" name="Content Placeholder 2">
            <a:extLst>
              <a:ext uri="{FF2B5EF4-FFF2-40B4-BE49-F238E27FC236}">
                <a16:creationId xmlns:a16="http://schemas.microsoft.com/office/drawing/2014/main" id="{CBF4296C-5A62-0EF1-3C4B-F7FA238CDF65}"/>
              </a:ext>
            </a:extLst>
          </p:cNvPr>
          <p:cNvSpPr>
            <a:spLocks noGrp="1"/>
          </p:cNvSpPr>
          <p:nvPr>
            <p:ph idx="1"/>
          </p:nvPr>
        </p:nvSpPr>
        <p:spPr>
          <a:xfrm>
            <a:off x="3017520" y="9283371"/>
            <a:ext cx="37856160" cy="13469054"/>
          </a:xfrm>
        </p:spPr>
        <p:txBody>
          <a:bodyPr>
            <a:normAutofit fontScale="92500" lnSpcReduction="10000"/>
          </a:bodyPr>
          <a:lstStyle/>
          <a:p>
            <a:pPr marL="0" indent="0">
              <a:buNone/>
            </a:pPr>
            <a:r>
              <a:rPr lang="en-US" sz="8000" b="1" dirty="0"/>
              <a:t>Reminders:</a:t>
            </a:r>
          </a:p>
          <a:p>
            <a:pPr marL="1371600" indent="-1371600">
              <a:buFont typeface="+mj-lt"/>
              <a:buAutoNum type="arabicPeriod"/>
            </a:pPr>
            <a:r>
              <a:rPr lang="en-US" sz="8000" dirty="0"/>
              <a:t>Tell your story with pictures instead of words!</a:t>
            </a:r>
          </a:p>
          <a:p>
            <a:pPr marL="1371600" indent="-1371600">
              <a:buFont typeface="+mj-lt"/>
              <a:buAutoNum type="arabicPeriod"/>
            </a:pPr>
            <a:r>
              <a:rPr lang="en-US" sz="8000" dirty="0"/>
              <a:t>Bullet points. Only 2 or 3 sentences together, and only in a few places.</a:t>
            </a:r>
          </a:p>
          <a:p>
            <a:pPr marL="1371600" indent="-1371600">
              <a:buFont typeface="+mj-lt"/>
              <a:buAutoNum type="arabicPeriod"/>
            </a:pPr>
            <a:r>
              <a:rPr lang="en-US" sz="8000" dirty="0"/>
              <a:t>You need to able to walk a person through your poster in 2 minutes (try this out with another teacher)</a:t>
            </a:r>
          </a:p>
          <a:p>
            <a:pPr marL="1371600" indent="-1371600">
              <a:buFont typeface="+mj-lt"/>
              <a:buAutoNum type="arabicPeriod"/>
            </a:pPr>
            <a:r>
              <a:rPr lang="en-US" sz="8000" dirty="0"/>
              <a:t>Put your poster on your smart board as 36 x 48 so you can see it printed size. </a:t>
            </a:r>
          </a:p>
          <a:p>
            <a:pPr marL="1371600" indent="-1371600">
              <a:buFont typeface="+mj-lt"/>
              <a:buAutoNum type="arabicPeriod"/>
            </a:pPr>
            <a:r>
              <a:rPr lang="en-US" sz="8000" dirty="0"/>
              <a:t>Make sure to add QR codes:</a:t>
            </a:r>
          </a:p>
          <a:p>
            <a:pPr marL="3566160" lvl="1" indent="-1371600">
              <a:buFont typeface="+mj-lt"/>
              <a:buAutoNum type="arabicPeriod"/>
            </a:pPr>
            <a:r>
              <a:rPr lang="en-US" sz="6000" dirty="0"/>
              <a:t>Your session at NSTA</a:t>
            </a:r>
          </a:p>
          <a:p>
            <a:pPr marL="3566160" lvl="1" indent="-1371600">
              <a:buFont typeface="+mj-lt"/>
              <a:buAutoNum type="arabicPeriod"/>
            </a:pPr>
            <a:r>
              <a:rPr lang="en-US" sz="6000" dirty="0"/>
              <a:t>Your lesson on our website</a:t>
            </a:r>
          </a:p>
          <a:p>
            <a:pPr marL="3566160" lvl="1" indent="-1371600">
              <a:buFont typeface="+mj-lt"/>
              <a:buAutoNum type="arabicPeriod"/>
            </a:pPr>
            <a:r>
              <a:rPr lang="en-US" sz="6000" dirty="0"/>
              <a:t>If your lesson is not on our site, still make a QR code for this URL: https://santacruz.arizona.edu/santa-cruz-river-lessons-and-activities</a:t>
            </a:r>
          </a:p>
        </p:txBody>
      </p:sp>
      <p:sp>
        <p:nvSpPr>
          <p:cNvPr id="7" name="TextBox 6">
            <a:extLst>
              <a:ext uri="{FF2B5EF4-FFF2-40B4-BE49-F238E27FC236}">
                <a16:creationId xmlns:a16="http://schemas.microsoft.com/office/drawing/2014/main" id="{5AEE333C-B074-BA3D-1508-B4342725E838}"/>
              </a:ext>
            </a:extLst>
          </p:cNvPr>
          <p:cNvSpPr txBox="1"/>
          <p:nvPr/>
        </p:nvSpPr>
        <p:spPr>
          <a:xfrm>
            <a:off x="3017520" y="25734434"/>
            <a:ext cx="36893352" cy="4031873"/>
          </a:xfrm>
          <a:prstGeom prst="rect">
            <a:avLst/>
          </a:prstGeom>
          <a:noFill/>
        </p:spPr>
        <p:txBody>
          <a:bodyPr wrap="square">
            <a:spAutoFit/>
          </a:bodyPr>
          <a:lstStyle/>
          <a:p>
            <a:pPr marL="1143000" indent="-1143000">
              <a:buFont typeface="Wingdings" panose="05000000000000000000" pitchFamily="2" charset="2"/>
              <a:buChar char="q"/>
            </a:pPr>
            <a:r>
              <a:rPr lang="en-US" sz="8000" b="1" dirty="0">
                <a:solidFill>
                  <a:srgbClr val="FF0000"/>
                </a:solidFill>
              </a:rPr>
              <a:t>February 27 (Thursday): Full Draft Ready for review on Zoom at 5:30pm</a:t>
            </a:r>
          </a:p>
          <a:p>
            <a:pPr marL="1143000" indent="-1143000">
              <a:buFont typeface="Wingdings" panose="05000000000000000000" pitchFamily="2" charset="2"/>
              <a:buChar char="q"/>
            </a:pPr>
            <a:r>
              <a:rPr lang="en-US" sz="8000" b="1" dirty="0">
                <a:solidFill>
                  <a:srgbClr val="FF0000"/>
                </a:solidFill>
              </a:rPr>
              <a:t>March 17 (Monday) Final Presentation on Zoom at 5:30pm</a:t>
            </a:r>
          </a:p>
          <a:p>
            <a:pPr marL="1143000" indent="-1143000">
              <a:buFont typeface="Wingdings" panose="05000000000000000000" pitchFamily="2" charset="2"/>
              <a:buChar char="q"/>
            </a:pPr>
            <a:r>
              <a:rPr lang="en-US" sz="8000" b="1" dirty="0">
                <a:solidFill>
                  <a:srgbClr val="FF0000"/>
                </a:solidFill>
              </a:rPr>
              <a:t>March 20 (Thursday): Final poster emailed to Michael: mbogan@arizona.edu</a:t>
            </a:r>
          </a:p>
          <a:p>
            <a:endParaRPr lang="en-US" sz="1600" dirty="0">
              <a:solidFill>
                <a:srgbClr val="FF0000"/>
              </a:solidFill>
            </a:endParaRPr>
          </a:p>
        </p:txBody>
      </p:sp>
      <p:sp>
        <p:nvSpPr>
          <p:cNvPr id="10" name="TextBox 9">
            <a:extLst>
              <a:ext uri="{FF2B5EF4-FFF2-40B4-BE49-F238E27FC236}">
                <a16:creationId xmlns:a16="http://schemas.microsoft.com/office/drawing/2014/main" id="{AC921728-C6A0-88E1-9AE6-984A468DA886}"/>
              </a:ext>
            </a:extLst>
          </p:cNvPr>
          <p:cNvSpPr txBox="1"/>
          <p:nvPr/>
        </p:nvSpPr>
        <p:spPr>
          <a:xfrm>
            <a:off x="3017520" y="23312406"/>
            <a:ext cx="36893352" cy="1862048"/>
          </a:xfrm>
          <a:prstGeom prst="rect">
            <a:avLst/>
          </a:prstGeom>
          <a:noFill/>
        </p:spPr>
        <p:txBody>
          <a:bodyPr wrap="square">
            <a:spAutoFit/>
          </a:bodyPr>
          <a:lstStyle/>
          <a:p>
            <a:r>
              <a:rPr lang="en-US" sz="11500" b="1" dirty="0">
                <a:solidFill>
                  <a:srgbClr val="FF0000"/>
                </a:solidFill>
              </a:rPr>
              <a:t>Poster Due Dates:</a:t>
            </a:r>
            <a:endParaRPr lang="en-US" sz="2000" dirty="0">
              <a:solidFill>
                <a:srgbClr val="FF0000"/>
              </a:solidFill>
            </a:endParaRPr>
          </a:p>
        </p:txBody>
      </p:sp>
    </p:spTree>
    <p:extLst>
      <p:ext uri="{BB962C8B-B14F-4D97-AF65-F5344CB8AC3E}">
        <p14:creationId xmlns:p14="http://schemas.microsoft.com/office/powerpoint/2010/main" val="254769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1330-C6DF-FDB6-BEE3-57FB532AC90F}"/>
              </a:ext>
            </a:extLst>
          </p:cNvPr>
          <p:cNvSpPr>
            <a:spLocks noGrp="1"/>
          </p:cNvSpPr>
          <p:nvPr>
            <p:ph type="ctrTitle"/>
          </p:nvPr>
        </p:nvSpPr>
        <p:spPr/>
        <p:txBody>
          <a:bodyPr>
            <a:normAutofit/>
          </a:bodyPr>
          <a:lstStyle/>
          <a:p>
            <a:r>
              <a:rPr lang="en-US" dirty="0"/>
              <a:t>Next slide is guide for teachers going to NSTA</a:t>
            </a:r>
          </a:p>
        </p:txBody>
      </p:sp>
      <p:sp>
        <p:nvSpPr>
          <p:cNvPr id="3" name="Subtitle 2">
            <a:extLst>
              <a:ext uri="{FF2B5EF4-FFF2-40B4-BE49-F238E27FC236}">
                <a16:creationId xmlns:a16="http://schemas.microsoft.com/office/drawing/2014/main" id="{4A5C3EA6-1717-2058-29F8-378C3B0BA12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873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34DCF5C-30C9-77E5-3D80-B650ECC85ED6}"/>
              </a:ext>
            </a:extLst>
          </p:cNvPr>
          <p:cNvPicPr>
            <a:picLocks noChangeAspect="1"/>
          </p:cNvPicPr>
          <p:nvPr/>
        </p:nvPicPr>
        <p:blipFill>
          <a:blip r:embed="rId2"/>
          <a:stretch>
            <a:fillRect/>
          </a:stretch>
        </p:blipFill>
        <p:spPr>
          <a:xfrm>
            <a:off x="6674063" y="14570299"/>
            <a:ext cx="4011079" cy="3482419"/>
          </a:xfrm>
          <a:prstGeom prst="rect">
            <a:avLst/>
          </a:prstGeom>
        </p:spPr>
      </p:pic>
      <p:pic>
        <p:nvPicPr>
          <p:cNvPr id="7" name="Picture 6" descr="A stream with trees and plants&#10;&#10;Description automatically generated">
            <a:extLst>
              <a:ext uri="{FF2B5EF4-FFF2-40B4-BE49-F238E27FC236}">
                <a16:creationId xmlns:a16="http://schemas.microsoft.com/office/drawing/2014/main" id="{9970E61A-3135-AB0E-3A78-FB085CD95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52521" y="5970344"/>
            <a:ext cx="6858000" cy="514350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CDAFAE9-920F-A992-02E7-DEA3C826BE1C}"/>
              </a:ext>
            </a:extLst>
          </p:cNvPr>
          <p:cNvSpPr txBox="1"/>
          <p:nvPr/>
        </p:nvSpPr>
        <p:spPr>
          <a:xfrm>
            <a:off x="362747" y="4806329"/>
            <a:ext cx="8015431" cy="3231654"/>
          </a:xfrm>
          <a:prstGeom prst="rect">
            <a:avLst/>
          </a:prstGeom>
          <a:noFill/>
        </p:spPr>
        <p:txBody>
          <a:bodyPr wrap="square" rtlCol="0">
            <a:spAutoFit/>
          </a:bodyPr>
          <a:lstStyle/>
          <a:p>
            <a:r>
              <a:rPr lang="en-US" sz="6000" b="1" dirty="0">
                <a:solidFill>
                  <a:schemeClr val="accent6">
                    <a:lumMod val="75000"/>
                  </a:schemeClr>
                </a:solidFill>
              </a:rPr>
              <a:t>Topic and Context</a:t>
            </a:r>
          </a:p>
          <a:p>
            <a:pPr marL="571500" indent="-571500" algn="just">
              <a:buFont typeface="Arial" panose="020B0604020202020204" pitchFamily="34" charset="0"/>
              <a:buChar char="•"/>
            </a:pPr>
            <a:r>
              <a:rPr lang="en-US" sz="3600" dirty="0"/>
              <a:t>Describe </a:t>
            </a:r>
          </a:p>
          <a:p>
            <a:pPr marL="571500" indent="-571500" algn="just">
              <a:buFont typeface="Arial" panose="020B0604020202020204" pitchFamily="34" charset="0"/>
              <a:buChar char="•"/>
            </a:pPr>
            <a:r>
              <a:rPr lang="en-US" sz="3600" dirty="0"/>
              <a:t>What are you doing</a:t>
            </a:r>
          </a:p>
          <a:p>
            <a:pPr marL="571500" indent="-571500" algn="just">
              <a:buFont typeface="Arial" panose="020B0604020202020204" pitchFamily="34" charset="0"/>
              <a:buChar char="•"/>
            </a:pPr>
            <a:r>
              <a:rPr lang="en-US" sz="3600" dirty="0"/>
              <a:t>How are you doing it</a:t>
            </a:r>
          </a:p>
          <a:p>
            <a:pPr marL="571500" indent="-571500" algn="just">
              <a:buFont typeface="Arial" panose="020B0604020202020204" pitchFamily="34" charset="0"/>
              <a:buChar char="•"/>
            </a:pPr>
            <a:r>
              <a:rPr lang="en-US" sz="3600" dirty="0"/>
              <a:t>Arid/place based context</a:t>
            </a:r>
          </a:p>
        </p:txBody>
      </p:sp>
      <p:sp>
        <p:nvSpPr>
          <p:cNvPr id="22" name="Rectangle 21">
            <a:extLst>
              <a:ext uri="{FF2B5EF4-FFF2-40B4-BE49-F238E27FC236}">
                <a16:creationId xmlns:a16="http://schemas.microsoft.com/office/drawing/2014/main" id="{FDDE3D13-A64C-2CFB-82BB-494D6D543C84}"/>
              </a:ext>
            </a:extLst>
          </p:cNvPr>
          <p:cNvSpPr/>
          <p:nvPr/>
        </p:nvSpPr>
        <p:spPr>
          <a:xfrm>
            <a:off x="24503124" y="16354086"/>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Nasturtium officinale</a:t>
            </a:r>
          </a:p>
          <a:p>
            <a:pPr algn="ctr"/>
            <a:r>
              <a:rPr lang="en-US" dirty="0">
                <a:solidFill>
                  <a:schemeClr val="tx1"/>
                </a:solidFill>
              </a:rPr>
              <a:t>“Watercress”</a:t>
            </a:r>
          </a:p>
        </p:txBody>
      </p:sp>
      <p:sp>
        <p:nvSpPr>
          <p:cNvPr id="24" name="Rectangle 23">
            <a:extLst>
              <a:ext uri="{FF2B5EF4-FFF2-40B4-BE49-F238E27FC236}">
                <a16:creationId xmlns:a16="http://schemas.microsoft.com/office/drawing/2014/main" id="{AB9FF9C3-4898-06B1-195E-12B90811F6E9}"/>
              </a:ext>
            </a:extLst>
          </p:cNvPr>
          <p:cNvSpPr/>
          <p:nvPr/>
        </p:nvSpPr>
        <p:spPr>
          <a:xfrm>
            <a:off x="24905021" y="21056254"/>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Veronica anagallis-aquatica</a:t>
            </a:r>
          </a:p>
          <a:p>
            <a:pPr algn="ctr"/>
            <a:r>
              <a:rPr lang="en-US" dirty="0">
                <a:solidFill>
                  <a:schemeClr val="tx1"/>
                </a:solidFill>
              </a:rPr>
              <a:t>“Blue Water-Speedwell”</a:t>
            </a:r>
          </a:p>
        </p:txBody>
      </p:sp>
      <p:pic>
        <p:nvPicPr>
          <p:cNvPr id="21" name="Picture 20" descr="A person's hand touching a plant&#10;&#10;Description automatically generated">
            <a:extLst>
              <a:ext uri="{FF2B5EF4-FFF2-40B4-BE49-F238E27FC236}">
                <a16:creationId xmlns:a16="http://schemas.microsoft.com/office/drawing/2014/main" id="{039A971B-5A0B-6A3E-A0E4-26CE191D682D}"/>
              </a:ext>
            </a:extLst>
          </p:cNvPr>
          <p:cNvPicPr>
            <a:picLocks noChangeAspect="1"/>
          </p:cNvPicPr>
          <p:nvPr/>
        </p:nvPicPr>
        <p:blipFill rotWithShape="1">
          <a:blip r:embed="rId4">
            <a:extLst>
              <a:ext uri="{28A0092B-C50C-407E-A947-70E740481C1C}">
                <a14:useLocalDpi xmlns:a14="http://schemas.microsoft.com/office/drawing/2010/main" val="0"/>
              </a:ext>
            </a:extLst>
          </a:blip>
          <a:srcRect t="13136" b="30614"/>
          <a:stretch/>
        </p:blipFill>
        <p:spPr>
          <a:xfrm>
            <a:off x="24592824" y="11863585"/>
            <a:ext cx="3474720" cy="4259469"/>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3" name="Picture 22" descr="A hand holding a small flower&#10;&#10;Description automatically generated">
            <a:extLst>
              <a:ext uri="{FF2B5EF4-FFF2-40B4-BE49-F238E27FC236}">
                <a16:creationId xmlns:a16="http://schemas.microsoft.com/office/drawing/2014/main" id="{1CD26137-8696-23F1-CDC5-D0A526951D12}"/>
              </a:ext>
            </a:extLst>
          </p:cNvPr>
          <p:cNvPicPr>
            <a:picLocks noChangeAspect="1"/>
          </p:cNvPicPr>
          <p:nvPr/>
        </p:nvPicPr>
        <p:blipFill rotWithShape="1">
          <a:blip r:embed="rId5">
            <a:extLst>
              <a:ext uri="{28A0092B-C50C-407E-A947-70E740481C1C}">
                <a14:useLocalDpi xmlns:a14="http://schemas.microsoft.com/office/drawing/2010/main" val="0"/>
              </a:ext>
            </a:extLst>
          </a:blip>
          <a:srcRect t="26998" b="16752"/>
          <a:stretch/>
        </p:blipFill>
        <p:spPr>
          <a:xfrm>
            <a:off x="24879736" y="17384055"/>
            <a:ext cx="3474720"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438980AD-1647-F386-D973-AB522D66D428}"/>
              </a:ext>
            </a:extLst>
          </p:cNvPr>
          <p:cNvSpPr/>
          <p:nvPr/>
        </p:nvSpPr>
        <p:spPr>
          <a:xfrm>
            <a:off x="15023702" y="20965436"/>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Diplachne fusca</a:t>
            </a:r>
          </a:p>
          <a:p>
            <a:pPr algn="ctr"/>
            <a:r>
              <a:rPr lang="en-US" dirty="0">
                <a:solidFill>
                  <a:schemeClr val="tx1"/>
                </a:solidFill>
              </a:rPr>
              <a:t>“Sprangletop”</a:t>
            </a:r>
          </a:p>
        </p:txBody>
      </p:sp>
      <p:pic>
        <p:nvPicPr>
          <p:cNvPr id="25" name="Picture 24">
            <a:extLst>
              <a:ext uri="{FF2B5EF4-FFF2-40B4-BE49-F238E27FC236}">
                <a16:creationId xmlns:a16="http://schemas.microsoft.com/office/drawing/2014/main" id="{A9B41443-696B-1474-6C0A-5CDD6702CD14}"/>
              </a:ext>
            </a:extLst>
          </p:cNvPr>
          <p:cNvPicPr>
            <a:picLocks noChangeAspect="1"/>
          </p:cNvPicPr>
          <p:nvPr/>
        </p:nvPicPr>
        <p:blipFill rotWithShape="1">
          <a:blip r:embed="rId6">
            <a:extLst>
              <a:ext uri="{28A0092B-C50C-407E-A947-70E740481C1C}">
                <a14:useLocalDpi xmlns:a14="http://schemas.microsoft.com/office/drawing/2010/main" val="0"/>
              </a:ext>
            </a:extLst>
          </a:blip>
          <a:srcRect l="-1" t="3868" r="467" b="21438"/>
          <a:stretch/>
        </p:blipFill>
        <p:spPr>
          <a:xfrm>
            <a:off x="15023702"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7" name="Picture 26" descr="A close-up of a plant&#10;&#10;Description automatically generated">
            <a:extLst>
              <a:ext uri="{FF2B5EF4-FFF2-40B4-BE49-F238E27FC236}">
                <a16:creationId xmlns:a16="http://schemas.microsoft.com/office/drawing/2014/main" id="{0AEE3D24-9F60-263F-3770-676C2242F39A}"/>
              </a:ext>
            </a:extLst>
          </p:cNvPr>
          <p:cNvPicPr>
            <a:picLocks noChangeAspect="1"/>
          </p:cNvPicPr>
          <p:nvPr/>
        </p:nvPicPr>
        <p:blipFill rotWithShape="1">
          <a:blip r:embed="rId7">
            <a:extLst>
              <a:ext uri="{28A0092B-C50C-407E-A947-70E740481C1C}">
                <a14:useLocalDpi xmlns:a14="http://schemas.microsoft.com/office/drawing/2010/main" val="0"/>
              </a:ext>
            </a:extLst>
          </a:blip>
          <a:srcRect l="5112" t="-76" r="28080" b="1"/>
          <a:stretch/>
        </p:blipFill>
        <p:spPr>
          <a:xfrm>
            <a:off x="19861673"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2116B188-606A-97EE-5D43-6170F7D350C8}"/>
              </a:ext>
            </a:extLst>
          </p:cNvPr>
          <p:cNvSpPr/>
          <p:nvPr/>
        </p:nvSpPr>
        <p:spPr>
          <a:xfrm>
            <a:off x="19964361" y="21023403"/>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Polypogon monspeliensis</a:t>
            </a:r>
          </a:p>
          <a:p>
            <a:pPr algn="ctr"/>
            <a:r>
              <a:rPr lang="en-US" dirty="0">
                <a:solidFill>
                  <a:schemeClr val="tx1"/>
                </a:solidFill>
              </a:rPr>
              <a:t>“Rabbitfoot grass”</a:t>
            </a:r>
          </a:p>
        </p:txBody>
      </p:sp>
      <p:sp>
        <p:nvSpPr>
          <p:cNvPr id="45" name="Rectangle 44">
            <a:extLst>
              <a:ext uri="{FF2B5EF4-FFF2-40B4-BE49-F238E27FC236}">
                <a16:creationId xmlns:a16="http://schemas.microsoft.com/office/drawing/2014/main" id="{0776AC8B-8074-310A-7D32-0F9A44A99A8A}"/>
              </a:ext>
            </a:extLst>
          </p:cNvPr>
          <p:cNvSpPr/>
          <p:nvPr/>
        </p:nvSpPr>
        <p:spPr>
          <a:xfrm>
            <a:off x="-21222" y="-7101"/>
            <a:ext cx="43891200" cy="4572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effectLst/>
                <a:latin typeface="Calibri" panose="020F0502020204030204" pitchFamily="34" charset="0"/>
                <a:ea typeface="Calibri" panose="020F0502020204030204" pitchFamily="34" charset="0"/>
              </a:rPr>
              <a:t>High School Middle School Lesson Title Goes Here</a:t>
            </a:r>
          </a:p>
          <a:p>
            <a:pPr algn="ctr"/>
            <a:r>
              <a:rPr lang="en-US" sz="8800" dirty="0">
                <a:effectLst/>
                <a:latin typeface="Calibri" panose="020F0502020204030204" pitchFamily="34" charset="0"/>
                <a:ea typeface="Calibri" panose="020F0502020204030204" pitchFamily="34" charset="0"/>
              </a:rPr>
              <a:t>Subtitle if you have it</a:t>
            </a:r>
          </a:p>
          <a:p>
            <a:pPr algn="ctr"/>
            <a:r>
              <a:rPr lang="en-US" sz="4000" dirty="0">
                <a:effectLst/>
                <a:latin typeface="Calibri" panose="020F0502020204030204" pitchFamily="34" charset="0"/>
                <a:ea typeface="Calibri" panose="020F0502020204030204" pitchFamily="34" charset="0"/>
              </a:rPr>
              <a:t>Your Name ▪ Your School ▪ BIORETS Santa Cruz River ▪ </a:t>
            </a:r>
            <a:r>
              <a:rPr lang="en-US" sz="4000" dirty="0">
                <a:latin typeface="Calibri" panose="020F0502020204030204" pitchFamily="34" charset="0"/>
                <a:ea typeface="Calibri" panose="020F0502020204030204" pitchFamily="34" charset="0"/>
              </a:rPr>
              <a:t>Tucson, AZ            </a:t>
            </a:r>
            <a:r>
              <a:rPr lang="en-US" sz="3600" dirty="0">
                <a:solidFill>
                  <a:schemeClr val="accent6">
                    <a:lumMod val="75000"/>
                  </a:schemeClr>
                </a:solidFill>
                <a:latin typeface="Calibri" panose="020F0502020204030204" pitchFamily="34" charset="0"/>
                <a:ea typeface="Calibri" panose="020F0502020204030204" pitchFamily="34" charset="0"/>
              </a:rPr>
              <a:t>.     .     </a:t>
            </a:r>
            <a:endParaRPr lang="en-US" sz="3600" dirty="0">
              <a:solidFill>
                <a:schemeClr val="accent6">
                  <a:lumMod val="75000"/>
                </a:schemeClr>
              </a:solidFill>
              <a:effectLst/>
              <a:latin typeface="Calibri" panose="020F0502020204030204" pitchFamily="34" charset="0"/>
              <a:ea typeface="Calibri" panose="020F0502020204030204" pitchFamily="34" charset="0"/>
            </a:endParaRPr>
          </a:p>
        </p:txBody>
      </p:sp>
      <p:pic>
        <p:nvPicPr>
          <p:cNvPr id="52" name="Picture 51" descr="A red and blue letter a&#10;&#10;Description automatically generated">
            <a:extLst>
              <a:ext uri="{FF2B5EF4-FFF2-40B4-BE49-F238E27FC236}">
                <a16:creationId xmlns:a16="http://schemas.microsoft.com/office/drawing/2014/main" id="{CDE17DBA-37CE-FFD1-0D02-E8AF477DBB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57200"/>
            <a:ext cx="3958441" cy="3657600"/>
          </a:xfrm>
          <a:prstGeom prst="rect">
            <a:avLst/>
          </a:prstGeom>
        </p:spPr>
      </p:pic>
      <p:sp>
        <p:nvSpPr>
          <p:cNvPr id="54" name="Rectangle 53">
            <a:extLst>
              <a:ext uri="{FF2B5EF4-FFF2-40B4-BE49-F238E27FC236}">
                <a16:creationId xmlns:a16="http://schemas.microsoft.com/office/drawing/2014/main" id="{3462A47F-78E6-8AA6-D6E9-C57E8BD81F02}"/>
              </a:ext>
            </a:extLst>
          </p:cNvPr>
          <p:cNvSpPr/>
          <p:nvPr/>
        </p:nvSpPr>
        <p:spPr>
          <a:xfrm>
            <a:off x="14630400" y="4572000"/>
            <a:ext cx="14630400" cy="25865807"/>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823B0F4B-6305-1E39-62B9-15D399AF07E1}"/>
              </a:ext>
            </a:extLst>
          </p:cNvPr>
          <p:cNvSpPr txBox="1"/>
          <p:nvPr/>
        </p:nvSpPr>
        <p:spPr>
          <a:xfrm>
            <a:off x="457201" y="12513471"/>
            <a:ext cx="10675972" cy="4893647"/>
          </a:xfrm>
          <a:prstGeom prst="rect">
            <a:avLst/>
          </a:prstGeom>
          <a:noFill/>
        </p:spPr>
        <p:txBody>
          <a:bodyPr wrap="square" rtlCol="0">
            <a:spAutoFit/>
          </a:bodyPr>
          <a:lstStyle/>
          <a:p>
            <a:r>
              <a:rPr lang="en-US" sz="6000" b="1" dirty="0">
                <a:solidFill>
                  <a:schemeClr val="accent6">
                    <a:lumMod val="75000"/>
                  </a:schemeClr>
                </a:solidFill>
              </a:rPr>
              <a:t>Learning Objectives or Goals</a:t>
            </a:r>
          </a:p>
          <a:p>
            <a:r>
              <a:rPr lang="en-US" sz="3600" dirty="0"/>
              <a:t>State the Objective or list as bullet points</a:t>
            </a:r>
          </a:p>
          <a:p>
            <a:r>
              <a:rPr lang="en-US" sz="3600" dirty="0"/>
              <a:t>Include teacher objectives ie easy to implement, cost of materials etc</a:t>
            </a:r>
          </a:p>
          <a:p>
            <a:pPr marL="1028700" lvl="1" indent="-571500">
              <a:buFont typeface="Arial" panose="020B0604020202020204" pitchFamily="34" charset="0"/>
              <a:buChar char="•"/>
            </a:pPr>
            <a:r>
              <a:rPr lang="en-US" sz="3600" dirty="0"/>
              <a:t>Soil texture field testing</a:t>
            </a:r>
          </a:p>
          <a:p>
            <a:pPr marL="1028700" lvl="1" indent="-571500">
              <a:buFont typeface="Arial" panose="020B0604020202020204" pitchFamily="34" charset="0"/>
              <a:buChar char="•"/>
            </a:pPr>
            <a:r>
              <a:rPr lang="en-US" sz="3600" dirty="0"/>
              <a:t>Aerial cover</a:t>
            </a:r>
          </a:p>
          <a:p>
            <a:pPr marL="1028700" lvl="1" indent="-571500">
              <a:buFont typeface="Arial" panose="020B0604020202020204" pitchFamily="34" charset="0"/>
              <a:buChar char="•"/>
            </a:pPr>
            <a:r>
              <a:rPr lang="en-US" sz="3600" dirty="0"/>
              <a:t>Leaf mass  </a:t>
            </a:r>
          </a:p>
          <a:p>
            <a:pPr marL="1028700" lvl="1" indent="-571500">
              <a:buFont typeface="Arial" panose="020B0604020202020204" pitchFamily="34" charset="0"/>
              <a:buChar char="•"/>
            </a:pPr>
            <a:r>
              <a:rPr lang="en-US" sz="3600" dirty="0"/>
              <a:t>Text</a:t>
            </a:r>
          </a:p>
        </p:txBody>
      </p:sp>
      <p:sp>
        <p:nvSpPr>
          <p:cNvPr id="58" name="TextBox 57">
            <a:extLst>
              <a:ext uri="{FF2B5EF4-FFF2-40B4-BE49-F238E27FC236}">
                <a16:creationId xmlns:a16="http://schemas.microsoft.com/office/drawing/2014/main" id="{05800A06-3C51-6F09-B79C-1E13CC69FD14}"/>
              </a:ext>
            </a:extLst>
          </p:cNvPr>
          <p:cNvSpPr txBox="1"/>
          <p:nvPr/>
        </p:nvSpPr>
        <p:spPr>
          <a:xfrm>
            <a:off x="280938" y="19137718"/>
            <a:ext cx="7533415" cy="5816977"/>
          </a:xfrm>
          <a:prstGeom prst="rect">
            <a:avLst/>
          </a:prstGeom>
          <a:noFill/>
        </p:spPr>
        <p:txBody>
          <a:bodyPr wrap="square" rtlCol="0">
            <a:spAutoFit/>
          </a:bodyPr>
          <a:lstStyle/>
          <a:p>
            <a:r>
              <a:rPr lang="en-US" sz="6000" b="1" dirty="0">
                <a:solidFill>
                  <a:schemeClr val="accent6">
                    <a:lumMod val="75000"/>
                  </a:schemeClr>
                </a:solidFill>
              </a:rPr>
              <a:t>Materials and/or previous knowledge </a:t>
            </a:r>
          </a:p>
          <a:p>
            <a:r>
              <a:rPr lang="en-US" sz="3600" dirty="0"/>
              <a:t>Materials:</a:t>
            </a:r>
          </a:p>
          <a:p>
            <a:pPr marL="1028700" lvl="1" indent="-571500">
              <a:buFont typeface="Arial" panose="020B0604020202020204" pitchFamily="34" charset="0"/>
              <a:buChar char="•"/>
            </a:pPr>
            <a:r>
              <a:rPr lang="en-US" sz="3600" dirty="0"/>
              <a:t>Water to dampen soil</a:t>
            </a:r>
          </a:p>
          <a:p>
            <a:pPr marL="1028700" lvl="1" indent="-571500">
              <a:buFont typeface="Arial" panose="020B0604020202020204" pitchFamily="34" charset="0"/>
              <a:buChar char="•"/>
            </a:pPr>
            <a:r>
              <a:rPr lang="en-US" sz="3600" dirty="0"/>
              <a:t>Trowels to collect soil samples</a:t>
            </a:r>
          </a:p>
          <a:p>
            <a:pPr marL="1028700" lvl="1" indent="-571500">
              <a:buFont typeface="Arial" panose="020B0604020202020204" pitchFamily="34" charset="0"/>
              <a:buChar char="•"/>
            </a:pPr>
            <a:r>
              <a:rPr lang="en-US" sz="3600" dirty="0"/>
              <a:t>Reference sheets with the soil texturing flowchart and soil texture triangle</a:t>
            </a:r>
          </a:p>
          <a:p>
            <a:pPr lvl="1"/>
            <a:endParaRPr lang="en-US" sz="3600" dirty="0"/>
          </a:p>
        </p:txBody>
      </p:sp>
      <p:pic>
        <p:nvPicPr>
          <p:cNvPr id="61" name="Picture 60" descr="A person holding a clay piece&#10;&#10;Description automatically generated">
            <a:extLst>
              <a:ext uri="{FF2B5EF4-FFF2-40B4-BE49-F238E27FC236}">
                <a16:creationId xmlns:a16="http://schemas.microsoft.com/office/drawing/2014/main" id="{039404B7-7FF4-A2AC-F5E3-043CCD1CD10A}"/>
              </a:ext>
            </a:extLst>
          </p:cNvPr>
          <p:cNvPicPr>
            <a:picLocks noChangeAspect="1"/>
          </p:cNvPicPr>
          <p:nvPr/>
        </p:nvPicPr>
        <p:blipFill rotWithShape="1">
          <a:blip r:embed="rId9">
            <a:extLst>
              <a:ext uri="{28A0092B-C50C-407E-A947-70E740481C1C}">
                <a14:useLocalDpi xmlns:a14="http://schemas.microsoft.com/office/drawing/2010/main" val="0"/>
              </a:ext>
            </a:extLst>
          </a:blip>
          <a:srcRect l="7598" t="6819" r="6634" b="3746"/>
          <a:stretch/>
        </p:blipFill>
        <p:spPr>
          <a:xfrm>
            <a:off x="478217" y="26191295"/>
            <a:ext cx="5192074" cy="5448398"/>
          </a:xfrm>
          <a:prstGeom prst="rect">
            <a:avLst/>
          </a:prstGeom>
          <a:ln w="76200" cap="sq">
            <a:solidFill>
              <a:schemeClr val="accent6">
                <a:lumMod val="75000"/>
              </a:schemeClr>
            </a:solidFill>
            <a:prstDash val="solid"/>
            <a:miter lim="800000"/>
          </a:ln>
          <a:effectLst>
            <a:outerShdw blurRad="508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4FDB53ED-F96D-DC8D-426B-1D30A4E4D161}"/>
              </a:ext>
            </a:extLst>
          </p:cNvPr>
          <p:cNvSpPr/>
          <p:nvPr/>
        </p:nvSpPr>
        <p:spPr>
          <a:xfrm>
            <a:off x="9103352" y="15209885"/>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accent6">
                    <a:lumMod val="75000"/>
                  </a:schemeClr>
                </a:solidFill>
              </a:rPr>
              <a:t>Picture caption</a:t>
            </a:r>
          </a:p>
        </p:txBody>
      </p:sp>
      <p:sp>
        <p:nvSpPr>
          <p:cNvPr id="63" name="Rectangle 62">
            <a:extLst>
              <a:ext uri="{FF2B5EF4-FFF2-40B4-BE49-F238E27FC236}">
                <a16:creationId xmlns:a16="http://schemas.microsoft.com/office/drawing/2014/main" id="{951ECD18-B58C-3A99-CA71-4D63FB8FBEDD}"/>
              </a:ext>
            </a:extLst>
          </p:cNvPr>
          <p:cNvSpPr/>
          <p:nvPr/>
        </p:nvSpPr>
        <p:spPr>
          <a:xfrm>
            <a:off x="404713" y="31952444"/>
            <a:ext cx="4645653"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Picture Caption</a:t>
            </a:r>
          </a:p>
        </p:txBody>
      </p:sp>
      <p:sp>
        <p:nvSpPr>
          <p:cNvPr id="64" name="Rectangle 63">
            <a:extLst>
              <a:ext uri="{FF2B5EF4-FFF2-40B4-BE49-F238E27FC236}">
                <a16:creationId xmlns:a16="http://schemas.microsoft.com/office/drawing/2014/main" id="{BE855801-3AFB-B81B-AC27-BE50F0B155DE}"/>
              </a:ext>
            </a:extLst>
          </p:cNvPr>
          <p:cNvSpPr/>
          <p:nvPr/>
        </p:nvSpPr>
        <p:spPr>
          <a:xfrm>
            <a:off x="9834839" y="12126111"/>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The Santa Cruz River</a:t>
            </a:r>
          </a:p>
          <a:p>
            <a:endParaRPr lang="en-US" sz="1000" dirty="0">
              <a:solidFill>
                <a:schemeClr val="tx1"/>
              </a:solidFill>
            </a:endParaRPr>
          </a:p>
        </p:txBody>
      </p:sp>
      <p:sp>
        <p:nvSpPr>
          <p:cNvPr id="65" name="TextBox 64">
            <a:extLst>
              <a:ext uri="{FF2B5EF4-FFF2-40B4-BE49-F238E27FC236}">
                <a16:creationId xmlns:a16="http://schemas.microsoft.com/office/drawing/2014/main" id="{A59563F0-293D-52C6-D8A7-D25DF96503BF}"/>
              </a:ext>
            </a:extLst>
          </p:cNvPr>
          <p:cNvSpPr txBox="1"/>
          <p:nvPr/>
        </p:nvSpPr>
        <p:spPr>
          <a:xfrm>
            <a:off x="15138837" y="5453298"/>
            <a:ext cx="13613525" cy="5139869"/>
          </a:xfrm>
          <a:prstGeom prst="rect">
            <a:avLst/>
          </a:prstGeom>
          <a:noFill/>
        </p:spPr>
        <p:txBody>
          <a:bodyPr wrap="square" rtlCol="0">
            <a:spAutoFit/>
          </a:bodyPr>
          <a:lstStyle/>
          <a:p>
            <a:r>
              <a:rPr lang="en-US" sz="5400" b="1" dirty="0">
                <a:solidFill>
                  <a:schemeClr val="accent6">
                    <a:lumMod val="75000"/>
                  </a:schemeClr>
                </a:solidFill>
              </a:rPr>
              <a:t>FUN collage – imagery, students, draw viewers in with photo story telling</a:t>
            </a:r>
          </a:p>
          <a:p>
            <a:pPr lvl="1"/>
            <a:endParaRPr lang="en-US" sz="2800" b="1" dirty="0">
              <a:solidFill>
                <a:schemeClr val="accent6">
                  <a:lumMod val="75000"/>
                </a:schemeClr>
              </a:solidFill>
            </a:endParaRPr>
          </a:p>
          <a:p>
            <a:pPr lvl="7"/>
            <a:r>
              <a:rPr lang="en-US" sz="2400" dirty="0"/>
              <a:t>Consider large font quotes:</a:t>
            </a:r>
          </a:p>
          <a:p>
            <a:pPr marL="4114800" lvl="8" indent="-457200">
              <a:buFont typeface="Wingdings" panose="05000000000000000000" pitchFamily="2" charset="2"/>
              <a:buChar char="§"/>
            </a:pPr>
            <a:r>
              <a:rPr lang="en-US" sz="2400" dirty="0"/>
              <a:t>Student: “I love graphing my music choices!”</a:t>
            </a:r>
          </a:p>
          <a:p>
            <a:pPr marL="4114800" lvl="8" indent="-457200">
              <a:buFont typeface="Wingdings" panose="05000000000000000000" pitchFamily="2" charset="2"/>
              <a:buChar char="§"/>
            </a:pPr>
            <a:r>
              <a:rPr lang="en-US" sz="2400" dirty="0"/>
              <a:t>Student/teacher: “Aha moment”</a:t>
            </a:r>
          </a:p>
          <a:p>
            <a:pPr marL="4114800" lvl="8" indent="-457200">
              <a:buFont typeface="Wingdings" panose="05000000000000000000" pitchFamily="2" charset="2"/>
              <a:buChar char="§"/>
            </a:pPr>
            <a:r>
              <a:rPr lang="en-US" sz="2400" dirty="0"/>
              <a:t>Testing/teacher: “Test scores have gone up since I begin teaching this material”</a:t>
            </a:r>
          </a:p>
          <a:p>
            <a:pPr marL="4114800" lvl="8" indent="-457200">
              <a:buFont typeface="Wingdings" panose="05000000000000000000" pitchFamily="2" charset="2"/>
              <a:buChar char="§"/>
            </a:pPr>
            <a:r>
              <a:rPr lang="en-US" sz="2400" dirty="0"/>
              <a:t>Outcomes/teacher: “Everyone made a graph”</a:t>
            </a:r>
          </a:p>
          <a:p>
            <a:pPr lvl="2"/>
            <a:endParaRPr lang="en-US" sz="2400" dirty="0"/>
          </a:p>
          <a:p>
            <a:pPr lvl="2"/>
            <a:endParaRPr lang="en-US" sz="2400" dirty="0"/>
          </a:p>
        </p:txBody>
      </p:sp>
      <p:grpSp>
        <p:nvGrpSpPr>
          <p:cNvPr id="121" name="Group 120">
            <a:extLst>
              <a:ext uri="{FF2B5EF4-FFF2-40B4-BE49-F238E27FC236}">
                <a16:creationId xmlns:a16="http://schemas.microsoft.com/office/drawing/2014/main" id="{EEBA10CD-B799-F739-1F82-7523034A9A3A}"/>
              </a:ext>
            </a:extLst>
          </p:cNvPr>
          <p:cNvGrpSpPr/>
          <p:nvPr/>
        </p:nvGrpSpPr>
        <p:grpSpPr>
          <a:xfrm>
            <a:off x="17708615" y="24292972"/>
            <a:ext cx="6850847" cy="4822027"/>
            <a:chOff x="21763610" y="26851941"/>
            <a:chExt cx="6850847" cy="4822027"/>
          </a:xfrm>
        </p:grpSpPr>
        <p:pic>
          <p:nvPicPr>
            <p:cNvPr id="15" name="Picture 2" descr="Tucson reviving a stretch of the Santa Cruz River - AZPM">
              <a:extLst>
                <a:ext uri="{FF2B5EF4-FFF2-40B4-BE49-F238E27FC236}">
                  <a16:creationId xmlns:a16="http://schemas.microsoft.com/office/drawing/2014/main" id="{080DAB33-74E5-D268-910E-6EDDA78412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29458" y="26851941"/>
              <a:ext cx="1764844" cy="4186781"/>
            </a:xfrm>
            <a:prstGeom prst="rect">
              <a:avLst/>
            </a:prstGeom>
            <a:noFill/>
            <a:ln w="76200">
              <a:solidFill>
                <a:schemeClr val="accent6">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05B09921-75BC-BD4B-7C3D-69097BE08621}"/>
                </a:ext>
              </a:extLst>
            </p:cNvPr>
            <p:cNvCxnSpPr>
              <a:cxnSpLocks/>
            </p:cNvCxnSpPr>
            <p:nvPr/>
          </p:nvCxnSpPr>
          <p:spPr>
            <a:xfrm flipH="1">
              <a:off x="22370779" y="29829207"/>
              <a:ext cx="141250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15F3B9-8EC7-F977-918B-B43C488D33F0}"/>
                </a:ext>
              </a:extLst>
            </p:cNvPr>
            <p:cNvCxnSpPr>
              <a:cxnSpLocks/>
            </p:cNvCxnSpPr>
            <p:nvPr/>
          </p:nvCxnSpPr>
          <p:spPr>
            <a:xfrm flipH="1">
              <a:off x="22269281" y="29029912"/>
              <a:ext cx="165779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41A622-9171-8F71-0BD4-7EA441472A97}"/>
                </a:ext>
              </a:extLst>
            </p:cNvPr>
            <p:cNvCxnSpPr>
              <a:cxnSpLocks/>
            </p:cNvCxnSpPr>
            <p:nvPr/>
          </p:nvCxnSpPr>
          <p:spPr>
            <a:xfrm flipH="1">
              <a:off x="22982541" y="27954253"/>
              <a:ext cx="100374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group of people walking in a dirt field&#10;&#10;Description automatically generated">
              <a:extLst>
                <a:ext uri="{FF2B5EF4-FFF2-40B4-BE49-F238E27FC236}">
                  <a16:creationId xmlns:a16="http://schemas.microsoft.com/office/drawing/2014/main" id="{99F33B66-DCAC-6876-B498-1063C105DC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10000"/>
                      </a14:imgEffect>
                    </a14:imgLayer>
                  </a14:imgProps>
                </a:ext>
                <a:ext uri="{28A0092B-C50C-407E-A947-70E740481C1C}">
                  <a14:useLocalDpi xmlns:a14="http://schemas.microsoft.com/office/drawing/2010/main" val="0"/>
                </a:ext>
              </a:extLst>
            </a:blip>
            <a:srcRect l="22262" t="20688" r="-591" b="-592"/>
            <a:stretch/>
          </p:blipFill>
          <p:spPr>
            <a:xfrm>
              <a:off x="24135624" y="27376036"/>
              <a:ext cx="4312936" cy="3299704"/>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9A97FFAA-6064-5113-7529-E8607EAC783A}"/>
                </a:ext>
              </a:extLst>
            </p:cNvPr>
            <p:cNvSpPr/>
            <p:nvPr/>
          </p:nvSpPr>
          <p:spPr>
            <a:xfrm>
              <a:off x="21763610" y="31281064"/>
              <a:ext cx="6850847" cy="392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7 – Collecting at Santa Cruz River Heritage Site</a:t>
              </a:r>
            </a:p>
            <a:p>
              <a:endParaRPr lang="en-US" sz="1000" dirty="0">
                <a:solidFill>
                  <a:schemeClr val="accent6">
                    <a:lumMod val="75000"/>
                  </a:schemeClr>
                </a:solidFill>
              </a:endParaRPr>
            </a:p>
          </p:txBody>
        </p:sp>
      </p:grpSp>
      <p:sp>
        <p:nvSpPr>
          <p:cNvPr id="70" name="TextBox 69">
            <a:extLst>
              <a:ext uri="{FF2B5EF4-FFF2-40B4-BE49-F238E27FC236}">
                <a16:creationId xmlns:a16="http://schemas.microsoft.com/office/drawing/2014/main" id="{0B1C148B-0C8D-A98F-B768-68504FFA5AD7}"/>
              </a:ext>
            </a:extLst>
          </p:cNvPr>
          <p:cNvSpPr txBox="1"/>
          <p:nvPr/>
        </p:nvSpPr>
        <p:spPr>
          <a:xfrm>
            <a:off x="29864277" y="4806329"/>
            <a:ext cx="13613525" cy="8217634"/>
          </a:xfrm>
          <a:prstGeom prst="rect">
            <a:avLst/>
          </a:prstGeom>
          <a:noFill/>
        </p:spPr>
        <p:txBody>
          <a:bodyPr wrap="square" rtlCol="0">
            <a:spAutoFit/>
          </a:bodyPr>
          <a:lstStyle/>
          <a:p>
            <a:r>
              <a:rPr lang="en-US" sz="6000" b="1" dirty="0">
                <a:solidFill>
                  <a:schemeClr val="accent6">
                    <a:lumMod val="75000"/>
                  </a:schemeClr>
                </a:solidFill>
              </a:rPr>
              <a:t>Discussion of Outcomes</a:t>
            </a:r>
          </a:p>
          <a:p>
            <a:pPr marL="342900" indent="-342900">
              <a:buFont typeface="Arial" panose="020B0604020202020204" pitchFamily="34" charset="0"/>
              <a:buChar char="•"/>
            </a:pPr>
            <a:r>
              <a:rPr lang="en-US" sz="2800" dirty="0"/>
              <a:t>Connections to other content, cross curricular connections, modifications possible</a:t>
            </a:r>
          </a:p>
          <a:p>
            <a:pPr marL="342900" indent="-342900">
              <a:buFont typeface="Arial" panose="020B0604020202020204" pitchFamily="34" charset="0"/>
              <a:buChar char="•"/>
            </a:pPr>
            <a:r>
              <a:rPr lang="en-US" sz="2800" dirty="0"/>
              <a:t>Student engagement</a:t>
            </a:r>
          </a:p>
          <a:p>
            <a:pPr marL="342900" indent="-342900">
              <a:buFont typeface="Arial" panose="020B0604020202020204" pitchFamily="34" charset="0"/>
              <a:buChar char="•"/>
            </a:pPr>
            <a:r>
              <a:rPr lang="en-US" sz="2800" dirty="0"/>
              <a:t>Academic results </a:t>
            </a:r>
          </a:p>
          <a:p>
            <a:endParaRPr lang="en-US" sz="2400" dirty="0"/>
          </a:p>
          <a:p>
            <a:endParaRPr lang="en-US" sz="2400" dirty="0"/>
          </a:p>
          <a:p>
            <a:endParaRPr lang="en-US" sz="6000" b="1" dirty="0">
              <a:solidFill>
                <a:schemeClr val="accent6">
                  <a:lumMod val="75000"/>
                </a:schemeClr>
              </a:solidFill>
            </a:endParaRPr>
          </a:p>
          <a:p>
            <a:r>
              <a:rPr lang="en-US" sz="6000" b="1" dirty="0">
                <a:solidFill>
                  <a:schemeClr val="accent6">
                    <a:lumMod val="75000"/>
                  </a:schemeClr>
                </a:solidFill>
              </a:rPr>
              <a:t>Personal/teacher focused Reflection</a:t>
            </a:r>
          </a:p>
          <a:p>
            <a:r>
              <a:rPr lang="en-US" sz="2800" dirty="0"/>
              <a:t>What would you do differently? What would you do more of?</a:t>
            </a:r>
          </a:p>
          <a:p>
            <a:pPr marL="342900" lvl="1" indent="-342900" fontAlgn="base">
              <a:buFont typeface="Arial" panose="020B0604020202020204" pitchFamily="34" charset="0"/>
              <a:buChar char="•"/>
            </a:pPr>
            <a:r>
              <a:rPr lang="en-US" sz="2800" dirty="0"/>
              <a:t>Time?</a:t>
            </a:r>
          </a:p>
          <a:p>
            <a:pPr marL="342900" lvl="1" indent="-342900" fontAlgn="base">
              <a:buFont typeface="Arial" panose="020B0604020202020204" pitchFamily="34" charset="0"/>
              <a:buChar char="•"/>
            </a:pPr>
            <a:r>
              <a:rPr lang="en-US" sz="2800" dirty="0"/>
              <a:t>Focus?</a:t>
            </a:r>
          </a:p>
          <a:p>
            <a:pPr marL="342900" lvl="1" indent="-342900" fontAlgn="base">
              <a:buFont typeface="Arial" panose="020B0604020202020204" pitchFamily="34" charset="0"/>
              <a:buChar char="•"/>
            </a:pPr>
            <a:r>
              <a:rPr lang="en-US" sz="2800" dirty="0"/>
              <a:t>Challenges?</a:t>
            </a:r>
          </a:p>
          <a:p>
            <a:pPr marL="342900" lvl="1" indent="-342900" fontAlgn="base">
              <a:buFont typeface="Arial" panose="020B0604020202020204" pitchFamily="34" charset="0"/>
              <a:buChar char="•"/>
            </a:pPr>
            <a:r>
              <a:rPr lang="en-US" sz="2800" dirty="0"/>
              <a:t>Success?</a:t>
            </a:r>
          </a:p>
          <a:p>
            <a:pPr marL="342900" lvl="1" indent="-342900" fontAlgn="base">
              <a:buFont typeface="Arial" panose="020B0604020202020204" pitchFamily="34" charset="0"/>
              <a:buChar char="•"/>
            </a:pPr>
            <a:r>
              <a:rPr lang="en-US" sz="2800" dirty="0"/>
              <a:t>More</a:t>
            </a:r>
          </a:p>
          <a:p>
            <a:pPr marL="800100" lvl="1" indent="-342900" fontAlgn="base">
              <a:buFont typeface="Wingdings" panose="05000000000000000000" pitchFamily="2" charset="2"/>
              <a:buChar char="§"/>
            </a:pPr>
            <a:endParaRPr lang="en-US" sz="2400" dirty="0"/>
          </a:p>
          <a:p>
            <a:endParaRPr lang="en-US" sz="2400" dirty="0"/>
          </a:p>
        </p:txBody>
      </p:sp>
      <p:sp>
        <p:nvSpPr>
          <p:cNvPr id="80" name="Rectangle 79">
            <a:extLst>
              <a:ext uri="{FF2B5EF4-FFF2-40B4-BE49-F238E27FC236}">
                <a16:creationId xmlns:a16="http://schemas.microsoft.com/office/drawing/2014/main" id="{10D46660-0630-7E97-B40A-5400B1C2A1C6}"/>
              </a:ext>
            </a:extLst>
          </p:cNvPr>
          <p:cNvSpPr/>
          <p:nvPr/>
        </p:nvSpPr>
        <p:spPr>
          <a:xfrm>
            <a:off x="33026388" y="16598668"/>
            <a:ext cx="6169994" cy="9124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accent6">
                    <a:lumMod val="75000"/>
                  </a:schemeClr>
                </a:solidFill>
              </a:rPr>
              <a:t>Picture caption</a:t>
            </a:r>
          </a:p>
        </p:txBody>
      </p:sp>
      <p:sp>
        <p:nvSpPr>
          <p:cNvPr id="118" name="TextBox 117">
            <a:extLst>
              <a:ext uri="{FF2B5EF4-FFF2-40B4-BE49-F238E27FC236}">
                <a16:creationId xmlns:a16="http://schemas.microsoft.com/office/drawing/2014/main" id="{C81C8EC5-AAA9-4DC4-2ABD-7586657271A4}"/>
              </a:ext>
            </a:extLst>
          </p:cNvPr>
          <p:cNvSpPr txBox="1"/>
          <p:nvPr/>
        </p:nvSpPr>
        <p:spPr>
          <a:xfrm>
            <a:off x="29719945" y="24093792"/>
            <a:ext cx="13613525" cy="1754326"/>
          </a:xfrm>
          <a:prstGeom prst="rect">
            <a:avLst/>
          </a:prstGeom>
          <a:noFill/>
        </p:spPr>
        <p:txBody>
          <a:bodyPr wrap="square" rtlCol="0">
            <a:spAutoFit/>
          </a:bodyPr>
          <a:lstStyle/>
          <a:p>
            <a:r>
              <a:rPr lang="en-US" sz="6000" b="1" dirty="0">
                <a:solidFill>
                  <a:schemeClr val="accent6">
                    <a:lumMod val="75000"/>
                  </a:schemeClr>
                </a:solidFill>
              </a:rPr>
              <a:t>Come to my session!</a:t>
            </a:r>
          </a:p>
          <a:p>
            <a:r>
              <a:rPr lang="en-US" sz="2400" dirty="0"/>
              <a:t>Put your words here describing your session and other BIORETS sessions at the conference. Consider adding a QR code to the session listing on the NSTA site.</a:t>
            </a:r>
          </a:p>
        </p:txBody>
      </p:sp>
      <p:sp>
        <p:nvSpPr>
          <p:cNvPr id="119" name="Rectangle 118">
            <a:extLst>
              <a:ext uri="{FF2B5EF4-FFF2-40B4-BE49-F238E27FC236}">
                <a16:creationId xmlns:a16="http://schemas.microsoft.com/office/drawing/2014/main" id="{034BB290-F6CC-9BA3-1575-9F30C6C49A26}"/>
              </a:ext>
            </a:extLst>
          </p:cNvPr>
          <p:cNvSpPr/>
          <p:nvPr/>
        </p:nvSpPr>
        <p:spPr>
          <a:xfrm>
            <a:off x="31070425" y="30063610"/>
            <a:ext cx="6850846"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Picture caption</a:t>
            </a:r>
          </a:p>
        </p:txBody>
      </p:sp>
      <p:sp>
        <p:nvSpPr>
          <p:cNvPr id="120" name="TextBox 119">
            <a:extLst>
              <a:ext uri="{FF2B5EF4-FFF2-40B4-BE49-F238E27FC236}">
                <a16:creationId xmlns:a16="http://schemas.microsoft.com/office/drawing/2014/main" id="{4369FCA9-BD81-1365-FBC7-F186CD54B885}"/>
              </a:ext>
            </a:extLst>
          </p:cNvPr>
          <p:cNvSpPr txBox="1"/>
          <p:nvPr/>
        </p:nvSpPr>
        <p:spPr>
          <a:xfrm>
            <a:off x="37490493" y="29428866"/>
            <a:ext cx="5193021" cy="1815882"/>
          </a:xfrm>
          <a:prstGeom prst="rect">
            <a:avLst/>
          </a:prstGeom>
          <a:noFill/>
        </p:spPr>
        <p:txBody>
          <a:bodyPr wrap="square" rtlCol="0">
            <a:spAutoFit/>
          </a:bodyPr>
          <a:lstStyle/>
          <a:p>
            <a:pPr algn="ctr"/>
            <a:r>
              <a:rPr lang="en-US" sz="3600" b="1" dirty="0">
                <a:solidFill>
                  <a:schemeClr val="accent6">
                    <a:lumMod val="75000"/>
                  </a:schemeClr>
                </a:solidFill>
              </a:rPr>
              <a:t>Get In Touch</a:t>
            </a:r>
          </a:p>
          <a:p>
            <a:pPr algn="ctr"/>
            <a:r>
              <a:rPr lang="en-US" sz="2400" dirty="0"/>
              <a:t>Please feel free to reach out with</a:t>
            </a:r>
          </a:p>
          <a:p>
            <a:pPr algn="ctr"/>
            <a:r>
              <a:rPr lang="en-US" sz="2400" dirty="0"/>
              <a:t> any comments or questions to:  </a:t>
            </a:r>
            <a:r>
              <a:rPr lang="en-US" sz="2800" b="1" dirty="0">
                <a:solidFill>
                  <a:schemeClr val="accent6">
                    <a:lumMod val="75000"/>
                  </a:schemeClr>
                </a:solidFill>
              </a:rPr>
              <a:t>NAME@SCHOOL EMAIL.ORG</a:t>
            </a:r>
            <a:r>
              <a:rPr lang="en-US" sz="2400" b="1" dirty="0"/>
              <a:t>	</a:t>
            </a:r>
            <a:endParaRPr lang="en-US" sz="2400" dirty="0"/>
          </a:p>
        </p:txBody>
      </p:sp>
      <p:sp>
        <p:nvSpPr>
          <p:cNvPr id="122" name="TextBox 121">
            <a:extLst>
              <a:ext uri="{FF2B5EF4-FFF2-40B4-BE49-F238E27FC236}">
                <a16:creationId xmlns:a16="http://schemas.microsoft.com/office/drawing/2014/main" id="{5B51CA06-F67F-EDA2-F3E7-64EA949E0596}"/>
              </a:ext>
            </a:extLst>
          </p:cNvPr>
          <p:cNvSpPr txBox="1"/>
          <p:nvPr/>
        </p:nvSpPr>
        <p:spPr>
          <a:xfrm>
            <a:off x="29702389" y="19077270"/>
            <a:ext cx="13613525" cy="3231654"/>
          </a:xfrm>
          <a:prstGeom prst="rect">
            <a:avLst/>
          </a:prstGeom>
          <a:noFill/>
        </p:spPr>
        <p:txBody>
          <a:bodyPr wrap="square" rtlCol="0">
            <a:spAutoFit/>
          </a:bodyPr>
          <a:lstStyle/>
          <a:p>
            <a:r>
              <a:rPr lang="en-US" sz="6000" b="1" dirty="0">
                <a:solidFill>
                  <a:schemeClr val="accent6">
                    <a:lumMod val="75000"/>
                  </a:schemeClr>
                </a:solidFill>
              </a:rPr>
              <a:t>BIORETS Santa Cruz River</a:t>
            </a:r>
          </a:p>
          <a:p>
            <a:r>
              <a:rPr lang="en-US" sz="2400" dirty="0"/>
              <a:t>The BIORETS Santa Cruz River program is for middle and high school science teachers. The focus is on teachers conducting ecological research alongside University of Arizona professors and graduate students on the Santa Cruz River. Teachers learned from a wide array of stakeholder groups including county, city, and water utilities staff, and non-profit organizations working with the Santa Cruz River. Teachers worked concurrently to develop curriculum to bring the Santa Cruz River back to the classroom. Lessons and activities, including field trips, were implemented during the following school years. </a:t>
            </a:r>
          </a:p>
        </p:txBody>
      </p:sp>
      <p:sp>
        <p:nvSpPr>
          <p:cNvPr id="2" name="TextBox 1">
            <a:extLst>
              <a:ext uri="{FF2B5EF4-FFF2-40B4-BE49-F238E27FC236}">
                <a16:creationId xmlns:a16="http://schemas.microsoft.com/office/drawing/2014/main" id="{D4635AC4-E6C6-3FD6-95D5-5EA24C373B2D}"/>
              </a:ext>
            </a:extLst>
          </p:cNvPr>
          <p:cNvSpPr txBox="1"/>
          <p:nvPr/>
        </p:nvSpPr>
        <p:spPr>
          <a:xfrm>
            <a:off x="38122893" y="32041531"/>
            <a:ext cx="5193021" cy="646331"/>
          </a:xfrm>
          <a:prstGeom prst="rect">
            <a:avLst/>
          </a:prstGeom>
          <a:noFill/>
        </p:spPr>
        <p:txBody>
          <a:bodyPr wrap="square" rtlCol="0">
            <a:spAutoFit/>
          </a:bodyPr>
          <a:lstStyle/>
          <a:p>
            <a:r>
              <a:rPr lang="en-US" sz="3600" b="1" dirty="0">
                <a:solidFill>
                  <a:schemeClr val="accent6">
                    <a:lumMod val="75000"/>
                  </a:schemeClr>
                </a:solidFill>
              </a:rPr>
              <a:t>santacruz.arizona.edu</a:t>
            </a:r>
          </a:p>
        </p:txBody>
      </p:sp>
      <p:pic>
        <p:nvPicPr>
          <p:cNvPr id="3" name="Picture 2">
            <a:extLst>
              <a:ext uri="{FF2B5EF4-FFF2-40B4-BE49-F238E27FC236}">
                <a16:creationId xmlns:a16="http://schemas.microsoft.com/office/drawing/2014/main" id="{8B668547-8E05-CC31-BED2-FCB5D3B060A5}"/>
              </a:ext>
            </a:extLst>
          </p:cNvPr>
          <p:cNvPicPr>
            <a:picLocks noChangeAspect="1"/>
          </p:cNvPicPr>
          <p:nvPr/>
        </p:nvPicPr>
        <p:blipFill>
          <a:blip r:embed="rId13"/>
          <a:stretch>
            <a:fillRect/>
          </a:stretch>
        </p:blipFill>
        <p:spPr>
          <a:xfrm>
            <a:off x="39035370" y="354442"/>
            <a:ext cx="3790950" cy="3810000"/>
          </a:xfrm>
          <a:prstGeom prst="rect">
            <a:avLst/>
          </a:prstGeom>
        </p:spPr>
      </p:pic>
      <p:sp>
        <p:nvSpPr>
          <p:cNvPr id="4" name="TextBox 3">
            <a:extLst>
              <a:ext uri="{FF2B5EF4-FFF2-40B4-BE49-F238E27FC236}">
                <a16:creationId xmlns:a16="http://schemas.microsoft.com/office/drawing/2014/main" id="{5E5EE686-ABF6-95AD-8A13-1168BD4B438A}"/>
              </a:ext>
            </a:extLst>
          </p:cNvPr>
          <p:cNvSpPr txBox="1"/>
          <p:nvPr/>
        </p:nvSpPr>
        <p:spPr>
          <a:xfrm>
            <a:off x="5969929" y="26495396"/>
            <a:ext cx="8570959" cy="5447645"/>
          </a:xfrm>
          <a:prstGeom prst="rect">
            <a:avLst/>
          </a:prstGeom>
          <a:noFill/>
        </p:spPr>
        <p:txBody>
          <a:bodyPr wrap="square" rtlCol="0">
            <a:spAutoFit/>
          </a:bodyPr>
          <a:lstStyle/>
          <a:p>
            <a:r>
              <a:rPr lang="en-US" sz="5400" b="1" dirty="0">
                <a:solidFill>
                  <a:schemeClr val="accent6">
                    <a:lumMod val="75000"/>
                  </a:schemeClr>
                </a:solidFill>
              </a:rPr>
              <a:t>State Standards/NGSS (ideally)</a:t>
            </a:r>
          </a:p>
          <a:p>
            <a:pPr marL="571500" indent="-571500">
              <a:buFont typeface="Arial" panose="020B0604020202020204" pitchFamily="34" charset="0"/>
              <a:buChar char="•"/>
            </a:pPr>
            <a:r>
              <a:rPr lang="en-US" sz="4400" b="1" dirty="0"/>
              <a:t>Standard</a:t>
            </a:r>
          </a:p>
          <a:p>
            <a:pPr marL="571500" indent="-571500">
              <a:buFont typeface="Arial" panose="020B0604020202020204" pitchFamily="34" charset="0"/>
              <a:buChar char="•"/>
            </a:pPr>
            <a:r>
              <a:rPr lang="en-US" sz="4400" b="1" dirty="0"/>
              <a:t>Standard </a:t>
            </a:r>
          </a:p>
          <a:p>
            <a:pPr marL="571500" indent="-571500">
              <a:buFont typeface="Arial" panose="020B0604020202020204" pitchFamily="34" charset="0"/>
              <a:buChar char="•"/>
            </a:pPr>
            <a:r>
              <a:rPr lang="en-US" sz="4400" b="1" dirty="0"/>
              <a:t>Standard</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endParaRPr lang="en-US" sz="2000" b="1" dirty="0"/>
          </a:p>
        </p:txBody>
      </p:sp>
      <p:sp>
        <p:nvSpPr>
          <p:cNvPr id="6" name="TextBox 5">
            <a:extLst>
              <a:ext uri="{FF2B5EF4-FFF2-40B4-BE49-F238E27FC236}">
                <a16:creationId xmlns:a16="http://schemas.microsoft.com/office/drawing/2014/main" id="{78F4B5BC-9E3A-8628-C1A9-F44A1BEF1AFC}"/>
              </a:ext>
            </a:extLst>
          </p:cNvPr>
          <p:cNvSpPr txBox="1"/>
          <p:nvPr/>
        </p:nvSpPr>
        <p:spPr>
          <a:xfrm>
            <a:off x="15087600" y="13097560"/>
            <a:ext cx="9232232" cy="3877985"/>
          </a:xfrm>
          <a:prstGeom prst="rect">
            <a:avLst/>
          </a:prstGeom>
          <a:noFill/>
        </p:spPr>
        <p:txBody>
          <a:bodyPr wrap="square">
            <a:spAutoFit/>
          </a:bodyPr>
          <a:lstStyle/>
          <a:p>
            <a:r>
              <a:rPr lang="en-US" sz="5400" b="1" dirty="0">
                <a:solidFill>
                  <a:schemeClr val="accent6">
                    <a:lumMod val="75000"/>
                  </a:schemeClr>
                </a:solidFill>
              </a:rPr>
              <a:t>Lesson Skills in BIG letters</a:t>
            </a:r>
          </a:p>
          <a:p>
            <a:r>
              <a:rPr lang="en-US" sz="4800" b="1" dirty="0">
                <a:solidFill>
                  <a:schemeClr val="accent6">
                    <a:lumMod val="75000"/>
                  </a:schemeClr>
                </a:solidFill>
              </a:rPr>
              <a:t>graphing</a:t>
            </a:r>
          </a:p>
          <a:p>
            <a:r>
              <a:rPr lang="en-US" sz="4800" b="1" dirty="0">
                <a:solidFill>
                  <a:schemeClr val="accent6">
                    <a:lumMod val="75000"/>
                  </a:schemeClr>
                </a:solidFill>
              </a:rPr>
              <a:t>data collection</a:t>
            </a:r>
          </a:p>
          <a:p>
            <a:r>
              <a:rPr lang="en-US" sz="4800" b="1" dirty="0">
                <a:solidFill>
                  <a:schemeClr val="accent6">
                    <a:lumMod val="75000"/>
                  </a:schemeClr>
                </a:solidFill>
              </a:rPr>
              <a:t>data visualization</a:t>
            </a:r>
          </a:p>
          <a:p>
            <a:r>
              <a:rPr lang="en-US" sz="4800" b="1" dirty="0">
                <a:solidFill>
                  <a:schemeClr val="accent6">
                    <a:lumMod val="75000"/>
                  </a:schemeClr>
                </a:solidFill>
              </a:rPr>
              <a:t>hypothesis generation</a:t>
            </a:r>
          </a:p>
        </p:txBody>
      </p:sp>
      <p:pic>
        <p:nvPicPr>
          <p:cNvPr id="38" name="Graphic 37" descr="A group of trees with bushes and flowers">
            <a:extLst>
              <a:ext uri="{FF2B5EF4-FFF2-40B4-BE49-F238E27FC236}">
                <a16:creationId xmlns:a16="http://schemas.microsoft.com/office/drawing/2014/main" id="{CF38AE7E-DB7F-D09C-03B9-638F5684CD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052888" y="9689404"/>
            <a:ext cx="8092766" cy="8092766"/>
          </a:xfrm>
          <a:prstGeom prst="rect">
            <a:avLst/>
          </a:prstGeom>
        </p:spPr>
      </p:pic>
      <p:pic>
        <p:nvPicPr>
          <p:cNvPr id="42" name="Graphic 41" descr="Spring flowers with a butterfly and dragonfly">
            <a:extLst>
              <a:ext uri="{FF2B5EF4-FFF2-40B4-BE49-F238E27FC236}">
                <a16:creationId xmlns:a16="http://schemas.microsoft.com/office/drawing/2014/main" id="{EB7DDF16-F6DE-3F87-5B31-0F20EE36546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533792" y="25291447"/>
            <a:ext cx="5507853" cy="5507853"/>
          </a:xfrm>
          <a:prstGeom prst="rect">
            <a:avLst/>
          </a:prstGeom>
        </p:spPr>
      </p:pic>
      <p:sp>
        <p:nvSpPr>
          <p:cNvPr id="5" name="TextBox 4">
            <a:extLst>
              <a:ext uri="{FF2B5EF4-FFF2-40B4-BE49-F238E27FC236}">
                <a16:creationId xmlns:a16="http://schemas.microsoft.com/office/drawing/2014/main" id="{27793CA0-28D0-7813-20A9-AAF0B0729653}"/>
              </a:ext>
            </a:extLst>
          </p:cNvPr>
          <p:cNvSpPr txBox="1"/>
          <p:nvPr/>
        </p:nvSpPr>
        <p:spPr>
          <a:xfrm>
            <a:off x="244439" y="8653720"/>
            <a:ext cx="8015431" cy="2123658"/>
          </a:xfrm>
          <a:prstGeom prst="rect">
            <a:avLst/>
          </a:prstGeom>
          <a:noFill/>
        </p:spPr>
        <p:txBody>
          <a:bodyPr wrap="square" rtlCol="0">
            <a:spAutoFit/>
          </a:bodyPr>
          <a:lstStyle/>
          <a:p>
            <a:r>
              <a:rPr lang="en-US" sz="6000" b="1" dirty="0">
                <a:solidFill>
                  <a:schemeClr val="accent6">
                    <a:lumMod val="75000"/>
                  </a:schemeClr>
                </a:solidFill>
              </a:rPr>
              <a:t>Why?</a:t>
            </a:r>
            <a:endParaRPr lang="en-US" sz="6000" dirty="0"/>
          </a:p>
          <a:p>
            <a:r>
              <a:rPr lang="en-US" sz="3600" dirty="0"/>
              <a:t>Inspiration?</a:t>
            </a:r>
          </a:p>
          <a:p>
            <a:r>
              <a:rPr lang="en-US" sz="3600" dirty="0"/>
              <a:t>BIORETS?</a:t>
            </a:r>
          </a:p>
        </p:txBody>
      </p:sp>
      <p:sp>
        <p:nvSpPr>
          <p:cNvPr id="13" name="TextBox 12">
            <a:extLst>
              <a:ext uri="{FF2B5EF4-FFF2-40B4-BE49-F238E27FC236}">
                <a16:creationId xmlns:a16="http://schemas.microsoft.com/office/drawing/2014/main" id="{EBBE2371-7A36-DA4F-4BAB-CA400172518D}"/>
              </a:ext>
            </a:extLst>
          </p:cNvPr>
          <p:cNvSpPr txBox="1"/>
          <p:nvPr/>
        </p:nvSpPr>
        <p:spPr>
          <a:xfrm>
            <a:off x="14655589" y="22880680"/>
            <a:ext cx="14605211" cy="830997"/>
          </a:xfrm>
          <a:prstGeom prst="rect">
            <a:avLst/>
          </a:prstGeom>
          <a:noFill/>
        </p:spPr>
        <p:txBody>
          <a:bodyPr wrap="square">
            <a:spAutoFit/>
          </a:bodyPr>
          <a:lstStyle/>
          <a:p>
            <a:r>
              <a:rPr lang="en-US" sz="4800" b="1" dirty="0">
                <a:solidFill>
                  <a:schemeClr val="accent6">
                    <a:lumMod val="75000"/>
                  </a:schemeClr>
                </a:solidFill>
              </a:rPr>
              <a:t>Consider adding WHERE (start with US map)</a:t>
            </a:r>
          </a:p>
        </p:txBody>
      </p:sp>
      <p:pic>
        <p:nvPicPr>
          <p:cNvPr id="31" name="Picture 30" descr="A black background with blue text">
            <a:extLst>
              <a:ext uri="{FF2B5EF4-FFF2-40B4-BE49-F238E27FC236}">
                <a16:creationId xmlns:a16="http://schemas.microsoft.com/office/drawing/2014/main" id="{B9DD3635-4853-B96D-367D-AC8BE66E5D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596700" y="30860393"/>
            <a:ext cx="8817727" cy="1617768"/>
          </a:xfrm>
          <a:prstGeom prst="rect">
            <a:avLst/>
          </a:prstGeom>
        </p:spPr>
      </p:pic>
      <p:grpSp>
        <p:nvGrpSpPr>
          <p:cNvPr id="33" name="Group 32">
            <a:extLst>
              <a:ext uri="{FF2B5EF4-FFF2-40B4-BE49-F238E27FC236}">
                <a16:creationId xmlns:a16="http://schemas.microsoft.com/office/drawing/2014/main" id="{AEAB046D-775A-9FF0-975F-4778CEB096F3}"/>
              </a:ext>
            </a:extLst>
          </p:cNvPr>
          <p:cNvGrpSpPr/>
          <p:nvPr/>
        </p:nvGrpSpPr>
        <p:grpSpPr>
          <a:xfrm>
            <a:off x="10478217" y="30527951"/>
            <a:ext cx="10655821" cy="2390449"/>
            <a:chOff x="10540663" y="30437807"/>
            <a:chExt cx="10655821" cy="2390449"/>
          </a:xfrm>
        </p:grpSpPr>
        <p:sp>
          <p:nvSpPr>
            <p:cNvPr id="29" name="TextBox 28">
              <a:extLst>
                <a:ext uri="{FF2B5EF4-FFF2-40B4-BE49-F238E27FC236}">
                  <a16:creationId xmlns:a16="http://schemas.microsoft.com/office/drawing/2014/main" id="{F87C4447-0487-A8A9-8CDE-F5A1694E1BF4}"/>
                </a:ext>
              </a:extLst>
            </p:cNvPr>
            <p:cNvSpPr txBox="1"/>
            <p:nvPr/>
          </p:nvSpPr>
          <p:spPr>
            <a:xfrm>
              <a:off x="13025257" y="30888742"/>
              <a:ext cx="8171227"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NSF Award #2143228 BIORETS: Conserving water resources and riparian biodiversity in a changing desert climate</a:t>
              </a:r>
            </a:p>
          </p:txBody>
        </p:sp>
        <p:pic>
          <p:nvPicPr>
            <p:cNvPr id="32" name="Picture 31">
              <a:extLst>
                <a:ext uri="{FF2B5EF4-FFF2-40B4-BE49-F238E27FC236}">
                  <a16:creationId xmlns:a16="http://schemas.microsoft.com/office/drawing/2014/main" id="{91929554-400D-CE15-CF4C-3D98E06A0CEC}"/>
                </a:ext>
              </a:extLst>
            </p:cNvPr>
            <p:cNvPicPr>
              <a:picLocks noChangeAspect="1"/>
            </p:cNvPicPr>
            <p:nvPr/>
          </p:nvPicPr>
          <p:blipFill>
            <a:blip r:embed="rId13"/>
            <a:stretch>
              <a:fillRect/>
            </a:stretch>
          </p:blipFill>
          <p:spPr>
            <a:xfrm>
              <a:off x="10540663" y="30437807"/>
              <a:ext cx="2378497" cy="2390449"/>
            </a:xfrm>
            <a:prstGeom prst="rect">
              <a:avLst/>
            </a:prstGeom>
          </p:spPr>
        </p:pic>
      </p:grpSp>
      <p:sp>
        <p:nvSpPr>
          <p:cNvPr id="35" name="TextBox 34">
            <a:extLst>
              <a:ext uri="{FF2B5EF4-FFF2-40B4-BE49-F238E27FC236}">
                <a16:creationId xmlns:a16="http://schemas.microsoft.com/office/drawing/2014/main" id="{9698B174-A398-2361-5DC6-4BA4B5F185B1}"/>
              </a:ext>
            </a:extLst>
          </p:cNvPr>
          <p:cNvSpPr txBox="1"/>
          <p:nvPr/>
        </p:nvSpPr>
        <p:spPr>
          <a:xfrm>
            <a:off x="36111385" y="26891073"/>
            <a:ext cx="7086826" cy="187743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Download Lesson Materials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QR Code to Lesson on website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70AD47">
                    <a:lumMod val="75000"/>
                  </a:srgbClr>
                </a:solidFill>
                <a:latin typeface="Calibri" panose="020F0502020204030204"/>
              </a:rPr>
              <a:t>Santacruz.arizona.edu/educators</a:t>
            </a:r>
          </a:p>
        </p:txBody>
      </p:sp>
      <p:pic>
        <p:nvPicPr>
          <p:cNvPr id="10" name="Picture 9" descr="A group of people looking at a square in a field&#10;&#10;AI-generated content may be incorrect.">
            <a:extLst>
              <a:ext uri="{FF2B5EF4-FFF2-40B4-BE49-F238E27FC236}">
                <a16:creationId xmlns:a16="http://schemas.microsoft.com/office/drawing/2014/main" id="{CA5F7B12-5005-2A68-E610-E85B9893F2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59109" y="19425118"/>
            <a:ext cx="6574640" cy="4930980"/>
          </a:xfrm>
          <a:prstGeom prst="rect">
            <a:avLst/>
          </a:prstGeom>
        </p:spPr>
      </p:pic>
      <p:pic>
        <p:nvPicPr>
          <p:cNvPr id="12" name="Picture 11" descr="A child drawing on a piece of paper&#10;&#10;AI-generated content may be incorrect.">
            <a:extLst>
              <a:ext uri="{FF2B5EF4-FFF2-40B4-BE49-F238E27FC236}">
                <a16:creationId xmlns:a16="http://schemas.microsoft.com/office/drawing/2014/main" id="{5C4E0DBD-3446-D054-6029-CCD6AE4D17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087600" y="7381996"/>
            <a:ext cx="3620446" cy="4827261"/>
          </a:xfrm>
          <a:prstGeom prst="rect">
            <a:avLst/>
          </a:prstGeom>
        </p:spPr>
      </p:pic>
    </p:spTree>
    <p:extLst>
      <p:ext uri="{BB962C8B-B14F-4D97-AF65-F5344CB8AC3E}">
        <p14:creationId xmlns:p14="http://schemas.microsoft.com/office/powerpoint/2010/main" val="374924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F2C8-E4DC-2420-589F-0BF893307371}"/>
              </a:ext>
            </a:extLst>
          </p:cNvPr>
          <p:cNvSpPr>
            <a:spLocks noGrp="1"/>
          </p:cNvSpPr>
          <p:nvPr>
            <p:ph type="ctrTitle"/>
          </p:nvPr>
        </p:nvSpPr>
        <p:spPr/>
        <p:txBody>
          <a:bodyPr/>
          <a:lstStyle/>
          <a:p>
            <a:r>
              <a:rPr lang="en-US" dirty="0"/>
              <a:t>Next slide is Phill’s from previous NSF workshop</a:t>
            </a:r>
          </a:p>
        </p:txBody>
      </p:sp>
      <p:sp>
        <p:nvSpPr>
          <p:cNvPr id="3" name="Subtitle 2">
            <a:extLst>
              <a:ext uri="{FF2B5EF4-FFF2-40B4-BE49-F238E27FC236}">
                <a16:creationId xmlns:a16="http://schemas.microsoft.com/office/drawing/2014/main" id="{0AAEB79C-FDEE-68B6-1DBB-CA9E674AFF8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8192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24E6-A933-8BD3-0838-ED8F4F7113B7}"/>
            </a:ext>
          </a:extLst>
        </p:cNvPr>
        <p:cNvGrpSpPr/>
        <p:nvPr/>
      </p:nvGrpSpPr>
      <p:grpSpPr>
        <a:xfrm>
          <a:off x="0" y="0"/>
          <a:ext cx="0" cy="0"/>
          <a:chOff x="0" y="0"/>
          <a:chExt cx="0" cy="0"/>
        </a:xfrm>
      </p:grpSpPr>
      <p:pic>
        <p:nvPicPr>
          <p:cNvPr id="14" name="Picture 2">
            <a:extLst>
              <a:ext uri="{FF2B5EF4-FFF2-40B4-BE49-F238E27FC236}">
                <a16:creationId xmlns:a16="http://schemas.microsoft.com/office/drawing/2014/main" id="{06AE65DB-A705-8DFD-6FC7-44FDA00DD7A5}"/>
              </a:ext>
            </a:extLst>
          </p:cNvPr>
          <p:cNvPicPr>
            <a:picLocks noChangeAspect="1"/>
          </p:cNvPicPr>
          <p:nvPr/>
        </p:nvPicPr>
        <p:blipFill>
          <a:blip r:embed="rId2"/>
          <a:stretch>
            <a:fillRect/>
          </a:stretch>
        </p:blipFill>
        <p:spPr>
          <a:xfrm>
            <a:off x="10059816" y="22434330"/>
            <a:ext cx="4218432" cy="3662443"/>
          </a:xfrm>
          <a:prstGeom prst="rect">
            <a:avLst/>
          </a:prstGeom>
        </p:spPr>
      </p:pic>
      <p:pic>
        <p:nvPicPr>
          <p:cNvPr id="7" name="Picture 6" descr="A stream with trees and plants&#10;&#10;Description automatically generated">
            <a:extLst>
              <a:ext uri="{FF2B5EF4-FFF2-40B4-BE49-F238E27FC236}">
                <a16:creationId xmlns:a16="http://schemas.microsoft.com/office/drawing/2014/main" id="{73E8545F-818A-4E45-E22F-DCB3E4240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52521" y="5970344"/>
            <a:ext cx="6858000" cy="514350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8B7F8CA-D945-4948-4100-5497DD4477C8}"/>
              </a:ext>
            </a:extLst>
          </p:cNvPr>
          <p:cNvSpPr txBox="1"/>
          <p:nvPr/>
        </p:nvSpPr>
        <p:spPr>
          <a:xfrm>
            <a:off x="362747" y="4806329"/>
            <a:ext cx="8015431" cy="6863417"/>
          </a:xfrm>
          <a:prstGeom prst="rect">
            <a:avLst/>
          </a:prstGeom>
          <a:noFill/>
        </p:spPr>
        <p:txBody>
          <a:bodyPr wrap="square" rtlCol="0">
            <a:spAutoFit/>
          </a:bodyPr>
          <a:lstStyle/>
          <a:p>
            <a:r>
              <a:rPr lang="en-US" sz="4800" b="1" dirty="0">
                <a:solidFill>
                  <a:schemeClr val="accent6">
                    <a:lumMod val="75000"/>
                  </a:schemeClr>
                </a:solidFill>
              </a:rPr>
              <a:t>Introduction</a:t>
            </a:r>
            <a:endParaRPr lang="en-US" sz="2400" b="1" dirty="0">
              <a:solidFill>
                <a:schemeClr val="accent6">
                  <a:lumMod val="75000"/>
                </a:schemeClr>
              </a:solidFill>
            </a:endParaRPr>
          </a:p>
          <a:p>
            <a:pPr algn="just"/>
            <a:r>
              <a:rPr lang="en-US" sz="2800" dirty="0"/>
              <a:t>The Santa Cruz BIORETS program exposed Tucson area high school teachers to ecological research being conducted on the Santa Cruz River. Teachers learned from a wide array of stakeholder groups including county, city, and water utilities staff, and non-profit organizations working with the Santa Cruz River. Teachers also worked with researchers from several ecological study areas, including dragonflies and damselflies, plants, turtles, and riparian mammals. After an orientation period where teachers were able to learn about the efforts of each of the program research staff, teachers divided into teams to focus on their preferred area of study. This poster summarizes the work of the plant sub-group from the project.  </a:t>
            </a:r>
          </a:p>
        </p:txBody>
      </p:sp>
      <p:grpSp>
        <p:nvGrpSpPr>
          <p:cNvPr id="13" name="Group 12">
            <a:extLst>
              <a:ext uri="{FF2B5EF4-FFF2-40B4-BE49-F238E27FC236}">
                <a16:creationId xmlns:a16="http://schemas.microsoft.com/office/drawing/2014/main" id="{E3EECA3A-22E1-A7DF-631D-5177F60FFC33}"/>
              </a:ext>
            </a:extLst>
          </p:cNvPr>
          <p:cNvGrpSpPr/>
          <p:nvPr/>
        </p:nvGrpSpPr>
        <p:grpSpPr>
          <a:xfrm>
            <a:off x="120289" y="21086041"/>
            <a:ext cx="10197471" cy="10824810"/>
            <a:chOff x="-275520" y="14131945"/>
            <a:chExt cx="9925050" cy="12786215"/>
          </a:xfrm>
        </p:grpSpPr>
        <p:pic>
          <p:nvPicPr>
            <p:cNvPr id="10" name="Picture 2" descr="A screenshot of a black screen&#10;&#10;Description automatically generated">
              <a:extLst>
                <a:ext uri="{FF2B5EF4-FFF2-40B4-BE49-F238E27FC236}">
                  <a16:creationId xmlns:a16="http://schemas.microsoft.com/office/drawing/2014/main" id="{4D7D066D-2744-901C-73F9-FDFB85074FFD}"/>
                </a:ext>
              </a:extLst>
            </p:cNvPr>
            <p:cNvPicPr>
              <a:picLocks noChangeAspect="1"/>
            </p:cNvPicPr>
            <p:nvPr/>
          </p:nvPicPr>
          <p:blipFill rotWithShape="1">
            <a:blip r:embed="rId4"/>
            <a:srcRect t="-1" b="54620"/>
            <a:stretch/>
          </p:blipFill>
          <p:spPr>
            <a:xfrm>
              <a:off x="-275520" y="14131945"/>
              <a:ext cx="9925050" cy="6155567"/>
            </a:xfrm>
            <a:prstGeom prst="rect">
              <a:avLst/>
            </a:prstGeom>
          </p:spPr>
        </p:pic>
        <p:pic>
          <p:nvPicPr>
            <p:cNvPr id="12" name="Picture 2" descr="A screenshot of a black screen&#10;&#10;Description automatically generated">
              <a:extLst>
                <a:ext uri="{FF2B5EF4-FFF2-40B4-BE49-F238E27FC236}">
                  <a16:creationId xmlns:a16="http://schemas.microsoft.com/office/drawing/2014/main" id="{3FD6BE16-B9A6-F8D2-1E8B-81DFE52C925C}"/>
                </a:ext>
              </a:extLst>
            </p:cNvPr>
            <p:cNvPicPr>
              <a:picLocks noChangeAspect="1"/>
            </p:cNvPicPr>
            <p:nvPr/>
          </p:nvPicPr>
          <p:blipFill rotWithShape="1">
            <a:blip r:embed="rId4"/>
            <a:srcRect t="45293" b="-254"/>
            <a:stretch/>
          </p:blipFill>
          <p:spPr>
            <a:xfrm>
              <a:off x="0" y="20287512"/>
              <a:ext cx="8810625" cy="6630648"/>
            </a:xfrm>
            <a:prstGeom prst="rect">
              <a:avLst/>
            </a:prstGeom>
          </p:spPr>
        </p:pic>
      </p:grpSp>
      <p:sp>
        <p:nvSpPr>
          <p:cNvPr id="22" name="Rectangle 21">
            <a:extLst>
              <a:ext uri="{FF2B5EF4-FFF2-40B4-BE49-F238E27FC236}">
                <a16:creationId xmlns:a16="http://schemas.microsoft.com/office/drawing/2014/main" id="{A01BEC73-E90A-29AB-223E-447EC1B1703F}"/>
              </a:ext>
            </a:extLst>
          </p:cNvPr>
          <p:cNvSpPr/>
          <p:nvPr/>
        </p:nvSpPr>
        <p:spPr>
          <a:xfrm>
            <a:off x="15023702" y="16648222"/>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Nasturtium officinale</a:t>
            </a:r>
          </a:p>
          <a:p>
            <a:pPr algn="ctr"/>
            <a:r>
              <a:rPr lang="en-US" dirty="0">
                <a:solidFill>
                  <a:schemeClr val="tx1"/>
                </a:solidFill>
              </a:rPr>
              <a:t>“Watercress”</a:t>
            </a:r>
          </a:p>
        </p:txBody>
      </p:sp>
      <p:sp>
        <p:nvSpPr>
          <p:cNvPr id="24" name="Rectangle 23">
            <a:extLst>
              <a:ext uri="{FF2B5EF4-FFF2-40B4-BE49-F238E27FC236}">
                <a16:creationId xmlns:a16="http://schemas.microsoft.com/office/drawing/2014/main" id="{613D681B-FBC6-3288-E057-EA970A9373ED}"/>
              </a:ext>
            </a:extLst>
          </p:cNvPr>
          <p:cNvSpPr/>
          <p:nvPr/>
        </p:nvSpPr>
        <p:spPr>
          <a:xfrm>
            <a:off x="18818462" y="16648222"/>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Veronica anagallis-aquatica</a:t>
            </a:r>
          </a:p>
          <a:p>
            <a:pPr algn="ctr"/>
            <a:r>
              <a:rPr lang="en-US" dirty="0">
                <a:solidFill>
                  <a:schemeClr val="tx1"/>
                </a:solidFill>
              </a:rPr>
              <a:t>“Blue Water-Speedwell”</a:t>
            </a:r>
          </a:p>
        </p:txBody>
      </p:sp>
      <p:pic>
        <p:nvPicPr>
          <p:cNvPr id="21" name="Picture 20" descr="A person's hand touching a plant&#10;&#10;Description automatically generated">
            <a:extLst>
              <a:ext uri="{FF2B5EF4-FFF2-40B4-BE49-F238E27FC236}">
                <a16:creationId xmlns:a16="http://schemas.microsoft.com/office/drawing/2014/main" id="{376F53F2-2290-8F10-4305-6B32274BBC1A}"/>
              </a:ext>
            </a:extLst>
          </p:cNvPr>
          <p:cNvPicPr>
            <a:picLocks noChangeAspect="1"/>
          </p:cNvPicPr>
          <p:nvPr/>
        </p:nvPicPr>
        <p:blipFill rotWithShape="1">
          <a:blip r:embed="rId5">
            <a:extLst>
              <a:ext uri="{28A0092B-C50C-407E-A947-70E740481C1C}">
                <a14:useLocalDpi xmlns:a14="http://schemas.microsoft.com/office/drawing/2010/main" val="0"/>
              </a:ext>
            </a:extLst>
          </a:blip>
          <a:srcRect t="13136" b="30614"/>
          <a:stretch/>
        </p:blipFill>
        <p:spPr>
          <a:xfrm>
            <a:off x="15023702" y="13052095"/>
            <a:ext cx="3474720"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3" name="Picture 22" descr="A hand holding a small flower&#10;&#10;Description automatically generated">
            <a:extLst>
              <a:ext uri="{FF2B5EF4-FFF2-40B4-BE49-F238E27FC236}">
                <a16:creationId xmlns:a16="http://schemas.microsoft.com/office/drawing/2014/main" id="{65BFC5EB-6BE7-DFE9-769D-11533F293536}"/>
              </a:ext>
            </a:extLst>
          </p:cNvPr>
          <p:cNvPicPr>
            <a:picLocks noChangeAspect="1"/>
          </p:cNvPicPr>
          <p:nvPr/>
        </p:nvPicPr>
        <p:blipFill rotWithShape="1">
          <a:blip r:embed="rId6">
            <a:extLst>
              <a:ext uri="{28A0092B-C50C-407E-A947-70E740481C1C}">
                <a14:useLocalDpi xmlns:a14="http://schemas.microsoft.com/office/drawing/2010/main" val="0"/>
              </a:ext>
            </a:extLst>
          </a:blip>
          <a:srcRect t="26998" b="16752"/>
          <a:stretch/>
        </p:blipFill>
        <p:spPr>
          <a:xfrm>
            <a:off x="18818462" y="13052095"/>
            <a:ext cx="3474720"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9D83720C-A804-36C0-2F0E-566C8CED1AD9}"/>
              </a:ext>
            </a:extLst>
          </p:cNvPr>
          <p:cNvSpPr/>
          <p:nvPr/>
        </p:nvSpPr>
        <p:spPr>
          <a:xfrm>
            <a:off x="15023702" y="20965436"/>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Diplachne fusca</a:t>
            </a:r>
          </a:p>
          <a:p>
            <a:pPr algn="ctr"/>
            <a:r>
              <a:rPr lang="en-US" dirty="0">
                <a:solidFill>
                  <a:schemeClr val="tx1"/>
                </a:solidFill>
              </a:rPr>
              <a:t>“Sprangletop”</a:t>
            </a:r>
          </a:p>
        </p:txBody>
      </p:sp>
      <p:pic>
        <p:nvPicPr>
          <p:cNvPr id="25" name="Picture 24">
            <a:extLst>
              <a:ext uri="{FF2B5EF4-FFF2-40B4-BE49-F238E27FC236}">
                <a16:creationId xmlns:a16="http://schemas.microsoft.com/office/drawing/2014/main" id="{5011411F-9B4F-DF9D-53F6-D293BD083B61}"/>
              </a:ext>
            </a:extLst>
          </p:cNvPr>
          <p:cNvPicPr>
            <a:picLocks noChangeAspect="1"/>
          </p:cNvPicPr>
          <p:nvPr/>
        </p:nvPicPr>
        <p:blipFill rotWithShape="1">
          <a:blip r:embed="rId7">
            <a:extLst>
              <a:ext uri="{28A0092B-C50C-407E-A947-70E740481C1C}">
                <a14:useLocalDpi xmlns:a14="http://schemas.microsoft.com/office/drawing/2010/main" val="0"/>
              </a:ext>
            </a:extLst>
          </a:blip>
          <a:srcRect l="-1" t="3868" r="467" b="21438"/>
          <a:stretch/>
        </p:blipFill>
        <p:spPr>
          <a:xfrm>
            <a:off x="15023702"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27" name="Picture 26" descr="A close-up of a plant&#10;&#10;Description automatically generated">
            <a:extLst>
              <a:ext uri="{FF2B5EF4-FFF2-40B4-BE49-F238E27FC236}">
                <a16:creationId xmlns:a16="http://schemas.microsoft.com/office/drawing/2014/main" id="{4AB7CFB7-1B55-2663-30E0-6085A8C16035}"/>
              </a:ext>
            </a:extLst>
          </p:cNvPr>
          <p:cNvPicPr>
            <a:picLocks noChangeAspect="1"/>
          </p:cNvPicPr>
          <p:nvPr/>
        </p:nvPicPr>
        <p:blipFill rotWithShape="1">
          <a:blip r:embed="rId8">
            <a:extLst>
              <a:ext uri="{28A0092B-C50C-407E-A947-70E740481C1C}">
                <a14:useLocalDpi xmlns:a14="http://schemas.microsoft.com/office/drawing/2010/main" val="0"/>
              </a:ext>
            </a:extLst>
          </a:blip>
          <a:srcRect l="5112" t="-76" r="28080" b="1"/>
          <a:stretch/>
        </p:blipFill>
        <p:spPr>
          <a:xfrm>
            <a:off x="18818462" y="17384055"/>
            <a:ext cx="3472689" cy="3474720"/>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288E8CF0-F289-4A95-6F7F-84B307E332F9}"/>
              </a:ext>
            </a:extLst>
          </p:cNvPr>
          <p:cNvSpPr/>
          <p:nvPr/>
        </p:nvSpPr>
        <p:spPr>
          <a:xfrm>
            <a:off x="18818462" y="20972537"/>
            <a:ext cx="3474720"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Polypogon monspeliensis</a:t>
            </a:r>
          </a:p>
          <a:p>
            <a:pPr algn="ctr"/>
            <a:r>
              <a:rPr lang="en-US" dirty="0">
                <a:solidFill>
                  <a:schemeClr val="tx1"/>
                </a:solidFill>
              </a:rPr>
              <a:t>“Rabbitfoot grass”</a:t>
            </a:r>
          </a:p>
        </p:txBody>
      </p:sp>
      <p:grpSp>
        <p:nvGrpSpPr>
          <p:cNvPr id="11" name="Group 10">
            <a:extLst>
              <a:ext uri="{FF2B5EF4-FFF2-40B4-BE49-F238E27FC236}">
                <a16:creationId xmlns:a16="http://schemas.microsoft.com/office/drawing/2014/main" id="{9143DB74-D239-05B3-34F4-B85CD25DBF88}"/>
              </a:ext>
            </a:extLst>
          </p:cNvPr>
          <p:cNvGrpSpPr/>
          <p:nvPr/>
        </p:nvGrpSpPr>
        <p:grpSpPr>
          <a:xfrm>
            <a:off x="22523224" y="13547322"/>
            <a:ext cx="6632639" cy="6785895"/>
            <a:chOff x="19558068" y="16730234"/>
            <a:chExt cx="4396409" cy="4497994"/>
          </a:xfrm>
        </p:grpSpPr>
        <p:pic>
          <p:nvPicPr>
            <p:cNvPr id="30" name="Content Placeholder 4" descr="A colorful pie chart with text&#10;&#10;Description automatically generated">
              <a:extLst>
                <a:ext uri="{FF2B5EF4-FFF2-40B4-BE49-F238E27FC236}">
                  <a16:creationId xmlns:a16="http://schemas.microsoft.com/office/drawing/2014/main" id="{C27A0652-39FD-FE16-01B0-8047D70E112C}"/>
                </a:ext>
              </a:extLst>
            </p:cNvPr>
            <p:cNvPicPr>
              <a:picLocks noChangeAspect="1"/>
            </p:cNvPicPr>
            <p:nvPr/>
          </p:nvPicPr>
          <p:blipFill rotWithShape="1">
            <a:blip r:embed="rId9">
              <a:extLst>
                <a:ext uri="{28A0092B-C50C-407E-A947-70E740481C1C}">
                  <a14:useLocalDpi xmlns:a14="http://schemas.microsoft.com/office/drawing/2010/main" val="0"/>
                </a:ext>
              </a:extLst>
            </a:blip>
            <a:srcRect l="23613" r="22967" b="24672"/>
            <a:stretch/>
          </p:blipFill>
          <p:spPr>
            <a:xfrm>
              <a:off x="19558068" y="16730234"/>
              <a:ext cx="4396409" cy="4497994"/>
            </a:xfrm>
            <a:prstGeom prst="rect">
              <a:avLst/>
            </a:prstGeom>
          </p:spPr>
        </p:pic>
        <p:sp>
          <p:nvSpPr>
            <p:cNvPr id="31" name="TextBox 30">
              <a:extLst>
                <a:ext uri="{FF2B5EF4-FFF2-40B4-BE49-F238E27FC236}">
                  <a16:creationId xmlns:a16="http://schemas.microsoft.com/office/drawing/2014/main" id="{D2B65F22-FA72-C908-69C8-B0AF7D1DEF01}"/>
                </a:ext>
              </a:extLst>
            </p:cNvPr>
            <p:cNvSpPr txBox="1"/>
            <p:nvPr/>
          </p:nvSpPr>
          <p:spPr>
            <a:xfrm rot="17728291">
              <a:off x="20476058" y="20138192"/>
              <a:ext cx="1333500" cy="306012"/>
            </a:xfrm>
            <a:prstGeom prst="rect">
              <a:avLst/>
            </a:prstGeom>
            <a:noFill/>
          </p:spPr>
          <p:txBody>
            <a:bodyPr wrap="square" rtlCol="0">
              <a:spAutoFit/>
            </a:bodyPr>
            <a:lstStyle/>
            <a:p>
              <a:r>
                <a:rPr lang="en-US" sz="2400" dirty="0">
                  <a:solidFill>
                    <a:schemeClr val="bg1"/>
                  </a:solidFill>
                </a:rPr>
                <a:t>Watercress</a:t>
              </a:r>
            </a:p>
          </p:txBody>
        </p:sp>
        <p:sp>
          <p:nvSpPr>
            <p:cNvPr id="32" name="TextBox 31">
              <a:extLst>
                <a:ext uri="{FF2B5EF4-FFF2-40B4-BE49-F238E27FC236}">
                  <a16:creationId xmlns:a16="http://schemas.microsoft.com/office/drawing/2014/main" id="{AD27BDC0-A871-5915-9B10-D2EBFB80890B}"/>
                </a:ext>
              </a:extLst>
            </p:cNvPr>
            <p:cNvSpPr txBox="1"/>
            <p:nvPr/>
          </p:nvSpPr>
          <p:spPr>
            <a:xfrm rot="19964096">
              <a:off x="21634692" y="18389838"/>
              <a:ext cx="2010461" cy="306012"/>
            </a:xfrm>
            <a:prstGeom prst="rect">
              <a:avLst/>
            </a:prstGeom>
            <a:noFill/>
          </p:spPr>
          <p:txBody>
            <a:bodyPr wrap="square" rtlCol="0">
              <a:spAutoFit/>
            </a:bodyPr>
            <a:lstStyle/>
            <a:p>
              <a:pPr algn="r"/>
              <a:r>
                <a:rPr lang="en-US" sz="2400" dirty="0">
                  <a:solidFill>
                    <a:schemeClr val="bg1"/>
                  </a:solidFill>
                </a:rPr>
                <a:t>Bare Ground</a:t>
              </a:r>
            </a:p>
          </p:txBody>
        </p:sp>
        <p:sp>
          <p:nvSpPr>
            <p:cNvPr id="33" name="TextBox 32">
              <a:extLst>
                <a:ext uri="{FF2B5EF4-FFF2-40B4-BE49-F238E27FC236}">
                  <a16:creationId xmlns:a16="http://schemas.microsoft.com/office/drawing/2014/main" id="{2BC878FE-6CDD-C733-0E65-8263EFD05191}"/>
                </a:ext>
              </a:extLst>
            </p:cNvPr>
            <p:cNvSpPr txBox="1"/>
            <p:nvPr/>
          </p:nvSpPr>
          <p:spPr>
            <a:xfrm rot="3655004">
              <a:off x="21316815" y="19869170"/>
              <a:ext cx="1895829" cy="306012"/>
            </a:xfrm>
            <a:prstGeom prst="rect">
              <a:avLst/>
            </a:prstGeom>
            <a:noFill/>
          </p:spPr>
          <p:txBody>
            <a:bodyPr wrap="square" rtlCol="0">
              <a:spAutoFit/>
            </a:bodyPr>
            <a:lstStyle/>
            <a:p>
              <a:pPr algn="r"/>
              <a:r>
                <a:rPr lang="en-US" sz="2400" dirty="0">
                  <a:solidFill>
                    <a:schemeClr val="bg1"/>
                  </a:solidFill>
                </a:rPr>
                <a:t>Litter</a:t>
              </a:r>
            </a:p>
          </p:txBody>
        </p:sp>
        <p:sp>
          <p:nvSpPr>
            <p:cNvPr id="34" name="TextBox 33">
              <a:extLst>
                <a:ext uri="{FF2B5EF4-FFF2-40B4-BE49-F238E27FC236}">
                  <a16:creationId xmlns:a16="http://schemas.microsoft.com/office/drawing/2014/main" id="{8DE65D84-74BF-CEC0-9F38-E30C5D43D0C3}"/>
                </a:ext>
              </a:extLst>
            </p:cNvPr>
            <p:cNvSpPr txBox="1"/>
            <p:nvPr/>
          </p:nvSpPr>
          <p:spPr>
            <a:xfrm rot="19207594">
              <a:off x="19965408" y="19715959"/>
              <a:ext cx="1333500" cy="306012"/>
            </a:xfrm>
            <a:prstGeom prst="rect">
              <a:avLst/>
            </a:prstGeom>
            <a:noFill/>
          </p:spPr>
          <p:txBody>
            <a:bodyPr wrap="square" rtlCol="0">
              <a:spAutoFit/>
            </a:bodyPr>
            <a:lstStyle/>
            <a:p>
              <a:r>
                <a:rPr lang="en-US" sz="2400" dirty="0">
                  <a:solidFill>
                    <a:schemeClr val="bg1"/>
                  </a:solidFill>
                </a:rPr>
                <a:t>Speedwell</a:t>
              </a:r>
            </a:p>
          </p:txBody>
        </p:sp>
        <p:sp>
          <p:nvSpPr>
            <p:cNvPr id="35" name="TextBox 34">
              <a:extLst>
                <a:ext uri="{FF2B5EF4-FFF2-40B4-BE49-F238E27FC236}">
                  <a16:creationId xmlns:a16="http://schemas.microsoft.com/office/drawing/2014/main" id="{8FD36F1D-AED0-C001-2EA6-847CEF602D47}"/>
                </a:ext>
              </a:extLst>
            </p:cNvPr>
            <p:cNvSpPr txBox="1"/>
            <p:nvPr/>
          </p:nvSpPr>
          <p:spPr>
            <a:xfrm rot="20591768">
              <a:off x="19673309" y="19210259"/>
              <a:ext cx="1816100" cy="306012"/>
            </a:xfrm>
            <a:prstGeom prst="rect">
              <a:avLst/>
            </a:prstGeom>
            <a:noFill/>
          </p:spPr>
          <p:txBody>
            <a:bodyPr wrap="square" rtlCol="0">
              <a:spAutoFit/>
            </a:bodyPr>
            <a:lstStyle/>
            <a:p>
              <a:r>
                <a:rPr lang="en-US" sz="2400" dirty="0">
                  <a:solidFill>
                    <a:schemeClr val="bg1"/>
                  </a:solidFill>
                </a:rPr>
                <a:t>Rabbitsfoot</a:t>
              </a:r>
            </a:p>
          </p:txBody>
        </p:sp>
        <p:sp>
          <p:nvSpPr>
            <p:cNvPr id="36" name="TextBox 35">
              <a:extLst>
                <a:ext uri="{FF2B5EF4-FFF2-40B4-BE49-F238E27FC236}">
                  <a16:creationId xmlns:a16="http://schemas.microsoft.com/office/drawing/2014/main" id="{6B916274-731C-1BB9-20F7-111F3BCBFE4F}"/>
                </a:ext>
              </a:extLst>
            </p:cNvPr>
            <p:cNvSpPr txBox="1"/>
            <p:nvPr/>
          </p:nvSpPr>
          <p:spPr>
            <a:xfrm rot="21367305">
              <a:off x="19565358" y="18916211"/>
              <a:ext cx="1816100" cy="306012"/>
            </a:xfrm>
            <a:prstGeom prst="rect">
              <a:avLst/>
            </a:prstGeom>
            <a:noFill/>
          </p:spPr>
          <p:txBody>
            <a:bodyPr wrap="square" rtlCol="0">
              <a:spAutoFit/>
            </a:bodyPr>
            <a:lstStyle/>
            <a:p>
              <a:r>
                <a:rPr lang="en-US" sz="2400" dirty="0">
                  <a:solidFill>
                    <a:schemeClr val="bg1"/>
                  </a:solidFill>
                </a:rPr>
                <a:t>Sprangletop</a:t>
              </a:r>
            </a:p>
          </p:txBody>
        </p:sp>
      </p:grpSp>
      <p:sp>
        <p:nvSpPr>
          <p:cNvPr id="37" name="Title 1">
            <a:extLst>
              <a:ext uri="{FF2B5EF4-FFF2-40B4-BE49-F238E27FC236}">
                <a16:creationId xmlns:a16="http://schemas.microsoft.com/office/drawing/2014/main" id="{0F7F647E-63B2-0385-D587-8E98C24BA566}"/>
              </a:ext>
            </a:extLst>
          </p:cNvPr>
          <p:cNvSpPr txBox="1">
            <a:spLocks/>
          </p:cNvSpPr>
          <p:nvPr/>
        </p:nvSpPr>
        <p:spPr>
          <a:xfrm>
            <a:off x="14642639" y="12182465"/>
            <a:ext cx="14677752" cy="629852"/>
          </a:xfrm>
          <a:prstGeom prst="rect">
            <a:avLst/>
          </a:prstGeom>
        </p:spPr>
        <p:txBody>
          <a:bodyPr vert="horz" lIns="91440" tIns="45720" rIns="91440" bIns="4572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r>
              <a:rPr lang="en-US" sz="4000" b="1" dirty="0">
                <a:solidFill>
                  <a:schemeClr val="accent6">
                    <a:lumMod val="75000"/>
                  </a:schemeClr>
                </a:solidFill>
              </a:rPr>
              <a:t>Aerial Cover by Percentage at the Santa Cruz River Heritage Site</a:t>
            </a:r>
          </a:p>
        </p:txBody>
      </p:sp>
      <p:pic>
        <p:nvPicPr>
          <p:cNvPr id="39" name="Picture 38" descr="A graph of a chart&#10;&#10;Description automatically generated">
            <a:extLst>
              <a:ext uri="{FF2B5EF4-FFF2-40B4-BE49-F238E27FC236}">
                <a16:creationId xmlns:a16="http://schemas.microsoft.com/office/drawing/2014/main" id="{1DF3635B-2D13-D7E2-9270-6723EE60D5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97875" y="22114245"/>
            <a:ext cx="4278906" cy="3104974"/>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pic>
        <p:nvPicPr>
          <p:cNvPr id="40" name="Picture 39" descr="A screenshot of a computer screen&#10;&#10;Description automatically generated">
            <a:extLst>
              <a:ext uri="{FF2B5EF4-FFF2-40B4-BE49-F238E27FC236}">
                <a16:creationId xmlns:a16="http://schemas.microsoft.com/office/drawing/2014/main" id="{C6F523AB-BDA3-D8E4-5900-5CF3D9CF41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648611" y="22114245"/>
            <a:ext cx="4278906" cy="3104974"/>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45" name="Rectangle 44">
            <a:extLst>
              <a:ext uri="{FF2B5EF4-FFF2-40B4-BE49-F238E27FC236}">
                <a16:creationId xmlns:a16="http://schemas.microsoft.com/office/drawing/2014/main" id="{B9DA61A2-D0B0-B671-50B6-C0FAECE706A4}"/>
              </a:ext>
            </a:extLst>
          </p:cNvPr>
          <p:cNvSpPr/>
          <p:nvPr/>
        </p:nvSpPr>
        <p:spPr>
          <a:xfrm>
            <a:off x="-21222" y="-7101"/>
            <a:ext cx="43891200" cy="4572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effectLst/>
                <a:latin typeface="Calibri" panose="020F0502020204030204" pitchFamily="34" charset="0"/>
                <a:ea typeface="Calibri" panose="020F0502020204030204" pitchFamily="34" charset="0"/>
              </a:rPr>
              <a:t>High School Plant Ecology Data Gathering Activities and </a:t>
            </a:r>
          </a:p>
          <a:p>
            <a:pPr algn="ctr"/>
            <a:r>
              <a:rPr lang="en-US" sz="8800" dirty="0">
                <a:effectLst/>
                <a:latin typeface="Calibri" panose="020F0502020204030204" pitchFamily="34" charset="0"/>
                <a:ea typeface="Calibri" panose="020F0502020204030204" pitchFamily="34" charset="0"/>
              </a:rPr>
              <a:t>Riparian Habitat Tank Construction</a:t>
            </a:r>
          </a:p>
          <a:p>
            <a:pPr algn="ctr"/>
            <a:r>
              <a:rPr lang="en-US" sz="3600" dirty="0">
                <a:effectLst/>
                <a:latin typeface="Calibri" panose="020F0502020204030204" pitchFamily="34" charset="0"/>
                <a:ea typeface="Calibri" panose="020F0502020204030204" pitchFamily="34" charset="0"/>
              </a:rPr>
              <a:t>Santa Cruz River BIORETS    ▪    </a:t>
            </a:r>
            <a:r>
              <a:rPr lang="en-US" sz="3600" dirty="0">
                <a:latin typeface="Calibri" panose="020F0502020204030204" pitchFamily="34" charset="0"/>
                <a:ea typeface="Calibri" panose="020F0502020204030204" pitchFamily="34" charset="0"/>
              </a:rPr>
              <a:t>Tucson, AZ            </a:t>
            </a:r>
            <a:r>
              <a:rPr lang="en-US" sz="3600" dirty="0">
                <a:solidFill>
                  <a:schemeClr val="accent6">
                    <a:lumMod val="75000"/>
                  </a:schemeClr>
                </a:solidFill>
                <a:latin typeface="Calibri" panose="020F0502020204030204" pitchFamily="34" charset="0"/>
                <a:ea typeface="Calibri" panose="020F0502020204030204" pitchFamily="34" charset="0"/>
              </a:rPr>
              <a:t>.     .     </a:t>
            </a:r>
            <a:endParaRPr lang="en-US" sz="3600" dirty="0">
              <a:solidFill>
                <a:schemeClr val="accent6">
                  <a:lumMod val="75000"/>
                </a:schemeClr>
              </a:solidFill>
              <a:effectLst/>
              <a:latin typeface="Calibri" panose="020F0502020204030204" pitchFamily="34" charset="0"/>
              <a:ea typeface="Calibri" panose="020F0502020204030204" pitchFamily="34" charset="0"/>
            </a:endParaRPr>
          </a:p>
        </p:txBody>
      </p:sp>
      <p:sp>
        <p:nvSpPr>
          <p:cNvPr id="50" name="TextBox 49">
            <a:extLst>
              <a:ext uri="{FF2B5EF4-FFF2-40B4-BE49-F238E27FC236}">
                <a16:creationId xmlns:a16="http://schemas.microsoft.com/office/drawing/2014/main" id="{3ACCFBA4-8C13-F1AC-D925-2D30928CCB08}"/>
              </a:ext>
            </a:extLst>
          </p:cNvPr>
          <p:cNvSpPr txBox="1"/>
          <p:nvPr/>
        </p:nvSpPr>
        <p:spPr>
          <a:xfrm>
            <a:off x="29269447" y="12433806"/>
            <a:ext cx="13003439" cy="4216539"/>
          </a:xfrm>
          <a:prstGeom prst="rect">
            <a:avLst/>
          </a:prstGeom>
          <a:noFill/>
        </p:spPr>
        <p:txBody>
          <a:bodyPr wrap="square" rtlCol="0">
            <a:spAutoFit/>
          </a:bodyPr>
          <a:lstStyle/>
          <a:p>
            <a:pPr algn="ctr"/>
            <a:r>
              <a:rPr lang="en-US" sz="9600" b="1" dirty="0">
                <a:solidFill>
                  <a:schemeClr val="bg1"/>
                </a:solidFill>
              </a:rPr>
              <a:t>Santa Cruz River BIORETS</a:t>
            </a:r>
          </a:p>
          <a:p>
            <a:pPr algn="ctr"/>
            <a:r>
              <a:rPr lang="en-US" sz="4800" b="1" i="1" dirty="0">
                <a:solidFill>
                  <a:schemeClr val="bg1"/>
                </a:solidFill>
              </a:rPr>
              <a:t>High School Plant Ecology Data Gathering Activities and </a:t>
            </a:r>
          </a:p>
          <a:p>
            <a:pPr algn="ctr"/>
            <a:r>
              <a:rPr lang="en-US" sz="4800" b="1" i="1" dirty="0">
                <a:solidFill>
                  <a:schemeClr val="bg1"/>
                </a:solidFill>
              </a:rPr>
              <a:t>Riparian Habitat Tank Construction</a:t>
            </a:r>
          </a:p>
          <a:p>
            <a:pPr algn="ctr"/>
            <a:r>
              <a:rPr lang="en-US" sz="2800" b="1" dirty="0">
                <a:solidFill>
                  <a:schemeClr val="bg1"/>
                </a:solidFill>
              </a:rPr>
              <a:t>Tucson, AZ</a:t>
            </a:r>
          </a:p>
        </p:txBody>
      </p:sp>
      <p:pic>
        <p:nvPicPr>
          <p:cNvPr id="52" name="Picture 51" descr="A red and blue letter a&#10;&#10;Description automatically generated">
            <a:extLst>
              <a:ext uri="{FF2B5EF4-FFF2-40B4-BE49-F238E27FC236}">
                <a16:creationId xmlns:a16="http://schemas.microsoft.com/office/drawing/2014/main" id="{3B029870-BF25-C388-408F-6A649678AE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 y="457200"/>
            <a:ext cx="3958441" cy="3657600"/>
          </a:xfrm>
          <a:prstGeom prst="rect">
            <a:avLst/>
          </a:prstGeom>
        </p:spPr>
      </p:pic>
      <p:sp>
        <p:nvSpPr>
          <p:cNvPr id="53" name="Rectangle 52">
            <a:extLst>
              <a:ext uri="{FF2B5EF4-FFF2-40B4-BE49-F238E27FC236}">
                <a16:creationId xmlns:a16="http://schemas.microsoft.com/office/drawing/2014/main" id="{6313B89B-6A03-439D-7FC0-4B88F4CD90BB}"/>
              </a:ext>
            </a:extLst>
          </p:cNvPr>
          <p:cNvSpPr/>
          <p:nvPr/>
        </p:nvSpPr>
        <p:spPr>
          <a:xfrm>
            <a:off x="0" y="4572000"/>
            <a:ext cx="14630400" cy="28346400"/>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8A448F0-7D59-AD9D-A7B1-EEF6D529FBAC}"/>
              </a:ext>
            </a:extLst>
          </p:cNvPr>
          <p:cNvSpPr/>
          <p:nvPr/>
        </p:nvSpPr>
        <p:spPr>
          <a:xfrm>
            <a:off x="14630400" y="4572000"/>
            <a:ext cx="14630400" cy="28346400"/>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25AAEC8F-30D9-14AB-8D8B-DCAA05143C41}"/>
              </a:ext>
            </a:extLst>
          </p:cNvPr>
          <p:cNvSpPr/>
          <p:nvPr/>
        </p:nvSpPr>
        <p:spPr>
          <a:xfrm>
            <a:off x="29260800" y="4572000"/>
            <a:ext cx="14630400" cy="28346400"/>
          </a:xfrm>
          <a:prstGeom prst="rect">
            <a:avLst/>
          </a:prstGeom>
          <a:no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E6689FA-9715-FCF4-53A1-0B93F011A863}"/>
              </a:ext>
            </a:extLst>
          </p:cNvPr>
          <p:cNvSpPr txBox="1"/>
          <p:nvPr/>
        </p:nvSpPr>
        <p:spPr>
          <a:xfrm>
            <a:off x="362747" y="12760824"/>
            <a:ext cx="13613525" cy="3046988"/>
          </a:xfrm>
          <a:prstGeom prst="rect">
            <a:avLst/>
          </a:prstGeom>
          <a:noFill/>
        </p:spPr>
        <p:txBody>
          <a:bodyPr wrap="square" rtlCol="0">
            <a:spAutoFit/>
          </a:bodyPr>
          <a:lstStyle/>
          <a:p>
            <a:r>
              <a:rPr lang="en-US" sz="4800" b="1" dirty="0">
                <a:solidFill>
                  <a:schemeClr val="accent6">
                    <a:lumMod val="75000"/>
                  </a:schemeClr>
                </a:solidFill>
              </a:rPr>
              <a:t>Data Focused Activities for Students</a:t>
            </a:r>
            <a:endParaRPr lang="en-US" sz="2400" b="1" dirty="0">
              <a:solidFill>
                <a:schemeClr val="accent6">
                  <a:lumMod val="75000"/>
                </a:schemeClr>
              </a:solidFill>
            </a:endParaRPr>
          </a:p>
          <a:p>
            <a:r>
              <a:rPr lang="en-US" sz="2400" dirty="0"/>
              <a:t>The plant group’s focus was providing teachers with experience with a variety of data gathering protocols from plant science that could be used for high school science students. The following activities were selected:</a:t>
            </a:r>
          </a:p>
          <a:p>
            <a:pPr marL="914400" lvl="1" indent="-457200">
              <a:buFont typeface="Wingdings" panose="05000000000000000000" pitchFamily="2" charset="2"/>
              <a:buChar char="§"/>
            </a:pPr>
            <a:r>
              <a:rPr lang="en-US" sz="2400" dirty="0"/>
              <a:t>Soil texture field testing</a:t>
            </a:r>
          </a:p>
          <a:p>
            <a:pPr marL="914400" lvl="1" indent="-457200">
              <a:buFont typeface="Wingdings" panose="05000000000000000000" pitchFamily="2" charset="2"/>
              <a:buChar char="§"/>
            </a:pPr>
            <a:r>
              <a:rPr lang="en-US" sz="2400" dirty="0"/>
              <a:t>Aerial cover</a:t>
            </a:r>
          </a:p>
          <a:p>
            <a:pPr marL="914400" lvl="1" indent="-457200">
              <a:buFont typeface="Wingdings" panose="05000000000000000000" pitchFamily="2" charset="2"/>
              <a:buChar char="§"/>
            </a:pPr>
            <a:r>
              <a:rPr lang="en-US" sz="2400" dirty="0"/>
              <a:t>Leaf mass  </a:t>
            </a:r>
          </a:p>
        </p:txBody>
      </p:sp>
      <p:sp>
        <p:nvSpPr>
          <p:cNvPr id="58" name="TextBox 57">
            <a:extLst>
              <a:ext uri="{FF2B5EF4-FFF2-40B4-BE49-F238E27FC236}">
                <a16:creationId xmlns:a16="http://schemas.microsoft.com/office/drawing/2014/main" id="{06D12823-618C-93ED-A539-171F98505EE6}"/>
              </a:ext>
            </a:extLst>
          </p:cNvPr>
          <p:cNvSpPr txBox="1"/>
          <p:nvPr/>
        </p:nvSpPr>
        <p:spPr>
          <a:xfrm>
            <a:off x="362747" y="16466889"/>
            <a:ext cx="13613525" cy="5816977"/>
          </a:xfrm>
          <a:prstGeom prst="rect">
            <a:avLst/>
          </a:prstGeom>
          <a:noFill/>
        </p:spPr>
        <p:txBody>
          <a:bodyPr wrap="square" rtlCol="0">
            <a:spAutoFit/>
          </a:bodyPr>
          <a:lstStyle/>
          <a:p>
            <a:r>
              <a:rPr lang="en-US" sz="4800" b="1" dirty="0">
                <a:solidFill>
                  <a:schemeClr val="accent6">
                    <a:lumMod val="75000"/>
                  </a:schemeClr>
                </a:solidFill>
              </a:rPr>
              <a:t>Soil Texture Field Testing</a:t>
            </a:r>
            <a:endParaRPr lang="en-US" sz="2400" b="1" dirty="0">
              <a:solidFill>
                <a:schemeClr val="accent6">
                  <a:lumMod val="75000"/>
                </a:schemeClr>
              </a:solidFill>
            </a:endParaRPr>
          </a:p>
          <a:p>
            <a:r>
              <a:rPr lang="en-US" sz="2400" dirty="0"/>
              <a:t>Materials:</a:t>
            </a:r>
          </a:p>
          <a:p>
            <a:pPr marL="914400" lvl="1" indent="-457200">
              <a:buFont typeface="Wingdings" panose="05000000000000000000" pitchFamily="2" charset="2"/>
              <a:buChar char="§"/>
            </a:pPr>
            <a:r>
              <a:rPr lang="en-US" sz="2400" dirty="0"/>
              <a:t>Water to dampen soil</a:t>
            </a:r>
          </a:p>
          <a:p>
            <a:pPr marL="1371600" lvl="2" indent="-457200">
              <a:buFont typeface="Courier New" panose="02070309020205020404" pitchFamily="49" charset="0"/>
              <a:buChar char="o"/>
            </a:pPr>
            <a:r>
              <a:rPr lang="en-US" sz="2400" dirty="0"/>
              <a:t>Lab wash bottles or disposable water bottles with a pinhole in the lid</a:t>
            </a:r>
          </a:p>
          <a:p>
            <a:pPr marL="914400" lvl="1" indent="-457200">
              <a:buFont typeface="Wingdings" panose="05000000000000000000" pitchFamily="2" charset="2"/>
              <a:buChar char="§"/>
            </a:pPr>
            <a:r>
              <a:rPr lang="en-US" sz="2400" dirty="0"/>
              <a:t>Trowels to collect soil samples</a:t>
            </a:r>
          </a:p>
          <a:p>
            <a:pPr marL="914400" lvl="1" indent="-457200">
              <a:buFont typeface="Wingdings" panose="05000000000000000000" pitchFamily="2" charset="2"/>
              <a:buChar char="§"/>
            </a:pPr>
            <a:r>
              <a:rPr lang="en-US" sz="2400" dirty="0"/>
              <a:t>Reference sheets with the soil texturing flowchart and soil texture triangle</a:t>
            </a:r>
          </a:p>
          <a:p>
            <a:pPr lvl="1"/>
            <a:endParaRPr lang="en-US" sz="2400" dirty="0"/>
          </a:p>
          <a:p>
            <a:r>
              <a:rPr lang="en-US" sz="2400" dirty="0"/>
              <a:t>Procedure:</a:t>
            </a:r>
          </a:p>
          <a:p>
            <a:pPr marL="914400" lvl="1" indent="-457200">
              <a:buFont typeface="Wingdings" panose="05000000000000000000" pitchFamily="2" charset="2"/>
              <a:buChar char="§"/>
            </a:pPr>
            <a:r>
              <a:rPr lang="en-US" sz="2400" dirty="0"/>
              <a:t>Students can be broken into small groups to share supplies</a:t>
            </a:r>
          </a:p>
          <a:p>
            <a:pPr marL="914400" lvl="1" indent="-457200">
              <a:buFont typeface="Wingdings" panose="05000000000000000000" pitchFamily="2" charset="2"/>
              <a:buChar char="§"/>
            </a:pPr>
            <a:r>
              <a:rPr lang="en-US" sz="2400" dirty="0"/>
              <a:t>Each student collects approximately 25 g of soil and then begins to follow the directions on the flowchart to determine the texture of their sample</a:t>
            </a:r>
          </a:p>
          <a:p>
            <a:pPr marL="914400" lvl="1" indent="-457200">
              <a:buFont typeface="Wingdings" panose="05000000000000000000" pitchFamily="2" charset="2"/>
              <a:buChar char="§"/>
            </a:pPr>
            <a:endParaRPr lang="en-US" sz="2800" dirty="0"/>
          </a:p>
          <a:p>
            <a:pPr marL="914400" lvl="1" indent="-457200">
              <a:buFont typeface="Arial" panose="020B0604020202020204" pitchFamily="34" charset="0"/>
              <a:buChar char="•"/>
            </a:pPr>
            <a:endParaRPr lang="en-US" sz="2800" dirty="0"/>
          </a:p>
          <a:p>
            <a:pPr lvl="1"/>
            <a:endParaRPr lang="en-US" sz="2800" dirty="0"/>
          </a:p>
        </p:txBody>
      </p:sp>
      <p:sp>
        <p:nvSpPr>
          <p:cNvPr id="59" name="Rectangle 58">
            <a:extLst>
              <a:ext uri="{FF2B5EF4-FFF2-40B4-BE49-F238E27FC236}">
                <a16:creationId xmlns:a16="http://schemas.microsoft.com/office/drawing/2014/main" id="{6B579811-B0B6-487F-91EE-046C678FC8F5}"/>
              </a:ext>
            </a:extLst>
          </p:cNvPr>
          <p:cNvSpPr/>
          <p:nvPr/>
        </p:nvSpPr>
        <p:spPr>
          <a:xfrm>
            <a:off x="9282856" y="31952444"/>
            <a:ext cx="4941143"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Figure 4 – An example of a soil ribbon</a:t>
            </a:r>
          </a:p>
          <a:p>
            <a:pPr algn="r"/>
            <a:r>
              <a:rPr lang="en-US" sz="1000" dirty="0">
                <a:solidFill>
                  <a:schemeClr val="accent6">
                    <a:lumMod val="75000"/>
                  </a:schemeClr>
                </a:solidFill>
              </a:rPr>
              <a:t>https://www.engtech.ca/pei-site-assessors-course/red-pei-soil-ribbon/</a:t>
            </a:r>
          </a:p>
        </p:txBody>
      </p:sp>
      <p:pic>
        <p:nvPicPr>
          <p:cNvPr id="61" name="Picture 60" descr="A person holding a clay piece&#10;&#10;Description automatically generated">
            <a:extLst>
              <a:ext uri="{FF2B5EF4-FFF2-40B4-BE49-F238E27FC236}">
                <a16:creationId xmlns:a16="http://schemas.microsoft.com/office/drawing/2014/main" id="{C90E44B3-D11A-B0CD-DBB7-A56803D56A1D}"/>
              </a:ext>
            </a:extLst>
          </p:cNvPr>
          <p:cNvPicPr>
            <a:picLocks noChangeAspect="1"/>
          </p:cNvPicPr>
          <p:nvPr/>
        </p:nvPicPr>
        <p:blipFill rotWithShape="1">
          <a:blip r:embed="rId13">
            <a:extLst>
              <a:ext uri="{28A0092B-C50C-407E-A947-70E740481C1C}">
                <a14:useLocalDpi xmlns:a14="http://schemas.microsoft.com/office/drawing/2010/main" val="0"/>
              </a:ext>
            </a:extLst>
          </a:blip>
          <a:srcRect l="7598" t="6819" r="6634" b="3746"/>
          <a:stretch/>
        </p:blipFill>
        <p:spPr>
          <a:xfrm>
            <a:off x="10466163" y="28903191"/>
            <a:ext cx="3618136" cy="2829560"/>
          </a:xfrm>
          <a:prstGeom prst="rect">
            <a:avLst/>
          </a:prstGeom>
          <a:ln w="76200" cap="sq">
            <a:solidFill>
              <a:schemeClr val="accent6">
                <a:lumMod val="75000"/>
              </a:schemeClr>
            </a:solidFill>
            <a:prstDash val="solid"/>
            <a:miter lim="800000"/>
          </a:ln>
          <a:effectLst>
            <a:outerShdw blurRad="508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D95EED21-D4F0-45C1-5371-663955239B6D}"/>
              </a:ext>
            </a:extLst>
          </p:cNvPr>
          <p:cNvSpPr/>
          <p:nvPr/>
        </p:nvSpPr>
        <p:spPr>
          <a:xfrm>
            <a:off x="10025493" y="26343131"/>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Figure 3 – Soil textural triangle</a:t>
            </a:r>
          </a:p>
          <a:p>
            <a:pPr algn="r"/>
            <a:r>
              <a:rPr lang="en-US" sz="1600" i="1" dirty="0">
                <a:solidFill>
                  <a:schemeClr val="accent6">
                    <a:lumMod val="75000"/>
                  </a:schemeClr>
                </a:solidFill>
              </a:rPr>
              <a:t>Helps students conceptualize the relative percentages of sand, silt, and clay </a:t>
            </a:r>
          </a:p>
          <a:p>
            <a:pPr algn="r"/>
            <a:r>
              <a:rPr lang="en-US" sz="1000" dirty="0">
                <a:solidFill>
                  <a:schemeClr val="accent6">
                    <a:lumMod val="75000"/>
                  </a:schemeClr>
                </a:solidFill>
              </a:rPr>
              <a:t>https://soilsensor.com/articles/soil-textures/</a:t>
            </a:r>
          </a:p>
        </p:txBody>
      </p:sp>
      <p:sp>
        <p:nvSpPr>
          <p:cNvPr id="63" name="Rectangle 62">
            <a:extLst>
              <a:ext uri="{FF2B5EF4-FFF2-40B4-BE49-F238E27FC236}">
                <a16:creationId xmlns:a16="http://schemas.microsoft.com/office/drawing/2014/main" id="{B026FD8C-1B83-E6EB-9BAF-8A43AAB118CF}"/>
              </a:ext>
            </a:extLst>
          </p:cNvPr>
          <p:cNvSpPr/>
          <p:nvPr/>
        </p:nvSpPr>
        <p:spPr>
          <a:xfrm>
            <a:off x="404713" y="31952444"/>
            <a:ext cx="4645653"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2 – Soil texture flowchart</a:t>
            </a:r>
          </a:p>
          <a:p>
            <a:r>
              <a:rPr lang="en-US" sz="1000" dirty="0">
                <a:solidFill>
                  <a:schemeClr val="accent6">
                    <a:lumMod val="75000"/>
                  </a:schemeClr>
                </a:solidFill>
              </a:rPr>
              <a:t>https://kstatelibraries.pressbooks.pub/app/uploads/sites/16/2019/08/image12.jpeg</a:t>
            </a:r>
          </a:p>
        </p:txBody>
      </p:sp>
      <p:sp>
        <p:nvSpPr>
          <p:cNvPr id="64" name="Rectangle 63">
            <a:extLst>
              <a:ext uri="{FF2B5EF4-FFF2-40B4-BE49-F238E27FC236}">
                <a16:creationId xmlns:a16="http://schemas.microsoft.com/office/drawing/2014/main" id="{0B3F786E-A08B-ECE2-37B1-58C3260E819E}"/>
              </a:ext>
            </a:extLst>
          </p:cNvPr>
          <p:cNvSpPr/>
          <p:nvPr/>
        </p:nvSpPr>
        <p:spPr>
          <a:xfrm>
            <a:off x="9834839" y="12126111"/>
            <a:ext cx="4218432" cy="567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Figure 1 – The Santa Cruz River</a:t>
            </a:r>
          </a:p>
          <a:p>
            <a:endParaRPr lang="en-US" sz="1000" dirty="0">
              <a:solidFill>
                <a:schemeClr val="tx1"/>
              </a:solidFill>
            </a:endParaRPr>
          </a:p>
        </p:txBody>
      </p:sp>
      <p:sp>
        <p:nvSpPr>
          <p:cNvPr id="65" name="TextBox 64">
            <a:extLst>
              <a:ext uri="{FF2B5EF4-FFF2-40B4-BE49-F238E27FC236}">
                <a16:creationId xmlns:a16="http://schemas.microsoft.com/office/drawing/2014/main" id="{750A4AE4-4235-FB8F-10FE-F19E283045B9}"/>
              </a:ext>
            </a:extLst>
          </p:cNvPr>
          <p:cNvSpPr txBox="1"/>
          <p:nvPr/>
        </p:nvSpPr>
        <p:spPr>
          <a:xfrm>
            <a:off x="15087600" y="4806329"/>
            <a:ext cx="13613525" cy="7109639"/>
          </a:xfrm>
          <a:prstGeom prst="rect">
            <a:avLst/>
          </a:prstGeom>
          <a:noFill/>
        </p:spPr>
        <p:txBody>
          <a:bodyPr wrap="square" rtlCol="0">
            <a:spAutoFit/>
          </a:bodyPr>
          <a:lstStyle/>
          <a:p>
            <a:r>
              <a:rPr lang="en-US" sz="4800" b="1" dirty="0">
                <a:solidFill>
                  <a:schemeClr val="accent6">
                    <a:lumMod val="75000"/>
                  </a:schemeClr>
                </a:solidFill>
              </a:rPr>
              <a:t>Aerial Cover Testing</a:t>
            </a:r>
            <a:endParaRPr lang="en-US" sz="2400" b="1" dirty="0">
              <a:solidFill>
                <a:schemeClr val="accent6">
                  <a:lumMod val="75000"/>
                </a:schemeClr>
              </a:solidFill>
            </a:endParaRPr>
          </a:p>
          <a:p>
            <a:r>
              <a:rPr lang="en-US" sz="2400" dirty="0"/>
              <a:t>Materials:</a:t>
            </a:r>
          </a:p>
          <a:p>
            <a:pPr marL="914400" lvl="1" indent="-457200">
              <a:buFont typeface="Wingdings" panose="05000000000000000000" pitchFamily="2" charset="2"/>
              <a:buChar char="§"/>
            </a:pPr>
            <a:r>
              <a:rPr lang="en-US" sz="2400" dirty="0"/>
              <a:t>1 m</a:t>
            </a:r>
            <a:r>
              <a:rPr lang="en-US" sz="2400" baseline="30000" dirty="0"/>
              <a:t>2</a:t>
            </a:r>
            <a:r>
              <a:rPr lang="en-US" sz="2400" dirty="0"/>
              <a:t> quadrats (1 per group)</a:t>
            </a:r>
          </a:p>
          <a:p>
            <a:pPr marL="1371600" lvl="2" indent="-457200">
              <a:buFont typeface="Courier New" panose="02070309020205020404" pitchFamily="49" charset="0"/>
              <a:buChar char="o"/>
            </a:pPr>
            <a:r>
              <a:rPr lang="en-US" sz="2400" dirty="0"/>
              <a:t>Any material can be used to create a rigid square, 1 m per side</a:t>
            </a:r>
          </a:p>
          <a:p>
            <a:pPr marL="1371600" lvl="2" indent="-457200">
              <a:buFont typeface="Courier New" panose="02070309020205020404" pitchFamily="49" charset="0"/>
              <a:buChar char="o"/>
            </a:pPr>
            <a:r>
              <a:rPr lang="en-US" sz="2400" dirty="0"/>
              <a:t>The plant group quadrat was constructed of unglued PVC, which allowed the quadrats to be disassembled for transport</a:t>
            </a:r>
          </a:p>
          <a:p>
            <a:pPr lvl="2"/>
            <a:endParaRPr lang="en-US" sz="2400" dirty="0"/>
          </a:p>
          <a:p>
            <a:r>
              <a:rPr lang="en-US" sz="2400" dirty="0"/>
              <a:t>Students Procedure:</a:t>
            </a:r>
          </a:p>
          <a:p>
            <a:pPr marL="914400" lvl="1" indent="-457200">
              <a:buFont typeface="Wingdings" panose="05000000000000000000" pitchFamily="2" charset="2"/>
              <a:buChar char="§"/>
            </a:pPr>
            <a:r>
              <a:rPr lang="en-US" sz="2400" dirty="0"/>
              <a:t>Students can be broken into small groups to share supplies</a:t>
            </a:r>
          </a:p>
          <a:p>
            <a:pPr marL="914400" lvl="1" indent="-457200">
              <a:buFont typeface="Wingdings" panose="05000000000000000000" pitchFamily="2" charset="2"/>
              <a:buChar char="§"/>
            </a:pPr>
            <a:r>
              <a:rPr lang="en-US" sz="2400" dirty="0"/>
              <a:t>Place quadrats in their individual study area</a:t>
            </a:r>
          </a:p>
          <a:p>
            <a:pPr marL="914400" lvl="1" indent="-457200">
              <a:buFont typeface="Wingdings" panose="05000000000000000000" pitchFamily="2" charset="2"/>
              <a:buChar char="§"/>
            </a:pPr>
            <a:r>
              <a:rPr lang="en-US" sz="2400" dirty="0"/>
              <a:t>Identify all the plant species within the quadrat </a:t>
            </a:r>
          </a:p>
          <a:p>
            <a:pPr marL="1371600" lvl="2" indent="-457200">
              <a:buFont typeface="Courier New" panose="02070309020205020404" pitchFamily="49" charset="0"/>
              <a:buChar char="o"/>
            </a:pPr>
            <a:r>
              <a:rPr lang="en-US" sz="2400" dirty="0"/>
              <a:t>Photographs can be taken to identify the species with an app, such as Seek or iNaturalist, or teacher assistance later</a:t>
            </a:r>
          </a:p>
          <a:p>
            <a:pPr marL="914400" lvl="1" indent="-457200">
              <a:buFont typeface="Wingdings" panose="05000000000000000000" pitchFamily="2" charset="2"/>
              <a:buChar char="§"/>
            </a:pPr>
            <a:r>
              <a:rPr lang="en-US" sz="2400" dirty="0"/>
              <a:t>For each species in the quadrat, estimate the percent of the quadrat that is covered by the species </a:t>
            </a:r>
          </a:p>
          <a:p>
            <a:pPr marL="1371600" lvl="2" indent="-457200">
              <a:buFont typeface="Courier New" panose="02070309020205020404" pitchFamily="49" charset="0"/>
              <a:buChar char="o"/>
            </a:pPr>
            <a:r>
              <a:rPr lang="en-US" sz="2400" dirty="0"/>
              <a:t>A helpful estimating technique is to use forced perspective with a reference object</a:t>
            </a:r>
          </a:p>
          <a:p>
            <a:pPr marL="1828800" lvl="3" indent="-457200">
              <a:buFont typeface="Arial" panose="020B0604020202020204" pitchFamily="34" charset="0"/>
              <a:buChar char="•"/>
            </a:pPr>
            <a:r>
              <a:rPr lang="en-US" sz="2400" dirty="0"/>
              <a:t>Close one eye and move the reference object towards and away until it is takes up approximately 1/10</a:t>
            </a:r>
            <a:r>
              <a:rPr lang="en-US" sz="2400" baseline="30000" dirty="0"/>
              <a:t>th</a:t>
            </a:r>
            <a:r>
              <a:rPr lang="en-US" sz="2400" dirty="0"/>
              <a:t> the length of one side of the quadrat</a:t>
            </a:r>
          </a:p>
          <a:p>
            <a:pPr marL="1828800" lvl="3" indent="-457200">
              <a:buFont typeface="Arial" panose="020B0604020202020204" pitchFamily="34" charset="0"/>
              <a:buChar char="•"/>
            </a:pPr>
            <a:r>
              <a:rPr lang="en-US" sz="2400" dirty="0"/>
              <a:t>This object is now a rough approximation of 1% of the total area of the quadrat </a:t>
            </a:r>
          </a:p>
        </p:txBody>
      </p:sp>
      <p:sp>
        <p:nvSpPr>
          <p:cNvPr id="48" name="TextBox 47">
            <a:extLst>
              <a:ext uri="{FF2B5EF4-FFF2-40B4-BE49-F238E27FC236}">
                <a16:creationId xmlns:a16="http://schemas.microsoft.com/office/drawing/2014/main" id="{75C4A46B-3C03-33FF-EFC8-4436E868ED24}"/>
              </a:ext>
            </a:extLst>
          </p:cNvPr>
          <p:cNvSpPr txBox="1"/>
          <p:nvPr/>
        </p:nvSpPr>
        <p:spPr>
          <a:xfrm>
            <a:off x="15087600" y="21893971"/>
            <a:ext cx="5920097" cy="10802957"/>
          </a:xfrm>
          <a:prstGeom prst="rect">
            <a:avLst/>
          </a:prstGeom>
          <a:noFill/>
        </p:spPr>
        <p:txBody>
          <a:bodyPr wrap="square" rtlCol="0">
            <a:spAutoFit/>
          </a:bodyPr>
          <a:lstStyle/>
          <a:p>
            <a:r>
              <a:rPr lang="en-US" sz="4800" b="1" dirty="0">
                <a:solidFill>
                  <a:schemeClr val="accent6">
                    <a:lumMod val="75000"/>
                  </a:schemeClr>
                </a:solidFill>
              </a:rPr>
              <a:t>Leaf Mass Testing</a:t>
            </a:r>
            <a:endParaRPr lang="en-US" sz="2400" b="1" dirty="0">
              <a:solidFill>
                <a:schemeClr val="accent6">
                  <a:lumMod val="75000"/>
                </a:schemeClr>
              </a:solidFill>
            </a:endParaRPr>
          </a:p>
          <a:p>
            <a:r>
              <a:rPr lang="en-US" sz="2400" dirty="0"/>
              <a:t>Materials:</a:t>
            </a:r>
          </a:p>
          <a:p>
            <a:pPr marL="914400" lvl="1" indent="-457200">
              <a:buFont typeface="Wingdings" panose="05000000000000000000" pitchFamily="2" charset="2"/>
              <a:buChar char="§"/>
            </a:pPr>
            <a:r>
              <a:rPr lang="en-US" sz="2400" dirty="0"/>
              <a:t>Sealing plastic bags</a:t>
            </a:r>
          </a:p>
          <a:p>
            <a:pPr marL="914400" lvl="1" indent="-457200">
              <a:buFont typeface="Wingdings" panose="05000000000000000000" pitchFamily="2" charset="2"/>
              <a:buChar char="§"/>
            </a:pPr>
            <a:r>
              <a:rPr lang="en-US" sz="2400" dirty="0"/>
              <a:t>Damp paper towels</a:t>
            </a:r>
          </a:p>
          <a:p>
            <a:pPr marL="914400" lvl="1" indent="-457200">
              <a:buFont typeface="Wingdings" panose="05000000000000000000" pitchFamily="2" charset="2"/>
              <a:buChar char="§"/>
            </a:pPr>
            <a:r>
              <a:rPr lang="en-US" sz="2400" dirty="0"/>
              <a:t>A cooler</a:t>
            </a:r>
          </a:p>
          <a:p>
            <a:pPr marL="914400" lvl="1" indent="-457200">
              <a:buFont typeface="Wingdings" panose="05000000000000000000" pitchFamily="2" charset="2"/>
              <a:buChar char="§"/>
            </a:pPr>
            <a:r>
              <a:rPr lang="en-US" sz="2400" dirty="0"/>
              <a:t>Digital balance scale </a:t>
            </a:r>
          </a:p>
          <a:p>
            <a:pPr marL="914400" lvl="1" indent="-457200">
              <a:buFont typeface="Wingdings" panose="05000000000000000000" pitchFamily="2" charset="2"/>
              <a:buChar char="§"/>
            </a:pPr>
            <a:r>
              <a:rPr lang="en-US" sz="2400" dirty="0"/>
              <a:t>Paper bags</a:t>
            </a:r>
          </a:p>
          <a:p>
            <a:pPr marL="914400" lvl="1" indent="-457200">
              <a:buFont typeface="Wingdings" panose="05000000000000000000" pitchFamily="2" charset="2"/>
              <a:buChar char="§"/>
            </a:pPr>
            <a:r>
              <a:rPr lang="en-US" sz="2400" dirty="0"/>
              <a:t>Drying oven (optional)</a:t>
            </a:r>
          </a:p>
          <a:p>
            <a:pPr lvl="1"/>
            <a:endParaRPr lang="en-US" sz="2400" dirty="0"/>
          </a:p>
          <a:p>
            <a:r>
              <a:rPr lang="en-US" sz="2400" dirty="0"/>
              <a:t>Student Procedure:</a:t>
            </a:r>
          </a:p>
          <a:p>
            <a:pPr marL="914400" lvl="1" indent="-457200">
              <a:buFont typeface="Wingdings" panose="05000000000000000000" pitchFamily="2" charset="2"/>
              <a:buChar char="§"/>
            </a:pPr>
            <a:r>
              <a:rPr lang="en-US" sz="2400" dirty="0"/>
              <a:t>Dampen the paper towels and place 2 each in a sealing plastic bag (1 bag for each species)</a:t>
            </a:r>
          </a:p>
          <a:p>
            <a:pPr marL="914400" lvl="1" indent="-457200">
              <a:buFont typeface="Wingdings" panose="05000000000000000000" pitchFamily="2" charset="2"/>
              <a:buChar char="§"/>
            </a:pPr>
            <a:r>
              <a:rPr lang="en-US" sz="2400" dirty="0"/>
              <a:t>Harvest 15 leaves total, from as many individual plants as possible</a:t>
            </a:r>
          </a:p>
          <a:p>
            <a:pPr marL="914400" lvl="1" indent="-457200">
              <a:buFont typeface="Wingdings" panose="05000000000000000000" pitchFamily="2" charset="2"/>
              <a:buChar char="§"/>
            </a:pPr>
            <a:r>
              <a:rPr lang="en-US" sz="2400" dirty="0"/>
              <a:t>Place the leaves in the sealing plastic bags with the damp paper towel</a:t>
            </a:r>
          </a:p>
          <a:p>
            <a:pPr marL="914400" lvl="1" indent="-457200">
              <a:buFont typeface="Wingdings" panose="05000000000000000000" pitchFamily="2" charset="2"/>
              <a:buChar char="§"/>
            </a:pPr>
            <a:r>
              <a:rPr lang="en-US" sz="2400" dirty="0"/>
              <a:t>Take mass measurements when back in class with the digital balance scales and record the wet mass data</a:t>
            </a:r>
          </a:p>
          <a:p>
            <a:pPr marL="914400" lvl="1" indent="-457200">
              <a:buFont typeface="Wingdings" panose="05000000000000000000" pitchFamily="2" charset="2"/>
              <a:buChar char="§"/>
            </a:pPr>
            <a:r>
              <a:rPr lang="en-US" sz="2400" dirty="0"/>
              <a:t>Place the leaf samples in a paper bag and dry out the leaves in a 60C oven </a:t>
            </a:r>
          </a:p>
          <a:p>
            <a:pPr marL="1371600" lvl="2" indent="-457200">
              <a:buFont typeface="Wingdings" panose="05000000000000000000" pitchFamily="2" charset="2"/>
              <a:buChar char="§"/>
            </a:pPr>
            <a:r>
              <a:rPr lang="en-US" sz="2400" dirty="0"/>
              <a:t>Without a drying oven simply leave the leaves in weighed down paper bags for 3 days or until their mass stabilizes</a:t>
            </a:r>
          </a:p>
          <a:p>
            <a:pPr marL="914400" lvl="1" indent="-457200">
              <a:buFont typeface="Wingdings" panose="05000000000000000000" pitchFamily="2" charset="2"/>
              <a:buChar char="§"/>
            </a:pPr>
            <a:r>
              <a:rPr lang="en-US" sz="2400" dirty="0"/>
              <a:t>Take mass measurements of the now dry samples</a:t>
            </a:r>
          </a:p>
        </p:txBody>
      </p:sp>
      <p:sp>
        <p:nvSpPr>
          <p:cNvPr id="49" name="Rectangle 48">
            <a:extLst>
              <a:ext uri="{FF2B5EF4-FFF2-40B4-BE49-F238E27FC236}">
                <a16:creationId xmlns:a16="http://schemas.microsoft.com/office/drawing/2014/main" id="{0D41D6F0-31BA-711E-FB92-F05F6E82CAAC}"/>
              </a:ext>
            </a:extLst>
          </p:cNvPr>
          <p:cNvSpPr/>
          <p:nvPr/>
        </p:nvSpPr>
        <p:spPr>
          <a:xfrm>
            <a:off x="22706168" y="20399302"/>
            <a:ext cx="6449695" cy="773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5 – Most common species in our study area</a:t>
            </a:r>
            <a:endParaRPr lang="en-US" sz="1000" dirty="0">
              <a:solidFill>
                <a:schemeClr val="accent6">
                  <a:lumMod val="75000"/>
                </a:schemeClr>
              </a:solidFill>
            </a:endParaRPr>
          </a:p>
        </p:txBody>
      </p:sp>
      <p:grpSp>
        <p:nvGrpSpPr>
          <p:cNvPr id="121" name="Group 120">
            <a:extLst>
              <a:ext uri="{FF2B5EF4-FFF2-40B4-BE49-F238E27FC236}">
                <a16:creationId xmlns:a16="http://schemas.microsoft.com/office/drawing/2014/main" id="{FDD2C151-02A2-3D0F-B54A-87F6B24517BA}"/>
              </a:ext>
            </a:extLst>
          </p:cNvPr>
          <p:cNvGrpSpPr/>
          <p:nvPr/>
        </p:nvGrpSpPr>
        <p:grpSpPr>
          <a:xfrm>
            <a:off x="22220810" y="27055141"/>
            <a:ext cx="6850847" cy="4822027"/>
            <a:chOff x="21763610" y="26851941"/>
            <a:chExt cx="6850847" cy="4822027"/>
          </a:xfrm>
        </p:grpSpPr>
        <p:pic>
          <p:nvPicPr>
            <p:cNvPr id="15" name="Picture 2" descr="Tucson reviving a stretch of the Santa Cruz River - AZPM">
              <a:extLst>
                <a:ext uri="{FF2B5EF4-FFF2-40B4-BE49-F238E27FC236}">
                  <a16:creationId xmlns:a16="http://schemas.microsoft.com/office/drawing/2014/main" id="{BF123B10-C939-FEB8-29D8-4CA04A2ECE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29458" y="26851941"/>
              <a:ext cx="1764844" cy="4186781"/>
            </a:xfrm>
            <a:prstGeom prst="rect">
              <a:avLst/>
            </a:prstGeom>
            <a:noFill/>
            <a:ln w="76200">
              <a:solidFill>
                <a:schemeClr val="accent6">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44AF428-2DBA-5888-E513-F2301951E837}"/>
                </a:ext>
              </a:extLst>
            </p:cNvPr>
            <p:cNvCxnSpPr>
              <a:cxnSpLocks/>
            </p:cNvCxnSpPr>
            <p:nvPr/>
          </p:nvCxnSpPr>
          <p:spPr>
            <a:xfrm flipH="1">
              <a:off x="22370779" y="29829207"/>
              <a:ext cx="141250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8C2C0D5-7169-B30B-C67F-CD95B0E250D0}"/>
                </a:ext>
              </a:extLst>
            </p:cNvPr>
            <p:cNvCxnSpPr>
              <a:cxnSpLocks/>
            </p:cNvCxnSpPr>
            <p:nvPr/>
          </p:nvCxnSpPr>
          <p:spPr>
            <a:xfrm flipH="1">
              <a:off x="22269281" y="29029912"/>
              <a:ext cx="165779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6394377-3154-5B52-054E-C5732CBD6BA4}"/>
                </a:ext>
              </a:extLst>
            </p:cNvPr>
            <p:cNvCxnSpPr>
              <a:cxnSpLocks/>
            </p:cNvCxnSpPr>
            <p:nvPr/>
          </p:nvCxnSpPr>
          <p:spPr>
            <a:xfrm flipH="1">
              <a:off x="22982541" y="27954253"/>
              <a:ext cx="100374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group of people walking in a dirt field&#10;&#10;Description automatically generated">
              <a:extLst>
                <a:ext uri="{FF2B5EF4-FFF2-40B4-BE49-F238E27FC236}">
                  <a16:creationId xmlns:a16="http://schemas.microsoft.com/office/drawing/2014/main" id="{AA4D1325-7595-CDFB-24A8-BD95293A156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40000" contrast="-10000"/>
                      </a14:imgEffect>
                    </a14:imgLayer>
                  </a14:imgProps>
                </a:ext>
                <a:ext uri="{28A0092B-C50C-407E-A947-70E740481C1C}">
                  <a14:useLocalDpi xmlns:a14="http://schemas.microsoft.com/office/drawing/2010/main" val="0"/>
                </a:ext>
              </a:extLst>
            </a:blip>
            <a:srcRect l="22262" t="20688" r="-591" b="-592"/>
            <a:stretch/>
          </p:blipFill>
          <p:spPr>
            <a:xfrm>
              <a:off x="24135624" y="27376036"/>
              <a:ext cx="4312936" cy="3299704"/>
            </a:xfrm>
            <a:prstGeom prst="rect">
              <a:avLst/>
            </a:prstGeom>
            <a:ln w="76200">
              <a:solidFill>
                <a:schemeClr val="accent6">
                  <a:lumMod val="75000"/>
                </a:schemeClr>
              </a:solidFill>
            </a:ln>
            <a:effectLst>
              <a:outerShdw blurRad="50800" dist="38100" dir="2700000" algn="tl" rotWithShape="0">
                <a:prstClr val="black">
                  <a:alpha val="40000"/>
                </a:prstClr>
              </a:outerShdw>
            </a:effectLst>
          </p:spPr>
        </p:pic>
        <p:sp>
          <p:nvSpPr>
            <p:cNvPr id="51" name="Rectangle 50">
              <a:extLst>
                <a:ext uri="{FF2B5EF4-FFF2-40B4-BE49-F238E27FC236}">
                  <a16:creationId xmlns:a16="http://schemas.microsoft.com/office/drawing/2014/main" id="{4B374629-A9FE-9C7A-692D-F516EE7DB391}"/>
                </a:ext>
              </a:extLst>
            </p:cNvPr>
            <p:cNvSpPr/>
            <p:nvPr/>
          </p:nvSpPr>
          <p:spPr>
            <a:xfrm>
              <a:off x="21763610" y="31281064"/>
              <a:ext cx="6850847" cy="392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7 – Collecting at Santa Cruz River Heritage Site</a:t>
              </a:r>
            </a:p>
            <a:p>
              <a:endParaRPr lang="en-US" sz="1000" dirty="0">
                <a:solidFill>
                  <a:schemeClr val="accent6">
                    <a:lumMod val="75000"/>
                  </a:schemeClr>
                </a:solidFill>
              </a:endParaRPr>
            </a:p>
          </p:txBody>
        </p:sp>
      </p:grpSp>
      <p:sp>
        <p:nvSpPr>
          <p:cNvPr id="69" name="Rectangle 68">
            <a:extLst>
              <a:ext uri="{FF2B5EF4-FFF2-40B4-BE49-F238E27FC236}">
                <a16:creationId xmlns:a16="http://schemas.microsoft.com/office/drawing/2014/main" id="{ED242663-6D2D-8151-1AEF-1C5346C98A17}"/>
              </a:ext>
            </a:extLst>
          </p:cNvPr>
          <p:cNvSpPr/>
          <p:nvPr/>
        </p:nvSpPr>
        <p:spPr>
          <a:xfrm>
            <a:off x="22154230" y="25515159"/>
            <a:ext cx="6850846"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Figure 6 – Leaf Mass of Riparian Plant Species</a:t>
            </a:r>
            <a:br>
              <a:rPr lang="en-US" sz="2400" i="1" dirty="0">
                <a:solidFill>
                  <a:schemeClr val="accent6">
                    <a:lumMod val="75000"/>
                  </a:schemeClr>
                </a:solidFill>
              </a:rPr>
            </a:br>
            <a:r>
              <a:rPr lang="en-US" sz="2400" i="1" dirty="0">
                <a:solidFill>
                  <a:schemeClr val="accent6">
                    <a:lumMod val="75000"/>
                  </a:schemeClr>
                </a:solidFill>
              </a:rPr>
              <a:t>at the Santa Cruz River Heritage Site</a:t>
            </a:r>
          </a:p>
          <a:p>
            <a:pPr algn="r"/>
            <a:endParaRPr lang="en-US" sz="1000" dirty="0">
              <a:solidFill>
                <a:schemeClr val="accent6">
                  <a:lumMod val="75000"/>
                </a:schemeClr>
              </a:solidFill>
            </a:endParaRPr>
          </a:p>
        </p:txBody>
      </p:sp>
      <p:sp>
        <p:nvSpPr>
          <p:cNvPr id="70" name="TextBox 69">
            <a:extLst>
              <a:ext uri="{FF2B5EF4-FFF2-40B4-BE49-F238E27FC236}">
                <a16:creationId xmlns:a16="http://schemas.microsoft.com/office/drawing/2014/main" id="{26769721-F658-79ED-B58B-9D7CA869FE28}"/>
              </a:ext>
            </a:extLst>
          </p:cNvPr>
          <p:cNvSpPr txBox="1"/>
          <p:nvPr/>
        </p:nvSpPr>
        <p:spPr>
          <a:xfrm>
            <a:off x="29864277" y="4806329"/>
            <a:ext cx="13613525" cy="7725192"/>
          </a:xfrm>
          <a:prstGeom prst="rect">
            <a:avLst/>
          </a:prstGeom>
          <a:noFill/>
        </p:spPr>
        <p:txBody>
          <a:bodyPr wrap="square" rtlCol="0">
            <a:spAutoFit/>
          </a:bodyPr>
          <a:lstStyle/>
          <a:p>
            <a:r>
              <a:rPr lang="en-US" sz="4800" b="1" dirty="0">
                <a:solidFill>
                  <a:schemeClr val="accent6">
                    <a:lumMod val="75000"/>
                  </a:schemeClr>
                </a:solidFill>
              </a:rPr>
              <a:t>Curriculum Development</a:t>
            </a:r>
          </a:p>
          <a:p>
            <a:r>
              <a:rPr lang="en-US" sz="2400" dirty="0"/>
              <a:t>As part of the program, each teacher participant was tasked with developing curriculum to share what they learned with students. Teacher participant Phillip Dukes is in the process of developing an instructional manual for teachers to create their own schoolyard riparian habitat tanks. These tanks will provide habitat for local wildlife and abundant opportunities for student observation, experimentation, and learning!</a:t>
            </a:r>
          </a:p>
          <a:p>
            <a:endParaRPr lang="en-US" sz="2400" dirty="0"/>
          </a:p>
          <a:p>
            <a:r>
              <a:rPr lang="en-US" sz="4000" b="1" dirty="0">
                <a:solidFill>
                  <a:schemeClr val="accent6">
                    <a:lumMod val="75000"/>
                  </a:schemeClr>
                </a:solidFill>
              </a:rPr>
              <a:t>Riparian Habitat Tanks</a:t>
            </a:r>
          </a:p>
          <a:p>
            <a:r>
              <a:rPr lang="en-US" sz="2400" dirty="0"/>
              <a:t>Materials:</a:t>
            </a:r>
          </a:p>
          <a:p>
            <a:pPr marL="800100" lvl="1" indent="-342900" fontAlgn="base">
              <a:buFont typeface="Wingdings" panose="05000000000000000000" pitchFamily="2" charset="2"/>
              <a:buChar char="§"/>
            </a:pPr>
            <a:r>
              <a:rPr lang="en-US" sz="2400" dirty="0"/>
              <a:t>2’x3’x8’ galvanized steel stock tank</a:t>
            </a:r>
          </a:p>
          <a:p>
            <a:pPr marL="800100" lvl="1" indent="-342900" fontAlgn="base">
              <a:buFont typeface="Wingdings" panose="05000000000000000000" pitchFamily="2" charset="2"/>
              <a:buChar char="§"/>
            </a:pPr>
            <a:r>
              <a:rPr lang="en-US" sz="2400" dirty="0"/>
              <a:t>20 cubic feet of sand (approximately 1 ton)</a:t>
            </a:r>
          </a:p>
          <a:p>
            <a:pPr marL="800100" lvl="1" indent="-342900" fontAlgn="base">
              <a:buFont typeface="Wingdings" panose="05000000000000000000" pitchFamily="2" charset="2"/>
              <a:buChar char="§"/>
            </a:pPr>
            <a:r>
              <a:rPr lang="en-US" sz="2400" dirty="0"/>
              <a:t>3 cubic feet of potting soil</a:t>
            </a:r>
          </a:p>
          <a:p>
            <a:pPr marL="800100" lvl="1" indent="-342900" fontAlgn="base">
              <a:buFont typeface="Wingdings" panose="05000000000000000000" pitchFamily="2" charset="2"/>
              <a:buChar char="§"/>
            </a:pPr>
            <a:r>
              <a:rPr lang="en-US" sz="2400" dirty="0"/>
              <a:t>18-watt diaphragm air compressor</a:t>
            </a:r>
          </a:p>
          <a:p>
            <a:pPr marL="800100" lvl="1" indent="-342900" fontAlgn="base">
              <a:buFont typeface="Wingdings" panose="05000000000000000000" pitchFamily="2" charset="2"/>
              <a:buChar char="§"/>
            </a:pPr>
            <a:r>
              <a:rPr lang="en-US" sz="2400" dirty="0"/>
              <a:t>10 ft of 3-in HDPE corrugated drain pipe to serve as the airlift pipe</a:t>
            </a:r>
          </a:p>
          <a:p>
            <a:pPr marL="800100" lvl="1" indent="-342900" fontAlgn="base">
              <a:buFont typeface="Wingdings" panose="05000000000000000000" pitchFamily="2" charset="2"/>
              <a:buChar char="§"/>
            </a:pPr>
            <a:r>
              <a:rPr lang="en-US" sz="2400" dirty="0"/>
              <a:t>Up to 100ft of 3/8” hose to move air from the air compressor to the airlift pipe</a:t>
            </a:r>
          </a:p>
          <a:p>
            <a:pPr marL="800100" lvl="1" indent="-342900" fontAlgn="base">
              <a:buFont typeface="Wingdings" panose="05000000000000000000" pitchFamily="2" charset="2"/>
              <a:buChar char="§"/>
            </a:pPr>
            <a:r>
              <a:rPr lang="en-US" sz="2400" dirty="0"/>
              <a:t>Air stone </a:t>
            </a:r>
          </a:p>
          <a:p>
            <a:pPr marL="800100" lvl="1" indent="-342900" fontAlgn="base">
              <a:buFont typeface="Wingdings" panose="05000000000000000000" pitchFamily="2" charset="2"/>
              <a:buChar char="§"/>
            </a:pPr>
            <a:r>
              <a:rPr lang="en-US" sz="2400" dirty="0"/>
              <a:t>Hose-end water filter</a:t>
            </a:r>
          </a:p>
          <a:p>
            <a:pPr marL="1257300" lvl="2" indent="-342900" fontAlgn="base">
              <a:buFont typeface="Courier New" panose="02070309020205020404" pitchFamily="49" charset="0"/>
              <a:buChar char="o"/>
            </a:pPr>
            <a:r>
              <a:rPr lang="en-US" sz="2400" dirty="0"/>
              <a:t>Reduces the amount of chlorine entering the system</a:t>
            </a:r>
          </a:p>
          <a:p>
            <a:pPr marL="342900" indent="-342900" fontAlgn="base">
              <a:buFont typeface="Arial" panose="020B0604020202020204" pitchFamily="34" charset="0"/>
              <a:buChar char="•"/>
            </a:pPr>
            <a:endParaRPr lang="en-US" sz="2400" dirty="0"/>
          </a:p>
          <a:p>
            <a:endParaRPr lang="en-US" sz="2400" dirty="0"/>
          </a:p>
        </p:txBody>
      </p:sp>
      <p:sp>
        <p:nvSpPr>
          <p:cNvPr id="80" name="Rectangle 79">
            <a:extLst>
              <a:ext uri="{FF2B5EF4-FFF2-40B4-BE49-F238E27FC236}">
                <a16:creationId xmlns:a16="http://schemas.microsoft.com/office/drawing/2014/main" id="{50CD1DBC-A5A0-B78C-D5B9-FD1372943FF0}"/>
              </a:ext>
            </a:extLst>
          </p:cNvPr>
          <p:cNvSpPr/>
          <p:nvPr/>
        </p:nvSpPr>
        <p:spPr>
          <a:xfrm>
            <a:off x="34874201" y="18368961"/>
            <a:ext cx="6169994" cy="9124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i="1" dirty="0">
                <a:solidFill>
                  <a:schemeClr val="accent6">
                    <a:lumMod val="75000"/>
                  </a:schemeClr>
                </a:solidFill>
              </a:rPr>
              <a:t>Figure 8 – Riparian Habitat Tank Diagram</a:t>
            </a:r>
          </a:p>
          <a:p>
            <a:pPr algn="r"/>
            <a:r>
              <a:rPr lang="en-US" sz="1000" dirty="0">
                <a:solidFill>
                  <a:schemeClr val="accent6">
                    <a:lumMod val="75000"/>
                  </a:schemeClr>
                </a:solidFill>
              </a:rPr>
              <a:t>https://www.vecteezy.com/png/9313111-cattails-reeds-on-water</a:t>
            </a:r>
          </a:p>
        </p:txBody>
      </p:sp>
      <p:grpSp>
        <p:nvGrpSpPr>
          <p:cNvPr id="117" name="Group 116">
            <a:extLst>
              <a:ext uri="{FF2B5EF4-FFF2-40B4-BE49-F238E27FC236}">
                <a16:creationId xmlns:a16="http://schemas.microsoft.com/office/drawing/2014/main" id="{D5F4E81A-D950-FC59-2F36-8BD54F385495}"/>
              </a:ext>
            </a:extLst>
          </p:cNvPr>
          <p:cNvGrpSpPr/>
          <p:nvPr/>
        </p:nvGrpSpPr>
        <p:grpSpPr>
          <a:xfrm>
            <a:off x="30071394" y="12093784"/>
            <a:ext cx="13009212" cy="6239923"/>
            <a:chOff x="30175200" y="15248477"/>
            <a:chExt cx="13009212" cy="6239923"/>
          </a:xfrm>
        </p:grpSpPr>
        <p:pic>
          <p:nvPicPr>
            <p:cNvPr id="1028" name="Picture 4">
              <a:extLst>
                <a:ext uri="{FF2B5EF4-FFF2-40B4-BE49-F238E27FC236}">
                  <a16:creationId xmlns:a16="http://schemas.microsoft.com/office/drawing/2014/main" id="{91249A58-04E5-EDEE-56BB-A8D8CBCD17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3101014" y="15248477"/>
              <a:ext cx="4216133" cy="507204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B2CDDD14-C22C-EA4E-CB8E-887B6E77A830}"/>
                </a:ext>
              </a:extLst>
            </p:cNvPr>
            <p:cNvSpPr/>
            <p:nvPr/>
          </p:nvSpPr>
          <p:spPr>
            <a:xfrm>
              <a:off x="30175200" y="20116800"/>
              <a:ext cx="10972800" cy="1371600"/>
            </a:xfrm>
            <a:prstGeom prst="rect">
              <a:avLst/>
            </a:prstGeom>
            <a:solidFill>
              <a:schemeClr val="accent4">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36F0DE6-2755-1619-A954-BC5DCC62B1E5}"/>
                </a:ext>
              </a:extLst>
            </p:cNvPr>
            <p:cNvSpPr/>
            <p:nvPr/>
          </p:nvSpPr>
          <p:spPr>
            <a:xfrm rot="10800000">
              <a:off x="30175200" y="19887227"/>
              <a:ext cx="10972800" cy="228600"/>
            </a:xfrm>
            <a:prstGeom prst="rect">
              <a:avLst/>
            </a:prstGeom>
            <a:solidFill>
              <a:schemeClr val="accent4">
                <a:lumMod val="5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B8C7B91E-BF37-AACB-E58C-80BD02510307}"/>
                </a:ext>
              </a:extLst>
            </p:cNvPr>
            <p:cNvSpPr/>
            <p:nvPr/>
          </p:nvSpPr>
          <p:spPr>
            <a:xfrm>
              <a:off x="30175200" y="19431000"/>
              <a:ext cx="10972800" cy="457200"/>
            </a:xfrm>
            <a:prstGeom prst="rect">
              <a:avLst/>
            </a:prstGeom>
            <a:solidFill>
              <a:schemeClr val="accent4">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4DAA4D1-A27E-3065-3163-6B5DC7429E90}"/>
                </a:ext>
              </a:extLst>
            </p:cNvPr>
            <p:cNvSpPr/>
            <p:nvPr/>
          </p:nvSpPr>
          <p:spPr>
            <a:xfrm>
              <a:off x="30175200" y="17373600"/>
              <a:ext cx="10972800" cy="4114800"/>
            </a:xfrm>
            <a:prstGeom prst="rect">
              <a:avLst/>
            </a:prstGeom>
            <a:noFill/>
            <a:ln w="762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636DFCB-E56B-92EB-6784-E7B26F386B06}"/>
                </a:ext>
              </a:extLst>
            </p:cNvPr>
            <p:cNvSpPr/>
            <p:nvPr/>
          </p:nvSpPr>
          <p:spPr>
            <a:xfrm>
              <a:off x="30175200" y="18745200"/>
              <a:ext cx="10972800" cy="685800"/>
            </a:xfrm>
            <a:prstGeom prst="rect">
              <a:avLst/>
            </a:prstGeom>
            <a:solidFill>
              <a:schemeClr val="accent1">
                <a:lumMod val="75000"/>
                <a:alpha val="5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Freeform: Shape 87">
              <a:extLst>
                <a:ext uri="{FF2B5EF4-FFF2-40B4-BE49-F238E27FC236}">
                  <a16:creationId xmlns:a16="http://schemas.microsoft.com/office/drawing/2014/main" id="{80F6E963-E0B7-0D33-178B-9A15210787DC}"/>
                </a:ext>
              </a:extLst>
            </p:cNvPr>
            <p:cNvSpPr/>
            <p:nvPr/>
          </p:nvSpPr>
          <p:spPr>
            <a:xfrm>
              <a:off x="30535101" y="18423766"/>
              <a:ext cx="10350500" cy="2781300"/>
            </a:xfrm>
            <a:custGeom>
              <a:avLst/>
              <a:gdLst>
                <a:gd name="connsiteX0" fmla="*/ 0 w 10350500"/>
                <a:gd name="connsiteY0" fmla="*/ 685800 h 2781300"/>
                <a:gd name="connsiteX1" fmla="*/ 0 w 10350500"/>
                <a:gd name="connsiteY1" fmla="*/ 1054100 h 2781300"/>
                <a:gd name="connsiteX2" fmla="*/ 203200 w 10350500"/>
                <a:gd name="connsiteY2" fmla="*/ 1460500 h 2781300"/>
                <a:gd name="connsiteX3" fmla="*/ 9740900 w 10350500"/>
                <a:gd name="connsiteY3" fmla="*/ 2781300 h 2781300"/>
                <a:gd name="connsiteX4" fmla="*/ 10147300 w 10350500"/>
                <a:gd name="connsiteY4" fmla="*/ 2755900 h 2781300"/>
                <a:gd name="connsiteX5" fmla="*/ 10312400 w 10350500"/>
                <a:gd name="connsiteY5" fmla="*/ 2590800 h 2781300"/>
                <a:gd name="connsiteX6" fmla="*/ 10350500 w 10350500"/>
                <a:gd name="connsiteY6" fmla="*/ 12700 h 2781300"/>
                <a:gd name="connsiteX7" fmla="*/ 9982200 w 10350500"/>
                <a:gd name="connsiteY7" fmla="*/ 0 h 2781300"/>
                <a:gd name="connsiteX8" fmla="*/ 9931400 w 10350500"/>
                <a:gd name="connsiteY8" fmla="*/ 2324100 h 2781300"/>
                <a:gd name="connsiteX9" fmla="*/ 9855200 w 10350500"/>
                <a:gd name="connsiteY9" fmla="*/ 2476500 h 2781300"/>
                <a:gd name="connsiteX10" fmla="*/ 317500 w 10350500"/>
                <a:gd name="connsiteY10" fmla="*/ 1066800 h 2781300"/>
                <a:gd name="connsiteX11" fmla="*/ 317500 w 10350500"/>
                <a:gd name="connsiteY11" fmla="*/ 698500 h 2781300"/>
                <a:gd name="connsiteX12" fmla="*/ 0 w 10350500"/>
                <a:gd name="connsiteY12" fmla="*/ 68580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50500" h="2781300">
                  <a:moveTo>
                    <a:pt x="0" y="685800"/>
                  </a:moveTo>
                  <a:lnTo>
                    <a:pt x="0" y="1054100"/>
                  </a:lnTo>
                  <a:lnTo>
                    <a:pt x="203200" y="1460500"/>
                  </a:lnTo>
                  <a:lnTo>
                    <a:pt x="9740900" y="2781300"/>
                  </a:lnTo>
                  <a:lnTo>
                    <a:pt x="10147300" y="2755900"/>
                  </a:lnTo>
                  <a:lnTo>
                    <a:pt x="10312400" y="2590800"/>
                  </a:lnTo>
                  <a:lnTo>
                    <a:pt x="10350500" y="12700"/>
                  </a:lnTo>
                  <a:lnTo>
                    <a:pt x="9982200" y="0"/>
                  </a:lnTo>
                  <a:lnTo>
                    <a:pt x="9931400" y="2324100"/>
                  </a:lnTo>
                  <a:lnTo>
                    <a:pt x="9855200" y="2476500"/>
                  </a:lnTo>
                  <a:lnTo>
                    <a:pt x="317500" y="1066800"/>
                  </a:lnTo>
                  <a:lnTo>
                    <a:pt x="317500" y="698500"/>
                  </a:lnTo>
                  <a:lnTo>
                    <a:pt x="0" y="68580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5B6F4103-E066-1DF8-623B-CE6F260DB11A}"/>
                </a:ext>
              </a:extLst>
            </p:cNvPr>
            <p:cNvSpPr/>
            <p:nvPr/>
          </p:nvSpPr>
          <p:spPr>
            <a:xfrm>
              <a:off x="41694100" y="17373600"/>
              <a:ext cx="1385375" cy="1385375"/>
            </a:xfrm>
            <a:prstGeom prst="ellips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Freeform: Shape 94">
              <a:extLst>
                <a:ext uri="{FF2B5EF4-FFF2-40B4-BE49-F238E27FC236}">
                  <a16:creationId xmlns:a16="http://schemas.microsoft.com/office/drawing/2014/main" id="{CC8C12B3-B4BF-6E49-731D-44C70CC262D1}"/>
                </a:ext>
              </a:extLst>
            </p:cNvPr>
            <p:cNvSpPr/>
            <p:nvPr/>
          </p:nvSpPr>
          <p:spPr>
            <a:xfrm>
              <a:off x="40703500" y="16586200"/>
              <a:ext cx="1689100" cy="4051300"/>
            </a:xfrm>
            <a:custGeom>
              <a:avLst/>
              <a:gdLst>
                <a:gd name="connsiteX0" fmla="*/ 1689100 w 1689100"/>
                <a:gd name="connsiteY0" fmla="*/ 812800 h 4051300"/>
                <a:gd name="connsiteX1" fmla="*/ 1689100 w 1689100"/>
                <a:gd name="connsiteY1" fmla="*/ 0 h 4051300"/>
                <a:gd name="connsiteX2" fmla="*/ 0 w 1689100"/>
                <a:gd name="connsiteY2" fmla="*/ 0 h 4051300"/>
                <a:gd name="connsiteX3" fmla="*/ 0 w 1689100"/>
                <a:gd name="connsiteY3" fmla="*/ 4051300 h 4051300"/>
              </a:gdLst>
              <a:ahLst/>
              <a:cxnLst>
                <a:cxn ang="0">
                  <a:pos x="connsiteX0" y="connsiteY0"/>
                </a:cxn>
                <a:cxn ang="0">
                  <a:pos x="connsiteX1" y="connsiteY1"/>
                </a:cxn>
                <a:cxn ang="0">
                  <a:pos x="connsiteX2" y="connsiteY2"/>
                </a:cxn>
                <a:cxn ang="0">
                  <a:pos x="connsiteX3" y="connsiteY3"/>
                </a:cxn>
              </a:cxnLst>
              <a:rect l="l" t="t" r="r" b="b"/>
              <a:pathLst>
                <a:path w="1689100" h="4051300">
                  <a:moveTo>
                    <a:pt x="1689100" y="812800"/>
                  </a:moveTo>
                  <a:lnTo>
                    <a:pt x="1689100" y="0"/>
                  </a:lnTo>
                  <a:lnTo>
                    <a:pt x="0" y="0"/>
                  </a:lnTo>
                  <a:lnTo>
                    <a:pt x="0" y="4051300"/>
                  </a:lnTo>
                </a:path>
              </a:pathLst>
            </a:custGeom>
            <a:no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4F4C6E7-1CBA-ACA9-F7E9-4723DA5BE976}"/>
                </a:ext>
              </a:extLst>
            </p:cNvPr>
            <p:cNvSpPr/>
            <p:nvPr/>
          </p:nvSpPr>
          <p:spPr>
            <a:xfrm>
              <a:off x="40601900" y="20204752"/>
              <a:ext cx="190500" cy="614585"/>
            </a:xfrm>
            <a:prstGeom prst="rect">
              <a:avLst/>
            </a:prstGeom>
            <a:solidFill>
              <a:schemeClr val="tx1">
                <a:lumMod val="95000"/>
                <a:lumOff val="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Arrow Connector 97">
              <a:extLst>
                <a:ext uri="{FF2B5EF4-FFF2-40B4-BE49-F238E27FC236}">
                  <a16:creationId xmlns:a16="http://schemas.microsoft.com/office/drawing/2014/main" id="{AFCBE876-1720-166A-D34A-2464D4670D35}"/>
                </a:ext>
              </a:extLst>
            </p:cNvPr>
            <p:cNvCxnSpPr/>
            <p:nvPr/>
          </p:nvCxnSpPr>
          <p:spPr>
            <a:xfrm>
              <a:off x="31026100" y="19761200"/>
              <a:ext cx="2514600" cy="3546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5" name="Freeform: Shape 104">
              <a:extLst>
                <a:ext uri="{FF2B5EF4-FFF2-40B4-BE49-F238E27FC236}">
                  <a16:creationId xmlns:a16="http://schemas.microsoft.com/office/drawing/2014/main" id="{A0313353-E136-CE42-4A20-FB0C200F82B8}"/>
                </a:ext>
              </a:extLst>
            </p:cNvPr>
            <p:cNvSpPr/>
            <p:nvPr/>
          </p:nvSpPr>
          <p:spPr>
            <a:xfrm>
              <a:off x="39687500" y="18326100"/>
              <a:ext cx="914400" cy="1447800"/>
            </a:xfrm>
            <a:custGeom>
              <a:avLst/>
              <a:gdLst>
                <a:gd name="connsiteX0" fmla="*/ 889000 w 914400"/>
                <a:gd name="connsiteY0" fmla="*/ 1447800 h 1447800"/>
                <a:gd name="connsiteX1" fmla="*/ 914400 w 914400"/>
                <a:gd name="connsiteY1" fmla="*/ 0 h 1447800"/>
                <a:gd name="connsiteX2" fmla="*/ 635000 w 914400"/>
                <a:gd name="connsiteY2" fmla="*/ 0 h 1447800"/>
                <a:gd name="connsiteX3" fmla="*/ 0 w 914400"/>
                <a:gd name="connsiteY3" fmla="*/ 838200 h 1447800"/>
              </a:gdLst>
              <a:ahLst/>
              <a:cxnLst>
                <a:cxn ang="0">
                  <a:pos x="connsiteX0" y="connsiteY0"/>
                </a:cxn>
                <a:cxn ang="0">
                  <a:pos x="connsiteX1" y="connsiteY1"/>
                </a:cxn>
                <a:cxn ang="0">
                  <a:pos x="connsiteX2" y="connsiteY2"/>
                </a:cxn>
                <a:cxn ang="0">
                  <a:pos x="connsiteX3" y="connsiteY3"/>
                </a:cxn>
              </a:cxnLst>
              <a:rect l="l" t="t" r="r" b="b"/>
              <a:pathLst>
                <a:path w="914400" h="1447800">
                  <a:moveTo>
                    <a:pt x="889000" y="1447800"/>
                  </a:moveTo>
                  <a:lnTo>
                    <a:pt x="914400" y="0"/>
                  </a:lnTo>
                  <a:lnTo>
                    <a:pt x="635000" y="0"/>
                  </a:lnTo>
                  <a:lnTo>
                    <a:pt x="0" y="838200"/>
                  </a:lnTo>
                </a:path>
              </a:pathLst>
            </a:custGeom>
            <a:noFill/>
            <a:ln w="7620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25C75A09-7871-0583-BF76-8AEC8E735C3F}"/>
                </a:ext>
              </a:extLst>
            </p:cNvPr>
            <p:cNvSpPr/>
            <p:nvPr/>
          </p:nvSpPr>
          <p:spPr>
            <a:xfrm>
              <a:off x="32162275" y="18785273"/>
              <a:ext cx="6850846"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bg1"/>
                  </a:solidFill>
                </a:rPr>
                <a:t>Water</a:t>
              </a:r>
              <a:endParaRPr lang="en-US" sz="1000" dirty="0">
                <a:solidFill>
                  <a:schemeClr val="bg1"/>
                </a:solidFill>
              </a:endParaRPr>
            </a:p>
          </p:txBody>
        </p:sp>
        <p:sp>
          <p:nvSpPr>
            <p:cNvPr id="107" name="Rectangle 106">
              <a:extLst>
                <a:ext uri="{FF2B5EF4-FFF2-40B4-BE49-F238E27FC236}">
                  <a16:creationId xmlns:a16="http://schemas.microsoft.com/office/drawing/2014/main" id="{974AC17D-B56D-A022-D96F-E7249BFD6218}"/>
                </a:ext>
              </a:extLst>
            </p:cNvPr>
            <p:cNvSpPr/>
            <p:nvPr/>
          </p:nvSpPr>
          <p:spPr>
            <a:xfrm>
              <a:off x="31185198" y="20446925"/>
              <a:ext cx="907702"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bg1"/>
                  </a:solidFill>
                </a:rPr>
                <a:t>Sand</a:t>
              </a:r>
              <a:endParaRPr lang="en-US" sz="1000" dirty="0">
                <a:solidFill>
                  <a:schemeClr val="bg1"/>
                </a:solidFill>
              </a:endParaRPr>
            </a:p>
          </p:txBody>
        </p:sp>
        <p:sp>
          <p:nvSpPr>
            <p:cNvPr id="108" name="Rectangle 107">
              <a:extLst>
                <a:ext uri="{FF2B5EF4-FFF2-40B4-BE49-F238E27FC236}">
                  <a16:creationId xmlns:a16="http://schemas.microsoft.com/office/drawing/2014/main" id="{55C3F617-D635-5878-88E8-1ACCDE8A0498}"/>
                </a:ext>
              </a:extLst>
            </p:cNvPr>
            <p:cNvSpPr/>
            <p:nvPr/>
          </p:nvSpPr>
          <p:spPr>
            <a:xfrm>
              <a:off x="37365832" y="19659600"/>
              <a:ext cx="2918568"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bg1"/>
                  </a:solidFill>
                </a:rPr>
                <a:t>Potting Soil</a:t>
              </a:r>
              <a:endParaRPr lang="en-US" sz="1000" dirty="0">
                <a:solidFill>
                  <a:schemeClr val="bg1"/>
                </a:solidFill>
              </a:endParaRPr>
            </a:p>
          </p:txBody>
        </p:sp>
        <p:sp>
          <p:nvSpPr>
            <p:cNvPr id="109" name="Rectangle 108">
              <a:extLst>
                <a:ext uri="{FF2B5EF4-FFF2-40B4-BE49-F238E27FC236}">
                  <a16:creationId xmlns:a16="http://schemas.microsoft.com/office/drawing/2014/main" id="{B1180590-3FFC-7484-F457-7ADED574646A}"/>
                </a:ext>
              </a:extLst>
            </p:cNvPr>
            <p:cNvSpPr/>
            <p:nvPr/>
          </p:nvSpPr>
          <p:spPr>
            <a:xfrm>
              <a:off x="41771579" y="17792687"/>
              <a:ext cx="1412833" cy="6116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bg1"/>
                  </a:solidFill>
                </a:rPr>
                <a:t>Air Pump</a:t>
              </a:r>
              <a:endParaRPr lang="en-US" sz="1000" dirty="0">
                <a:solidFill>
                  <a:schemeClr val="bg1"/>
                </a:solidFill>
              </a:endParaRPr>
            </a:p>
          </p:txBody>
        </p:sp>
        <p:sp>
          <p:nvSpPr>
            <p:cNvPr id="110" name="Rectangle 109">
              <a:extLst>
                <a:ext uri="{FF2B5EF4-FFF2-40B4-BE49-F238E27FC236}">
                  <a16:creationId xmlns:a16="http://schemas.microsoft.com/office/drawing/2014/main" id="{64D320A9-2A37-50B7-C255-AB1B132370BF}"/>
                </a:ext>
              </a:extLst>
            </p:cNvPr>
            <p:cNvSpPr/>
            <p:nvPr/>
          </p:nvSpPr>
          <p:spPr>
            <a:xfrm>
              <a:off x="41376600" y="20115828"/>
              <a:ext cx="1385375"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Air Stone</a:t>
              </a:r>
              <a:endParaRPr lang="en-US" sz="1000" dirty="0">
                <a:solidFill>
                  <a:schemeClr val="tx1"/>
                </a:solidFill>
              </a:endParaRPr>
            </a:p>
          </p:txBody>
        </p:sp>
        <p:cxnSp>
          <p:nvCxnSpPr>
            <p:cNvPr id="112" name="Straight Arrow Connector 111">
              <a:extLst>
                <a:ext uri="{FF2B5EF4-FFF2-40B4-BE49-F238E27FC236}">
                  <a16:creationId xmlns:a16="http://schemas.microsoft.com/office/drawing/2014/main" id="{1D3A3200-A756-2A63-CEF1-CD9DB9AC4605}"/>
                </a:ext>
              </a:extLst>
            </p:cNvPr>
            <p:cNvCxnSpPr>
              <a:cxnSpLocks/>
              <a:stCxn id="110" idx="1"/>
            </p:cNvCxnSpPr>
            <p:nvPr/>
          </p:nvCxnSpPr>
          <p:spPr>
            <a:xfrm flipH="1" flipV="1">
              <a:off x="40885601" y="20446925"/>
              <a:ext cx="490999" cy="69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8" name="TextBox 117">
            <a:extLst>
              <a:ext uri="{FF2B5EF4-FFF2-40B4-BE49-F238E27FC236}">
                <a16:creationId xmlns:a16="http://schemas.microsoft.com/office/drawing/2014/main" id="{90D41073-DC6B-8098-F4D3-02F29F56B313}"/>
              </a:ext>
            </a:extLst>
          </p:cNvPr>
          <p:cNvSpPr txBox="1"/>
          <p:nvPr/>
        </p:nvSpPr>
        <p:spPr>
          <a:xfrm>
            <a:off x="29864277" y="21889707"/>
            <a:ext cx="13613525" cy="9264075"/>
          </a:xfrm>
          <a:prstGeom prst="rect">
            <a:avLst/>
          </a:prstGeom>
          <a:noFill/>
        </p:spPr>
        <p:txBody>
          <a:bodyPr wrap="square" rtlCol="0">
            <a:spAutoFit/>
          </a:bodyPr>
          <a:lstStyle/>
          <a:p>
            <a:r>
              <a:rPr lang="en-US" sz="4000" b="1" dirty="0">
                <a:solidFill>
                  <a:schemeClr val="accent6">
                    <a:lumMod val="75000"/>
                  </a:schemeClr>
                </a:solidFill>
              </a:rPr>
              <a:t>Air Lift Pumps</a:t>
            </a:r>
          </a:p>
          <a:p>
            <a:r>
              <a:rPr lang="en-US" sz="2400" dirty="0"/>
              <a:t>Airlift pumps use an air pump to inject air into the bottom of a relatively deep column of water in a pipe. The relatively lower density of the aerated water then rises up through the pipe, bringing the water with it! </a:t>
            </a:r>
          </a:p>
          <a:p>
            <a:pPr fontAlgn="base"/>
            <a:endParaRPr lang="en-US" sz="2400" dirty="0"/>
          </a:p>
          <a:p>
            <a:pPr fontAlgn="base"/>
            <a:r>
              <a:rPr lang="en-US" sz="2400" b="1" dirty="0">
                <a:solidFill>
                  <a:schemeClr val="accent6">
                    <a:lumMod val="75000"/>
                  </a:schemeClr>
                </a:solidFill>
              </a:rPr>
              <a:t>														Advantages compared to a traditional pond pump:</a:t>
            </a:r>
          </a:p>
          <a:p>
            <a:pPr marL="6913563" lvl="1" fontAlgn="base"/>
            <a:endParaRPr lang="en-US" sz="2400" dirty="0"/>
          </a:p>
          <a:p>
            <a:pPr marL="7256463" lvl="1" indent="-342900" fontAlgn="base">
              <a:buFont typeface="Arial" panose="020B0604020202020204" pitchFamily="34" charset="0"/>
              <a:buChar char="•"/>
            </a:pPr>
            <a:r>
              <a:rPr lang="en-US" sz="2400" dirty="0"/>
              <a:t>The airlift pump adds a significant amount of oxygen to the water</a:t>
            </a:r>
          </a:p>
          <a:p>
            <a:pPr marL="7256463" lvl="1" indent="-342900" fontAlgn="base">
              <a:buFont typeface="Arial" panose="020B0604020202020204" pitchFamily="34" charset="0"/>
              <a:buChar char="•"/>
            </a:pPr>
            <a:r>
              <a:rPr lang="en-US" sz="2400" dirty="0"/>
              <a:t>The water never comes into contact with the pump mechanism, so the pump tends to last longer and require less maintenance, especially with the sediment load in the water anticipated with the habitat tanks</a:t>
            </a:r>
          </a:p>
          <a:p>
            <a:pPr marL="7256463" lvl="1" indent="-342900" fontAlgn="base">
              <a:buFont typeface="Arial" panose="020B0604020202020204" pitchFamily="34" charset="0"/>
              <a:buChar char="•"/>
            </a:pPr>
            <a:r>
              <a:rPr lang="en-US" sz="2400" dirty="0"/>
              <a:t>The pumps use less electricity so we could run it on a smaller solar panel</a:t>
            </a:r>
          </a:p>
          <a:p>
            <a:pPr marL="7256463" lvl="1" indent="-342900" fontAlgn="base">
              <a:buFont typeface="Arial" panose="020B0604020202020204" pitchFamily="34" charset="0"/>
              <a:buChar char="•"/>
            </a:pPr>
            <a:r>
              <a:rPr lang="en-US" sz="2400" dirty="0"/>
              <a:t>The compressed air from the pump can be sent relatively long distances in the hose, which means that the tank doesn’t need to have to be close to an electrical outlet</a:t>
            </a:r>
          </a:p>
          <a:p>
            <a:pPr marL="7878763" lvl="2" indent="-342900" fontAlgn="base">
              <a:buFont typeface="Courier New" panose="02070309020205020404" pitchFamily="49" charset="0"/>
              <a:buChar char="o"/>
            </a:pPr>
            <a:r>
              <a:rPr lang="en-US" sz="2400" dirty="0"/>
              <a:t>The pump could even be kept in the classroom, with just the air hose running out to wherever the tank sits</a:t>
            </a:r>
          </a:p>
          <a:p>
            <a:pPr marL="342900" indent="-342900" fontAlgn="base">
              <a:buFont typeface="Arial" panose="020B0604020202020204" pitchFamily="34" charset="0"/>
              <a:buChar char="•"/>
            </a:pPr>
            <a:endParaRPr lang="en-US" sz="2400" dirty="0"/>
          </a:p>
          <a:p>
            <a:endParaRPr lang="en-US" sz="2400" dirty="0"/>
          </a:p>
        </p:txBody>
      </p:sp>
      <p:pic>
        <p:nvPicPr>
          <p:cNvPr id="1030" name="Picture 6">
            <a:extLst>
              <a:ext uri="{FF2B5EF4-FFF2-40B4-BE49-F238E27FC236}">
                <a16:creationId xmlns:a16="http://schemas.microsoft.com/office/drawing/2014/main" id="{2D483BE8-6A90-195F-B58D-0623FAD9F96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1612" y="24243655"/>
            <a:ext cx="6974480" cy="697448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40F6D2D3-9C7C-1977-95A2-24FA3D3CFAAC}"/>
              </a:ext>
            </a:extLst>
          </p:cNvPr>
          <p:cNvSpPr/>
          <p:nvPr/>
        </p:nvSpPr>
        <p:spPr>
          <a:xfrm>
            <a:off x="29639661" y="31365395"/>
            <a:ext cx="6850846" cy="676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6">
                    <a:lumMod val="75000"/>
                  </a:schemeClr>
                </a:solidFill>
              </a:rPr>
              <a:t>Figure 9 – Airlift pump diagram</a:t>
            </a:r>
          </a:p>
          <a:p>
            <a:r>
              <a:rPr lang="en-US" sz="1000" dirty="0">
                <a:solidFill>
                  <a:schemeClr val="accent6">
                    <a:lumMod val="75000"/>
                  </a:schemeClr>
                </a:solidFill>
              </a:rPr>
              <a:t>https://www.tekportal.net/wp-content/uploads/2019/02/air-lift-pump-9116.jpg</a:t>
            </a:r>
          </a:p>
        </p:txBody>
      </p:sp>
      <p:sp>
        <p:nvSpPr>
          <p:cNvPr id="120" name="TextBox 119">
            <a:extLst>
              <a:ext uri="{FF2B5EF4-FFF2-40B4-BE49-F238E27FC236}">
                <a16:creationId xmlns:a16="http://schemas.microsoft.com/office/drawing/2014/main" id="{AF55A30B-79B2-E326-F3D1-B315B5AACADA}"/>
              </a:ext>
            </a:extLst>
          </p:cNvPr>
          <p:cNvSpPr txBox="1"/>
          <p:nvPr/>
        </p:nvSpPr>
        <p:spPr>
          <a:xfrm>
            <a:off x="37959198" y="30334545"/>
            <a:ext cx="4917586" cy="2923877"/>
          </a:xfrm>
          <a:prstGeom prst="rect">
            <a:avLst/>
          </a:prstGeom>
          <a:noFill/>
        </p:spPr>
        <p:txBody>
          <a:bodyPr wrap="square" rtlCol="0">
            <a:spAutoFit/>
          </a:bodyPr>
          <a:lstStyle/>
          <a:p>
            <a:pPr algn="r"/>
            <a:r>
              <a:rPr lang="en-US" sz="3600" b="1" dirty="0">
                <a:solidFill>
                  <a:schemeClr val="accent6">
                    <a:lumMod val="75000"/>
                  </a:schemeClr>
                </a:solidFill>
              </a:rPr>
              <a:t>Get In Touch</a:t>
            </a:r>
          </a:p>
          <a:p>
            <a:pPr algn="r"/>
            <a:r>
              <a:rPr lang="en-US" sz="2400" dirty="0"/>
              <a:t>Please feel free to reach out with</a:t>
            </a:r>
          </a:p>
          <a:p>
            <a:pPr algn="r"/>
            <a:r>
              <a:rPr lang="en-US" sz="2400" dirty="0"/>
              <a:t> any comments or questions to: </a:t>
            </a:r>
            <a:r>
              <a:rPr lang="en-US" sz="2800" b="1" dirty="0">
                <a:solidFill>
                  <a:schemeClr val="accent6">
                    <a:lumMod val="75000"/>
                  </a:schemeClr>
                </a:solidFill>
              </a:rPr>
              <a:t>phillip.dukes@tusd1.org</a:t>
            </a:r>
            <a:endParaRPr lang="en-US" sz="2400" b="1" dirty="0">
              <a:solidFill>
                <a:schemeClr val="accent6">
                  <a:lumMod val="75000"/>
                </a:schemeClr>
              </a:solidFill>
            </a:endParaRPr>
          </a:p>
          <a:p>
            <a:pPr algn="r" fontAlgn="base"/>
            <a:endParaRPr lang="en-US" sz="2400" dirty="0"/>
          </a:p>
          <a:p>
            <a:pPr algn="r" fontAlgn="base"/>
            <a:r>
              <a:rPr lang="en-US" sz="2400" b="1" dirty="0"/>
              <a:t>												</a:t>
            </a:r>
            <a:endParaRPr lang="en-US" sz="2400" dirty="0"/>
          </a:p>
        </p:txBody>
      </p:sp>
      <p:sp>
        <p:nvSpPr>
          <p:cNvPr id="122" name="TextBox 121">
            <a:extLst>
              <a:ext uri="{FF2B5EF4-FFF2-40B4-BE49-F238E27FC236}">
                <a16:creationId xmlns:a16="http://schemas.microsoft.com/office/drawing/2014/main" id="{B485D82D-A15D-1C98-9B37-3C316D38289C}"/>
              </a:ext>
            </a:extLst>
          </p:cNvPr>
          <p:cNvSpPr txBox="1"/>
          <p:nvPr/>
        </p:nvSpPr>
        <p:spPr>
          <a:xfrm>
            <a:off x="29864277" y="19502107"/>
            <a:ext cx="13613525" cy="2185214"/>
          </a:xfrm>
          <a:prstGeom prst="rect">
            <a:avLst/>
          </a:prstGeom>
          <a:noFill/>
        </p:spPr>
        <p:txBody>
          <a:bodyPr wrap="square" rtlCol="0">
            <a:spAutoFit/>
          </a:bodyPr>
          <a:lstStyle/>
          <a:p>
            <a:r>
              <a:rPr lang="en-US" sz="4000" b="1" dirty="0">
                <a:solidFill>
                  <a:schemeClr val="accent6">
                    <a:lumMod val="75000"/>
                  </a:schemeClr>
                </a:solidFill>
              </a:rPr>
              <a:t>Walstad Method</a:t>
            </a:r>
          </a:p>
          <a:p>
            <a:r>
              <a:rPr lang="en-US" sz="2400" dirty="0"/>
              <a:t>The Walstad Method is an approach to keeping a minimalist, uncirculated, planted aquarium pioneered by Diana Walstad. A layer of potting soil capped by a layer of sand supports the growth of aquatic plants that help to regulate the nutrient and dissolved gas levels in the system. This approach will be used in conjunction with the airlift pumps to provide redundancy to support the system’s resilience and robustness.</a:t>
            </a:r>
          </a:p>
        </p:txBody>
      </p:sp>
      <p:sp>
        <p:nvSpPr>
          <p:cNvPr id="2" name="TextBox 1">
            <a:extLst>
              <a:ext uri="{FF2B5EF4-FFF2-40B4-BE49-F238E27FC236}">
                <a16:creationId xmlns:a16="http://schemas.microsoft.com/office/drawing/2014/main" id="{19C95ECB-C6CD-512B-5355-BDA1CA571A11}"/>
              </a:ext>
            </a:extLst>
          </p:cNvPr>
          <p:cNvSpPr txBox="1"/>
          <p:nvPr/>
        </p:nvSpPr>
        <p:spPr>
          <a:xfrm>
            <a:off x="39064306" y="32041531"/>
            <a:ext cx="4251608" cy="523220"/>
          </a:xfrm>
          <a:prstGeom prst="rect">
            <a:avLst/>
          </a:prstGeom>
          <a:noFill/>
        </p:spPr>
        <p:txBody>
          <a:bodyPr wrap="square" rtlCol="0">
            <a:spAutoFit/>
          </a:bodyPr>
          <a:lstStyle/>
          <a:p>
            <a:r>
              <a:rPr lang="en-US" sz="2800" b="1" dirty="0">
                <a:solidFill>
                  <a:schemeClr val="accent6">
                    <a:lumMod val="75000"/>
                  </a:schemeClr>
                </a:solidFill>
              </a:rPr>
              <a:t>santacruz.arizona.edu</a:t>
            </a:r>
          </a:p>
        </p:txBody>
      </p:sp>
      <p:pic>
        <p:nvPicPr>
          <p:cNvPr id="3" name="Picture 2">
            <a:extLst>
              <a:ext uri="{FF2B5EF4-FFF2-40B4-BE49-F238E27FC236}">
                <a16:creationId xmlns:a16="http://schemas.microsoft.com/office/drawing/2014/main" id="{DD338336-B532-1E05-6D8C-9440674C2332}"/>
              </a:ext>
            </a:extLst>
          </p:cNvPr>
          <p:cNvPicPr>
            <a:picLocks noChangeAspect="1"/>
          </p:cNvPicPr>
          <p:nvPr/>
        </p:nvPicPr>
        <p:blipFill>
          <a:blip r:embed="rId19"/>
          <a:stretch>
            <a:fillRect/>
          </a:stretch>
        </p:blipFill>
        <p:spPr>
          <a:xfrm>
            <a:off x="39035370" y="354442"/>
            <a:ext cx="3790950" cy="3810000"/>
          </a:xfrm>
          <a:prstGeom prst="rect">
            <a:avLst/>
          </a:prstGeom>
        </p:spPr>
      </p:pic>
    </p:spTree>
    <p:extLst>
      <p:ext uri="{BB962C8B-B14F-4D97-AF65-F5344CB8AC3E}">
        <p14:creationId xmlns:p14="http://schemas.microsoft.com/office/powerpoint/2010/main" val="33177998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6298</TotalTime>
  <Words>1999</Words>
  <Application>Microsoft Office PowerPoint</Application>
  <PresentationFormat>Custom</PresentationFormat>
  <Paragraphs>221</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Courier New</vt:lpstr>
      <vt:lpstr>Times New Roman</vt:lpstr>
      <vt:lpstr>Wingdings</vt:lpstr>
      <vt:lpstr>Office Theme</vt:lpstr>
      <vt:lpstr>Instructions: This is a template for you to modify with your material. You can change the main (green) headings to better fit your project but plan to cover the main topics in the headings. None of the text needs to be kept unless it works for your lesson/activity. Use high resolution photos only. Required elements are the logos on top and the logos + text on bottom. </vt:lpstr>
      <vt:lpstr>Next slide is guide for teachers going to NSTA</vt:lpstr>
      <vt:lpstr>PowerPoint Presentation</vt:lpstr>
      <vt:lpstr>Next slide is Phill’s from previous NSF workshop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Dukes, Phillip</dc:creator>
  <cp:lastModifiedBy>Bruhn, Jacqueline Marie - (jmbruhn)</cp:lastModifiedBy>
  <cp:revision>19</cp:revision>
  <dcterms:created xsi:type="dcterms:W3CDTF">2024-01-18T17:49:00Z</dcterms:created>
  <dcterms:modified xsi:type="dcterms:W3CDTF">2025-03-05T15:54:10Z</dcterms:modified>
</cp:coreProperties>
</file>