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cb127968e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cb127968e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cb127968e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cb127968e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cb127968e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cb127968e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cb127968e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cb127968e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cb127968e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cb127968e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cb127968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cb127968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6be4a6435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6be4a6435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cb127968e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cb127968e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6be4a6435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6be4a6435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6bc9aa01e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6bc9aa01e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F1DgvtIaMOQ" TargetMode="Externa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136325"/>
            <a:ext cx="8520600" cy="65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380"/>
              <a:t>What do you notice, what do you wonder?</a:t>
            </a:r>
            <a:endParaRPr sz="3380"/>
          </a:p>
        </p:txBody>
      </p:sp>
      <p:sp>
        <p:nvSpPr>
          <p:cNvPr id="55" name="Google Shape;55;p13"/>
          <p:cNvSpPr txBox="1"/>
          <p:nvPr>
            <p:ph idx="1" type="subTitle"/>
          </p:nvPr>
        </p:nvSpPr>
        <p:spPr>
          <a:xfrm>
            <a:off x="125725" y="793325"/>
            <a:ext cx="2464500" cy="4180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solidFill>
                  <a:schemeClr val="dk1"/>
                </a:solidFill>
                <a:highlight>
                  <a:schemeClr val="accent6"/>
                </a:highlight>
              </a:rPr>
              <a:t>Type here:</a:t>
            </a:r>
            <a:r>
              <a:rPr lang="en" sz="2000">
                <a:solidFill>
                  <a:srgbClr val="1155CC"/>
                </a:solidFill>
              </a:rPr>
              <a:t> </a:t>
            </a:r>
            <a:endParaRPr sz="2000">
              <a:solidFill>
                <a:srgbClr val="1155CC"/>
              </a:solidFill>
            </a:endParaRPr>
          </a:p>
          <a:p>
            <a:pPr indent="0" lvl="0" marL="0" rtl="0" algn="l">
              <a:spcBef>
                <a:spcPts val="0"/>
              </a:spcBef>
              <a:spcAft>
                <a:spcPts val="0"/>
              </a:spcAft>
              <a:buNone/>
            </a:pPr>
            <a:r>
              <a:t/>
            </a:r>
            <a:endParaRPr sz="1500">
              <a:solidFill>
                <a:srgbClr val="1155CC"/>
              </a:solidFill>
            </a:endParaRPr>
          </a:p>
        </p:txBody>
      </p:sp>
      <p:pic>
        <p:nvPicPr>
          <p:cNvPr id="56" name="Google Shape;56;p13"/>
          <p:cNvPicPr preferRelativeResize="0"/>
          <p:nvPr/>
        </p:nvPicPr>
        <p:blipFill rotWithShape="1">
          <a:blip r:embed="rId3">
            <a:alphaModFix/>
          </a:blip>
          <a:srcRect b="54380" l="26505" r="5057" t="19085"/>
          <a:stretch/>
        </p:blipFill>
        <p:spPr>
          <a:xfrm>
            <a:off x="2590225" y="1059850"/>
            <a:ext cx="6411377" cy="3701801"/>
          </a:xfrm>
          <a:prstGeom prst="rect">
            <a:avLst/>
          </a:prstGeom>
          <a:noFill/>
          <a:ln>
            <a:noFill/>
          </a:ln>
        </p:spPr>
      </p:pic>
      <p:pic>
        <p:nvPicPr>
          <p:cNvPr id="57" name="Google Shape;57;p13"/>
          <p:cNvPicPr preferRelativeResize="0"/>
          <p:nvPr/>
        </p:nvPicPr>
        <p:blipFill>
          <a:blip r:embed="rId4">
            <a:alphaModFix/>
          </a:blip>
          <a:stretch>
            <a:fillRect/>
          </a:stretch>
        </p:blipFill>
        <p:spPr>
          <a:xfrm>
            <a:off x="2240313" y="957300"/>
            <a:ext cx="6903699" cy="3852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Clue #6</a:t>
            </a:r>
            <a:endParaRPr/>
          </a:p>
        </p:txBody>
      </p:sp>
      <p:sp>
        <p:nvSpPr>
          <p:cNvPr id="124" name="Google Shape;124;p22"/>
          <p:cNvSpPr txBox="1"/>
          <p:nvPr>
            <p:ph idx="1" type="body"/>
          </p:nvPr>
        </p:nvSpPr>
        <p:spPr>
          <a:xfrm>
            <a:off x="137431" y="1142224"/>
            <a:ext cx="3705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highlight>
                  <a:schemeClr val="accent6"/>
                </a:highlight>
              </a:rPr>
              <a:t>What does the video add or confirm about your thoughts on the phenomenon? </a:t>
            </a:r>
            <a:endParaRPr>
              <a:solidFill>
                <a:schemeClr val="dk1"/>
              </a:solidFill>
              <a:highlight>
                <a:schemeClr val="accent6"/>
              </a:highlight>
            </a:endParaRPr>
          </a:p>
          <a:p>
            <a:pPr indent="0" lvl="0" marL="0" rtl="0" algn="l">
              <a:spcBef>
                <a:spcPts val="1200"/>
              </a:spcBef>
              <a:spcAft>
                <a:spcPts val="1200"/>
              </a:spcAft>
              <a:buNone/>
            </a:pPr>
            <a:r>
              <a:t/>
            </a:r>
            <a:endParaRPr>
              <a:solidFill>
                <a:schemeClr val="dk1"/>
              </a:solidFill>
              <a:highlight>
                <a:schemeClr val="accent6"/>
              </a:highlight>
            </a:endParaRPr>
          </a:p>
        </p:txBody>
      </p:sp>
      <p:sp>
        <p:nvSpPr>
          <p:cNvPr id="125" name="Google Shape;125;p22"/>
          <p:cNvSpPr txBox="1"/>
          <p:nvPr/>
        </p:nvSpPr>
        <p:spPr>
          <a:xfrm>
            <a:off x="5133000" y="5353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 Subscribe to Wild Connection TV https://bit.ly/2unbqr1&#10;The Santa Cruz River once flowed year-round through the desert. Today, its waters tell a powerful story of change, resilience, and hope. In this video, we explore the river’s deep ecological and cultural roots—from the ancient middens of early agriculturalists to the birds and mammals returning thanks to community-led revitalization. Along the way, we discover how natural history collections preserve the river’s legacy and help guide its future.&#10;&#10;*Featuring insights from archaeology, biology, and history, this video reveals how people and nature are forever linked—and how samples help us understand that connection.&#10;&#10;Part 2 of the Wild Connection series on the power of scientific samples.&#10;&#10;Connect with me!&#10;💕Website: http://www.jenniferverdolin.com&#10;💕Instagram:http://instagram.com/realdrjen&#10;💕Twitter:http://twitter.com/realdrjen&#10;💕Facebook: https://www.facebook.com/whatsyourwildconnection/" id="126" name="Google Shape;126;p22" title="The Santa Cruz: A Living River">
            <a:hlinkClick r:id="rId3"/>
          </p:cNvPr>
          <p:cNvPicPr preferRelativeResize="0"/>
          <p:nvPr/>
        </p:nvPicPr>
        <p:blipFill>
          <a:blip r:embed="rId4">
            <a:alphaModFix/>
          </a:blip>
          <a:stretch>
            <a:fillRect/>
          </a:stretch>
        </p:blipFill>
        <p:spPr>
          <a:xfrm>
            <a:off x="3773150" y="839275"/>
            <a:ext cx="5059150" cy="2845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311700" y="120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Mystery Solved?!</a:t>
            </a:r>
            <a:endParaRPr/>
          </a:p>
        </p:txBody>
      </p:sp>
      <p:sp>
        <p:nvSpPr>
          <p:cNvPr id="132" name="Google Shape;132;p23"/>
          <p:cNvSpPr txBox="1"/>
          <p:nvPr>
            <p:ph idx="1" type="body"/>
          </p:nvPr>
        </p:nvSpPr>
        <p:spPr>
          <a:xfrm>
            <a:off x="311700" y="693250"/>
            <a:ext cx="8520600" cy="387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highlight>
                  <a:schemeClr val="accent6"/>
                </a:highlight>
              </a:rPr>
              <a:t>Using evidence from the clues, explain the phenomenon in the pictures on the first slide. What do you think happened to the water in the Santa Cruz?</a:t>
            </a:r>
            <a:endParaRPr>
              <a:solidFill>
                <a:schemeClr val="dk1"/>
              </a:solidFill>
              <a:highlight>
                <a:schemeClr val="accent6"/>
              </a:highlight>
            </a:endParaRPr>
          </a:p>
          <a:p>
            <a:pPr indent="0" lvl="0" marL="0" rtl="0" algn="l">
              <a:spcBef>
                <a:spcPts val="1200"/>
              </a:spcBef>
              <a:spcAft>
                <a:spcPts val="0"/>
              </a:spcAft>
              <a:buNone/>
            </a:pPr>
            <a:r>
              <a:rPr lang="en">
                <a:solidFill>
                  <a:schemeClr val="dk1"/>
                </a:solidFill>
                <a:highlight>
                  <a:schemeClr val="accent6"/>
                </a:highlight>
              </a:rPr>
              <a:t>Type your explanation as a CER. (Claim, evidence, and reasoning)</a:t>
            </a:r>
            <a:endParaRPr>
              <a:solidFill>
                <a:schemeClr val="dk1"/>
              </a:solidFill>
              <a:highlight>
                <a:schemeClr val="accent6"/>
              </a:highlight>
            </a:endParaRPr>
          </a:p>
          <a:p>
            <a:pPr indent="0" lvl="0" marL="0" rtl="0" algn="l">
              <a:spcBef>
                <a:spcPts val="1200"/>
              </a:spcBef>
              <a:spcAft>
                <a:spcPts val="1200"/>
              </a:spcAft>
              <a:buNone/>
            </a:pPr>
            <a:r>
              <a:t/>
            </a:r>
            <a:endParaRPr>
              <a:solidFill>
                <a:schemeClr val="dk1"/>
              </a:solidFill>
              <a:highlight>
                <a:schemeClr val="accent6"/>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Mystery in the Santa Cruz River</a:t>
            </a:r>
            <a:endParaRPr/>
          </a:p>
        </p:txBody>
      </p:sp>
      <p:sp>
        <p:nvSpPr>
          <p:cNvPr id="63" name="Google Shape;63;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Use the following clues to explain the phenomenon in the pictures. On most slides you must type in an answer or other information that will lead you to the cause of the </a:t>
            </a:r>
            <a:r>
              <a:rPr lang="en"/>
              <a:t>phenomenon</a:t>
            </a:r>
            <a:r>
              <a:rPr lang="en"/>
              <a:t>. On the last slide you must make a claim about what you have discovered that caused it. </a:t>
            </a:r>
            <a:endParaRPr/>
          </a:p>
          <a:p>
            <a:pPr indent="0" lvl="0" marL="0" rtl="0" algn="l">
              <a:spcBef>
                <a:spcPts val="1200"/>
              </a:spcBef>
              <a:spcAft>
                <a:spcPts val="1200"/>
              </a:spcAft>
              <a:buNone/>
            </a:pPr>
            <a:r>
              <a:t/>
            </a:r>
            <a:endParaRPr/>
          </a:p>
        </p:txBody>
      </p:sp>
      <p:pic>
        <p:nvPicPr>
          <p:cNvPr id="64" name="Google Shape;64;p14"/>
          <p:cNvPicPr preferRelativeResize="0"/>
          <p:nvPr/>
        </p:nvPicPr>
        <p:blipFill>
          <a:blip r:embed="rId3">
            <a:alphaModFix/>
          </a:blip>
          <a:stretch>
            <a:fillRect/>
          </a:stretch>
        </p:blipFill>
        <p:spPr>
          <a:xfrm>
            <a:off x="6044513" y="2828263"/>
            <a:ext cx="2390775" cy="1914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144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Mystery Clue #1</a:t>
            </a:r>
            <a:endParaRPr/>
          </a:p>
        </p:txBody>
      </p:sp>
      <p:sp>
        <p:nvSpPr>
          <p:cNvPr id="70" name="Google Shape;70;p15"/>
          <p:cNvSpPr txBox="1"/>
          <p:nvPr>
            <p:ph idx="1" type="body"/>
          </p:nvPr>
        </p:nvSpPr>
        <p:spPr>
          <a:xfrm>
            <a:off x="90225" y="625500"/>
            <a:ext cx="2932500" cy="42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“Groundwater”</a:t>
            </a:r>
            <a:endParaRPr/>
          </a:p>
          <a:p>
            <a:pPr indent="0" lvl="0" marL="0" rtl="0" algn="l">
              <a:spcBef>
                <a:spcPts val="1200"/>
              </a:spcBef>
              <a:spcAft>
                <a:spcPts val="0"/>
              </a:spcAft>
              <a:buNone/>
            </a:pPr>
            <a:r>
              <a:rPr lang="en">
                <a:highlight>
                  <a:srgbClr val="FFFF00"/>
                </a:highlight>
              </a:rPr>
              <a:t>Where do you think our groundwater comes from? Explain why you think that.</a:t>
            </a:r>
            <a:endParaRPr>
              <a:highlight>
                <a:srgbClr val="00FF00"/>
              </a:highlight>
            </a:endParaRPr>
          </a:p>
          <a:p>
            <a:pPr indent="0" lvl="0" marL="0" rtl="0" algn="l">
              <a:spcBef>
                <a:spcPts val="1200"/>
              </a:spcBef>
              <a:spcAft>
                <a:spcPts val="0"/>
              </a:spcAft>
              <a:buNone/>
            </a:pPr>
            <a:r>
              <a:t/>
            </a:r>
            <a:endParaRPr>
              <a:highlight>
                <a:srgbClr val="00FF00"/>
              </a:highlight>
            </a:endParaRPr>
          </a:p>
          <a:p>
            <a:pPr indent="0" lvl="0" marL="0" rtl="0" algn="l">
              <a:spcBef>
                <a:spcPts val="1200"/>
              </a:spcBef>
              <a:spcAft>
                <a:spcPts val="1200"/>
              </a:spcAft>
              <a:buNone/>
            </a:pPr>
            <a:r>
              <a:t/>
            </a:r>
            <a:endParaRPr/>
          </a:p>
        </p:txBody>
      </p:sp>
      <p:pic>
        <p:nvPicPr>
          <p:cNvPr id="71" name="Google Shape;71;p15"/>
          <p:cNvPicPr preferRelativeResize="0"/>
          <p:nvPr/>
        </p:nvPicPr>
        <p:blipFill>
          <a:blip r:embed="rId3">
            <a:alphaModFix/>
          </a:blip>
          <a:stretch>
            <a:fillRect/>
          </a:stretch>
        </p:blipFill>
        <p:spPr>
          <a:xfrm>
            <a:off x="3136500" y="625500"/>
            <a:ext cx="6007500" cy="34158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212550" y="159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Clue #2 </a:t>
            </a:r>
            <a:endParaRPr/>
          </a:p>
        </p:txBody>
      </p:sp>
      <p:sp>
        <p:nvSpPr>
          <p:cNvPr id="77" name="Google Shape;77;p16"/>
          <p:cNvSpPr txBox="1"/>
          <p:nvPr>
            <p:ph idx="1" type="body"/>
          </p:nvPr>
        </p:nvSpPr>
        <p:spPr>
          <a:xfrm>
            <a:off x="61975" y="732675"/>
            <a:ext cx="2862900" cy="433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“Climate Change”</a:t>
            </a:r>
            <a:endParaRPr>
              <a:solidFill>
                <a:schemeClr val="dk1"/>
              </a:solidFill>
              <a:highlight>
                <a:schemeClr val="accent6"/>
              </a:highlight>
            </a:endParaRPr>
          </a:p>
          <a:p>
            <a:pPr indent="0" lvl="0" marL="0" rtl="0" algn="l">
              <a:spcBef>
                <a:spcPts val="1200"/>
              </a:spcBef>
              <a:spcAft>
                <a:spcPts val="0"/>
              </a:spcAft>
              <a:buNone/>
            </a:pPr>
            <a:r>
              <a:rPr lang="en">
                <a:solidFill>
                  <a:schemeClr val="dk1"/>
                </a:solidFill>
                <a:highlight>
                  <a:schemeClr val="accent6"/>
                </a:highlight>
              </a:rPr>
              <a:t>What do you notice about the number of </a:t>
            </a:r>
            <a:r>
              <a:rPr lang="en">
                <a:solidFill>
                  <a:schemeClr val="dk1"/>
                </a:solidFill>
                <a:highlight>
                  <a:schemeClr val="accent6"/>
                </a:highlight>
              </a:rPr>
              <a:t>days</a:t>
            </a:r>
            <a:r>
              <a:rPr lang="en">
                <a:solidFill>
                  <a:schemeClr val="dk1"/>
                </a:solidFill>
                <a:highlight>
                  <a:schemeClr val="accent6"/>
                </a:highlight>
              </a:rPr>
              <a:t> in Tucson over 105? How could that impact the water cycle in Tucson?</a:t>
            </a:r>
            <a:endParaRPr>
              <a:solidFill>
                <a:schemeClr val="dk1"/>
              </a:solidFill>
              <a:highlight>
                <a:schemeClr val="accent6"/>
              </a:highlight>
            </a:endParaRPr>
          </a:p>
          <a:p>
            <a:pPr indent="0" lvl="0" marL="0" rtl="0" algn="l">
              <a:spcBef>
                <a:spcPts val="1200"/>
              </a:spcBef>
              <a:spcAft>
                <a:spcPts val="1200"/>
              </a:spcAft>
              <a:buNone/>
            </a:pPr>
            <a:r>
              <a:t/>
            </a:r>
            <a:endParaRPr>
              <a:solidFill>
                <a:schemeClr val="dk1"/>
              </a:solidFill>
              <a:highlight>
                <a:srgbClr val="00FF00"/>
              </a:highlight>
            </a:endParaRPr>
          </a:p>
        </p:txBody>
      </p:sp>
      <p:sp>
        <p:nvSpPr>
          <p:cNvPr id="78" name="Google Shape;78;p16"/>
          <p:cNvSpPr txBox="1"/>
          <p:nvPr/>
        </p:nvSpPr>
        <p:spPr>
          <a:xfrm>
            <a:off x="5540100" y="557725"/>
            <a:ext cx="40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a:t>
            </a:r>
            <a:endParaRPr/>
          </a:p>
        </p:txBody>
      </p:sp>
      <p:sp>
        <p:nvSpPr>
          <p:cNvPr id="79" name="Google Shape;79;p16"/>
          <p:cNvSpPr txBox="1"/>
          <p:nvPr/>
        </p:nvSpPr>
        <p:spPr>
          <a:xfrm>
            <a:off x="8564225" y="632100"/>
            <a:ext cx="38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t>
            </a:r>
            <a:endParaRPr/>
          </a:p>
        </p:txBody>
      </p:sp>
      <p:pic>
        <p:nvPicPr>
          <p:cNvPr id="80" name="Google Shape;80;p16"/>
          <p:cNvPicPr preferRelativeResize="0"/>
          <p:nvPr/>
        </p:nvPicPr>
        <p:blipFill>
          <a:blip r:embed="rId3">
            <a:alphaModFix/>
          </a:blip>
          <a:stretch>
            <a:fillRect/>
          </a:stretch>
        </p:blipFill>
        <p:spPr>
          <a:xfrm>
            <a:off x="2894503" y="632100"/>
            <a:ext cx="6249500" cy="367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6742325" y="445025"/>
            <a:ext cx="20901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Clue #4 </a:t>
            </a:r>
            <a:endParaRPr/>
          </a:p>
        </p:txBody>
      </p:sp>
      <p:pic>
        <p:nvPicPr>
          <p:cNvPr id="86" name="Google Shape;86;p17"/>
          <p:cNvPicPr preferRelativeResize="0"/>
          <p:nvPr/>
        </p:nvPicPr>
        <p:blipFill>
          <a:blip r:embed="rId3">
            <a:alphaModFix/>
          </a:blip>
          <a:stretch>
            <a:fillRect/>
          </a:stretch>
        </p:blipFill>
        <p:spPr>
          <a:xfrm>
            <a:off x="152400" y="152400"/>
            <a:ext cx="8420976" cy="4828151"/>
          </a:xfrm>
          <a:prstGeom prst="rect">
            <a:avLst/>
          </a:prstGeom>
          <a:noFill/>
          <a:ln>
            <a:noFill/>
          </a:ln>
        </p:spPr>
      </p:pic>
      <p:sp>
        <p:nvSpPr>
          <p:cNvPr id="87" name="Google Shape;87;p17"/>
          <p:cNvSpPr txBox="1"/>
          <p:nvPr/>
        </p:nvSpPr>
        <p:spPr>
          <a:xfrm>
            <a:off x="152400" y="4472300"/>
            <a:ext cx="83370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lt1"/>
                </a:solidFill>
              </a:rPr>
              <a:t>Tucson 1965</a:t>
            </a:r>
            <a:endParaRPr b="1" sz="2300">
              <a:solidFill>
                <a:schemeClr val="lt1"/>
              </a:solidFill>
            </a:endParaRPr>
          </a:p>
        </p:txBody>
      </p:sp>
      <p:sp>
        <p:nvSpPr>
          <p:cNvPr id="88" name="Google Shape;88;p17"/>
          <p:cNvSpPr txBox="1"/>
          <p:nvPr/>
        </p:nvSpPr>
        <p:spPr>
          <a:xfrm>
            <a:off x="194375" y="205500"/>
            <a:ext cx="83370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lt1"/>
                </a:solidFill>
              </a:rPr>
              <a:t>Clue # 3</a:t>
            </a:r>
            <a:endParaRPr b="1" sz="23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4" name="Google Shape;94;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5" name="Google Shape;95;p18"/>
          <p:cNvPicPr preferRelativeResize="0"/>
          <p:nvPr/>
        </p:nvPicPr>
        <p:blipFill>
          <a:blip r:embed="rId3">
            <a:alphaModFix/>
          </a:blip>
          <a:stretch>
            <a:fillRect/>
          </a:stretch>
        </p:blipFill>
        <p:spPr>
          <a:xfrm>
            <a:off x="259800" y="0"/>
            <a:ext cx="8785924" cy="5143500"/>
          </a:xfrm>
          <a:prstGeom prst="rect">
            <a:avLst/>
          </a:prstGeom>
          <a:noFill/>
          <a:ln>
            <a:noFill/>
          </a:ln>
        </p:spPr>
      </p:pic>
      <p:sp>
        <p:nvSpPr>
          <p:cNvPr id="96" name="Google Shape;96;p18"/>
          <p:cNvSpPr txBox="1"/>
          <p:nvPr/>
        </p:nvSpPr>
        <p:spPr>
          <a:xfrm>
            <a:off x="403500" y="142525"/>
            <a:ext cx="83370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lt1"/>
                </a:solidFill>
              </a:rPr>
              <a:t>Clue # 3 Continued</a:t>
            </a:r>
            <a:endParaRPr b="1" sz="2300">
              <a:solidFill>
                <a:schemeClr val="lt1"/>
              </a:solidFill>
            </a:endParaRPr>
          </a:p>
        </p:txBody>
      </p:sp>
      <p:sp>
        <p:nvSpPr>
          <p:cNvPr id="97" name="Google Shape;97;p18"/>
          <p:cNvSpPr txBox="1"/>
          <p:nvPr/>
        </p:nvSpPr>
        <p:spPr>
          <a:xfrm>
            <a:off x="556725" y="4568875"/>
            <a:ext cx="83370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lt1"/>
                </a:solidFill>
              </a:rPr>
              <a:t>Tucson 2011</a:t>
            </a:r>
            <a:endParaRPr b="1" sz="23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Clue #3 Continued </a:t>
            </a:r>
            <a:endParaRPr/>
          </a:p>
        </p:txBody>
      </p:sp>
      <p:sp>
        <p:nvSpPr>
          <p:cNvPr id="103" name="Google Shape;103;p19"/>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highlight>
                  <a:schemeClr val="accent6"/>
                </a:highlight>
              </a:rPr>
              <a:t>What do these two maps show</a:t>
            </a:r>
            <a:r>
              <a:rPr lang="en">
                <a:highlight>
                  <a:schemeClr val="accent6"/>
                </a:highlight>
              </a:rPr>
              <a:t> us?</a:t>
            </a:r>
            <a:endParaRPr>
              <a:highlight>
                <a:schemeClr val="accent6"/>
              </a:highlight>
            </a:endParaRPr>
          </a:p>
        </p:txBody>
      </p:sp>
      <p:pic>
        <p:nvPicPr>
          <p:cNvPr id="104" name="Google Shape;104;p19"/>
          <p:cNvPicPr preferRelativeResize="0"/>
          <p:nvPr/>
        </p:nvPicPr>
        <p:blipFill>
          <a:blip r:embed="rId3">
            <a:alphaModFix/>
          </a:blip>
          <a:stretch>
            <a:fillRect/>
          </a:stretch>
        </p:blipFill>
        <p:spPr>
          <a:xfrm>
            <a:off x="4660725" y="57603"/>
            <a:ext cx="4385000" cy="2514147"/>
          </a:xfrm>
          <a:prstGeom prst="rect">
            <a:avLst/>
          </a:prstGeom>
          <a:noFill/>
          <a:ln>
            <a:noFill/>
          </a:ln>
        </p:spPr>
      </p:pic>
      <p:pic>
        <p:nvPicPr>
          <p:cNvPr id="105" name="Google Shape;105;p19"/>
          <p:cNvPicPr preferRelativeResize="0"/>
          <p:nvPr/>
        </p:nvPicPr>
        <p:blipFill>
          <a:blip r:embed="rId4">
            <a:alphaModFix/>
          </a:blip>
          <a:stretch>
            <a:fillRect/>
          </a:stretch>
        </p:blipFill>
        <p:spPr>
          <a:xfrm>
            <a:off x="4660725" y="2576423"/>
            <a:ext cx="4385000" cy="2567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idx="1" type="body"/>
          </p:nvPr>
        </p:nvSpPr>
        <p:spPr>
          <a:xfrm>
            <a:off x="311700" y="158075"/>
            <a:ext cx="3111600" cy="441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Clue # 4</a:t>
            </a:r>
            <a:endParaRPr b="1"/>
          </a:p>
          <a:p>
            <a:pPr indent="0" lvl="0" marL="0" rtl="0" algn="l">
              <a:spcBef>
                <a:spcPts val="1200"/>
              </a:spcBef>
              <a:spcAft>
                <a:spcPts val="1200"/>
              </a:spcAft>
              <a:buClr>
                <a:schemeClr val="dk1"/>
              </a:buClr>
              <a:buSzPts val="1100"/>
              <a:buFont typeface="Arial"/>
              <a:buNone/>
            </a:pPr>
            <a:r>
              <a:rPr lang="en">
                <a:solidFill>
                  <a:schemeClr val="dk1"/>
                </a:solidFill>
                <a:highlight>
                  <a:schemeClr val="accent6"/>
                </a:highlight>
              </a:rPr>
              <a:t>This graph shows water in monitoring wells, </a:t>
            </a:r>
            <a:r>
              <a:rPr lang="en">
                <a:solidFill>
                  <a:schemeClr val="dk1"/>
                </a:solidFill>
                <a:highlight>
                  <a:schemeClr val="accent6"/>
                </a:highlight>
              </a:rPr>
              <a:t> what do you believe is the cause for the overall groundwater decline?</a:t>
            </a:r>
            <a:endParaRPr/>
          </a:p>
        </p:txBody>
      </p:sp>
      <p:pic>
        <p:nvPicPr>
          <p:cNvPr id="111" name="Google Shape;111;p20"/>
          <p:cNvPicPr preferRelativeResize="0"/>
          <p:nvPr/>
        </p:nvPicPr>
        <p:blipFill rotWithShape="1">
          <a:blip r:embed="rId3">
            <a:alphaModFix/>
          </a:blip>
          <a:srcRect b="11171" l="6559" r="11854" t="12258"/>
          <a:stretch/>
        </p:blipFill>
        <p:spPr>
          <a:xfrm>
            <a:off x="3423150" y="393638"/>
            <a:ext cx="5594875" cy="4356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1348024"/>
            <a:ext cx="2695200" cy="39210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800">
                <a:highlight>
                  <a:schemeClr val="accent6"/>
                </a:highlight>
              </a:rPr>
              <a:t>What information does this graph give and why is it relevant to water resources?</a:t>
            </a:r>
            <a:endParaRPr sz="1800">
              <a:highlight>
                <a:schemeClr val="accent6"/>
              </a:highlight>
            </a:endParaRPr>
          </a:p>
          <a:p>
            <a:pPr indent="0" lvl="0" marL="0" rtl="0" algn="l">
              <a:lnSpc>
                <a:spcPct val="115000"/>
              </a:lnSpc>
              <a:spcBef>
                <a:spcPts val="1200"/>
              </a:spcBef>
              <a:spcAft>
                <a:spcPts val="1200"/>
              </a:spcAft>
              <a:buClr>
                <a:schemeClr val="dk1"/>
              </a:buClr>
              <a:buSzPts val="1100"/>
              <a:buFont typeface="Arial"/>
              <a:buNone/>
            </a:pPr>
            <a:r>
              <a:t/>
            </a:r>
            <a:endParaRPr sz="1800">
              <a:highlight>
                <a:schemeClr val="accent6"/>
              </a:highlight>
            </a:endParaRPr>
          </a:p>
        </p:txBody>
      </p:sp>
      <p:pic>
        <p:nvPicPr>
          <p:cNvPr id="117" name="Google Shape;117;p21"/>
          <p:cNvPicPr preferRelativeResize="0"/>
          <p:nvPr/>
        </p:nvPicPr>
        <p:blipFill>
          <a:blip r:embed="rId3">
            <a:alphaModFix/>
          </a:blip>
          <a:stretch>
            <a:fillRect/>
          </a:stretch>
        </p:blipFill>
        <p:spPr>
          <a:xfrm>
            <a:off x="3006890" y="429771"/>
            <a:ext cx="6137185" cy="3991024"/>
          </a:xfrm>
          <a:prstGeom prst="rect">
            <a:avLst/>
          </a:prstGeom>
          <a:noFill/>
          <a:ln>
            <a:noFill/>
          </a:ln>
        </p:spPr>
      </p:pic>
      <p:sp>
        <p:nvSpPr>
          <p:cNvPr id="118" name="Google Shape;11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Clue #5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