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Slab"/>
      <p:regular r:id="rId14"/>
      <p:bold r:id="rId15"/>
    </p:embeddedFon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0" roundtripDataSignature="AMtx7miP4EkNETA2+S/AUr69TKhyAQZF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bold.fntdata"/><Relationship Id="rId14" Type="http://schemas.openxmlformats.org/officeDocument/2006/relationships/font" Target="fonts/RobotoSlab-regular.fntdata"/><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7558de5ac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7558de5ac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Students should, as a class, have AT LEAST the following: making a list that describes their trash, categorizing it, drawing it, creating a model of it (like drawing it in the order they pull it out) If they don’t give these answers, you should add them to the list yourself.</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7558de5a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7558de5a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7558de5ac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7558de5ac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7"/>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7"/>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7"/>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7"/>
          <p:cNvSpPr txBox="1"/>
          <p:nvPr>
            <p:ph type="ctrTitle"/>
          </p:nvPr>
        </p:nvSpPr>
        <p:spPr>
          <a:xfrm>
            <a:off x="1680302" y="1188925"/>
            <a:ext cx="5783400" cy="1457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p:txBody>
      </p:sp>
      <p:sp>
        <p:nvSpPr>
          <p:cNvPr id="14" name="Google Shape;14;p7"/>
          <p:cNvSpPr txBox="1"/>
          <p:nvPr>
            <p:ph idx="1" type="subTitle"/>
          </p:nvPr>
        </p:nvSpPr>
        <p:spPr>
          <a:xfrm>
            <a:off x="1680302" y="3049450"/>
            <a:ext cx="5783400" cy="9090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6"/>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6"/>
          <p:cNvSpPr txBox="1"/>
          <p:nvPr>
            <p:ph hasCustomPrompt="1" type="title"/>
          </p:nvPr>
        </p:nvSpPr>
        <p:spPr>
          <a:xfrm>
            <a:off x="387900" y="1152450"/>
            <a:ext cx="8368200" cy="1538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5"/>
              </a:buClr>
              <a:buSzPts val="13000"/>
              <a:buNone/>
              <a:defRPr sz="13000">
                <a:solidFill>
                  <a:schemeClr val="accent5"/>
                </a:solidFill>
              </a:defRPr>
            </a:lvl1pPr>
            <a:lvl2pPr lvl="1" algn="ctr">
              <a:lnSpc>
                <a:spcPct val="100000"/>
              </a:lnSpc>
              <a:spcBef>
                <a:spcPts val="0"/>
              </a:spcBef>
              <a:spcAft>
                <a:spcPts val="0"/>
              </a:spcAft>
              <a:buClr>
                <a:schemeClr val="accent5"/>
              </a:buClr>
              <a:buSzPts val="13000"/>
              <a:buNone/>
              <a:defRPr sz="13000">
                <a:solidFill>
                  <a:schemeClr val="accent5"/>
                </a:solidFill>
              </a:defRPr>
            </a:lvl2pPr>
            <a:lvl3pPr lvl="2" algn="ctr">
              <a:lnSpc>
                <a:spcPct val="100000"/>
              </a:lnSpc>
              <a:spcBef>
                <a:spcPts val="0"/>
              </a:spcBef>
              <a:spcAft>
                <a:spcPts val="0"/>
              </a:spcAft>
              <a:buClr>
                <a:schemeClr val="accent5"/>
              </a:buClr>
              <a:buSzPts val="13000"/>
              <a:buNone/>
              <a:defRPr sz="13000">
                <a:solidFill>
                  <a:schemeClr val="accent5"/>
                </a:solidFill>
              </a:defRPr>
            </a:lvl3pPr>
            <a:lvl4pPr lvl="3" algn="ctr">
              <a:lnSpc>
                <a:spcPct val="100000"/>
              </a:lnSpc>
              <a:spcBef>
                <a:spcPts val="0"/>
              </a:spcBef>
              <a:spcAft>
                <a:spcPts val="0"/>
              </a:spcAft>
              <a:buClr>
                <a:schemeClr val="accent5"/>
              </a:buClr>
              <a:buSzPts val="13000"/>
              <a:buNone/>
              <a:defRPr sz="13000">
                <a:solidFill>
                  <a:schemeClr val="accent5"/>
                </a:solidFill>
              </a:defRPr>
            </a:lvl4pPr>
            <a:lvl5pPr lvl="4" algn="ctr">
              <a:lnSpc>
                <a:spcPct val="100000"/>
              </a:lnSpc>
              <a:spcBef>
                <a:spcPts val="0"/>
              </a:spcBef>
              <a:spcAft>
                <a:spcPts val="0"/>
              </a:spcAft>
              <a:buClr>
                <a:schemeClr val="accent5"/>
              </a:buClr>
              <a:buSzPts val="13000"/>
              <a:buNone/>
              <a:defRPr sz="13000">
                <a:solidFill>
                  <a:schemeClr val="accent5"/>
                </a:solidFill>
              </a:defRPr>
            </a:lvl5pPr>
            <a:lvl6pPr lvl="5" algn="ctr">
              <a:lnSpc>
                <a:spcPct val="100000"/>
              </a:lnSpc>
              <a:spcBef>
                <a:spcPts val="0"/>
              </a:spcBef>
              <a:spcAft>
                <a:spcPts val="0"/>
              </a:spcAft>
              <a:buClr>
                <a:schemeClr val="accent5"/>
              </a:buClr>
              <a:buSzPts val="13000"/>
              <a:buNone/>
              <a:defRPr sz="13000">
                <a:solidFill>
                  <a:schemeClr val="accent5"/>
                </a:solidFill>
              </a:defRPr>
            </a:lvl6pPr>
            <a:lvl7pPr lvl="6" algn="ctr">
              <a:lnSpc>
                <a:spcPct val="100000"/>
              </a:lnSpc>
              <a:spcBef>
                <a:spcPts val="0"/>
              </a:spcBef>
              <a:spcAft>
                <a:spcPts val="0"/>
              </a:spcAft>
              <a:buClr>
                <a:schemeClr val="accent5"/>
              </a:buClr>
              <a:buSzPts val="13000"/>
              <a:buNone/>
              <a:defRPr sz="13000">
                <a:solidFill>
                  <a:schemeClr val="accent5"/>
                </a:solidFill>
              </a:defRPr>
            </a:lvl7pPr>
            <a:lvl8pPr lvl="7" algn="ctr">
              <a:lnSpc>
                <a:spcPct val="100000"/>
              </a:lnSpc>
              <a:spcBef>
                <a:spcPts val="0"/>
              </a:spcBef>
              <a:spcAft>
                <a:spcPts val="0"/>
              </a:spcAft>
              <a:buClr>
                <a:schemeClr val="accent5"/>
              </a:buClr>
              <a:buSzPts val="13000"/>
              <a:buNone/>
              <a:defRPr sz="13000">
                <a:solidFill>
                  <a:schemeClr val="accent5"/>
                </a:solidFill>
              </a:defRPr>
            </a:lvl8pPr>
            <a:lvl9pPr lvl="8"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6"/>
          <p:cNvSpPr txBox="1"/>
          <p:nvPr>
            <p:ph idx="1" type="body"/>
          </p:nvPr>
        </p:nvSpPr>
        <p:spPr>
          <a:xfrm>
            <a:off x="387900" y="2919450"/>
            <a:ext cx="83682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6" name="Google Shape;5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cxnSp>
        <p:nvCxnSpPr>
          <p:cNvPr id="17" name="Google Shape;17;p8"/>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8"/>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 name="Google Shape;19;p8"/>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 name="Google Shape;20;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cxnSp>
        <p:nvCxnSpPr>
          <p:cNvPr id="22" name="Google Shape;22;p9"/>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23" name="Google Shape;23;p9"/>
          <p:cNvSpPr txBox="1"/>
          <p:nvPr>
            <p:ph type="title"/>
          </p:nvPr>
        </p:nvSpPr>
        <p:spPr>
          <a:xfrm>
            <a:off x="480750" y="1764950"/>
            <a:ext cx="8222100" cy="907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4" name="Google Shape;2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10"/>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10"/>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8" name="Google Shape;28;p10"/>
          <p:cNvSpPr txBox="1"/>
          <p:nvPr>
            <p:ph idx="1" type="body"/>
          </p:nvPr>
        </p:nvSpPr>
        <p:spPr>
          <a:xfrm>
            <a:off x="387900" y="1489825"/>
            <a:ext cx="3999900" cy="3078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10"/>
          <p:cNvSpPr txBox="1"/>
          <p:nvPr>
            <p:ph idx="2" type="body"/>
          </p:nvPr>
        </p:nvSpPr>
        <p:spPr>
          <a:xfrm>
            <a:off x="4756200" y="1489825"/>
            <a:ext cx="3999900" cy="3078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12"/>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12"/>
          <p:cNvSpPr txBox="1"/>
          <p:nvPr>
            <p:ph type="title"/>
          </p:nvPr>
        </p:nvSpPr>
        <p:spPr>
          <a:xfrm>
            <a:off x="3879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7" name="Google Shape;37;p12"/>
          <p:cNvSpPr txBox="1"/>
          <p:nvPr>
            <p:ph idx="1" type="body"/>
          </p:nvPr>
        </p:nvSpPr>
        <p:spPr>
          <a:xfrm>
            <a:off x="387900" y="1594025"/>
            <a:ext cx="2808000" cy="26811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 name="Google Shape;3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13"/>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1" name="Google Shape;4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14"/>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 name="Google Shape;44;p14"/>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14"/>
          <p:cNvSpPr txBox="1"/>
          <p:nvPr>
            <p:ph type="title"/>
          </p:nvPr>
        </p:nvSpPr>
        <p:spPr>
          <a:xfrm>
            <a:off x="265500" y="1209075"/>
            <a:ext cx="4045200" cy="1506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6" name="Google Shape;46;p14"/>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1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5"/>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1pPr>
            <a:lvl2pPr lvl="1"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2pPr>
            <a:lvl3pPr lvl="2"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3pPr>
            <a:lvl4pPr lvl="3"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4pPr>
            <a:lvl5pPr lvl="4"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5pPr>
            <a:lvl6pPr lvl="5"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6pPr>
            <a:lvl7pPr lvl="6"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7pPr>
            <a:lvl8pPr lvl="7"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8pPr>
            <a:lvl9pPr lvl="8" marR="0" rtl="0" algn="l">
              <a:lnSpc>
                <a:spcPct val="100000"/>
              </a:lnSpc>
              <a:spcBef>
                <a:spcPts val="0"/>
              </a:spcBef>
              <a:spcAft>
                <a:spcPts val="0"/>
              </a:spcAft>
              <a:buClr>
                <a:schemeClr val="dk1"/>
              </a:buClr>
              <a:buSzPts val="3000"/>
              <a:buFont typeface="Roboto Slab"/>
              <a:buNone/>
              <a:defRPr b="0" i="0" sz="3000" u="none" cap="none" strike="noStrike">
                <a:solidFill>
                  <a:schemeClr val="dk1"/>
                </a:solidFill>
                <a:latin typeface="Roboto Slab"/>
                <a:ea typeface="Roboto Slab"/>
                <a:cs typeface="Roboto Slab"/>
                <a:sym typeface="Roboto Slab"/>
              </a:defRPr>
            </a:lvl9pPr>
          </a:lstStyle>
          <a:p/>
        </p:txBody>
      </p:sp>
      <p:sp>
        <p:nvSpPr>
          <p:cNvPr id="7" name="Google Shape;7;p6"/>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8" name="Google Shape;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txBox="1"/>
          <p:nvPr>
            <p:ph type="ctrTitle"/>
          </p:nvPr>
        </p:nvSpPr>
        <p:spPr>
          <a:xfrm>
            <a:off x="1680302" y="1188925"/>
            <a:ext cx="5783400" cy="14574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000"/>
              <a:buNone/>
            </a:pPr>
            <a:r>
              <a:rPr lang="en"/>
              <a:t>Archaeology of Trash</a:t>
            </a:r>
            <a:endParaRPr/>
          </a:p>
        </p:txBody>
      </p:sp>
      <p:sp>
        <p:nvSpPr>
          <p:cNvPr id="64" name="Google Shape;64;p1"/>
          <p:cNvSpPr txBox="1"/>
          <p:nvPr>
            <p:ph idx="1" type="subTitle"/>
          </p:nvPr>
        </p:nvSpPr>
        <p:spPr>
          <a:xfrm>
            <a:off x="1680302" y="3049450"/>
            <a:ext cx="5783400" cy="909000"/>
          </a:xfrm>
          <a:prstGeom prst="rect">
            <a:avLst/>
          </a:prstGeom>
          <a:noFill/>
          <a:ln>
            <a:noFill/>
          </a:ln>
        </p:spPr>
        <p:txBody>
          <a:bodyPr anchorCtr="0" anchor="t" bIns="91425" lIns="91425" spcFirstLastPara="1" rIns="91425" wrap="square" tIns="91425">
            <a:normAutofit fontScale="92500"/>
          </a:bodyPr>
          <a:lstStyle/>
          <a:p>
            <a:pPr indent="0" lvl="0" marL="0" rtl="0" algn="ctr">
              <a:lnSpc>
                <a:spcPct val="100000"/>
              </a:lnSpc>
              <a:spcBef>
                <a:spcPts val="0"/>
              </a:spcBef>
              <a:spcAft>
                <a:spcPts val="0"/>
              </a:spcAft>
              <a:buSzPct val="108108"/>
              <a:buNone/>
            </a:pPr>
            <a:r>
              <a:rPr lang="en"/>
              <a:t>What Can We Learn About a Civilization From the Things They Leave Behind</a:t>
            </a:r>
            <a:endParaRPr/>
          </a:p>
        </p:txBody>
      </p:sp>
      <p:sp>
        <p:nvSpPr>
          <p:cNvPr id="65" name="Google Shape;65;p1"/>
          <p:cNvSpPr txBox="1"/>
          <p:nvPr/>
        </p:nvSpPr>
        <p:spPr>
          <a:xfrm>
            <a:off x="3611901" y="3950814"/>
            <a:ext cx="2354401" cy="486930"/>
          </a:xfrm>
          <a:prstGeom prst="rect">
            <a:avLst/>
          </a:prstGeom>
          <a:noFill/>
          <a:ln>
            <a:noFill/>
          </a:ln>
        </p:spPr>
        <p:txBody>
          <a:bodyPr anchorCtr="0" anchor="b" bIns="91425" lIns="91425" spcFirstLastPara="1" rIns="91425" wrap="square" tIns="91425">
            <a:normAutofit fontScale="55000" lnSpcReduction="10000"/>
          </a:bodyPr>
          <a:lstStyle/>
          <a:p>
            <a:pPr indent="0" lvl="0" marL="0" marR="0" rtl="0" algn="ctr">
              <a:lnSpc>
                <a:spcPct val="100000"/>
              </a:lnSpc>
              <a:spcBef>
                <a:spcPts val="0"/>
              </a:spcBef>
              <a:spcAft>
                <a:spcPts val="0"/>
              </a:spcAft>
              <a:buClr>
                <a:schemeClr val="dk1"/>
              </a:buClr>
              <a:buSzPct val="181818"/>
              <a:buFont typeface="Roboto Slab"/>
              <a:buNone/>
            </a:pPr>
            <a:r>
              <a:rPr b="0" i="0" lang="en" sz="4000" u="none" cap="none" strike="noStrike">
                <a:solidFill>
                  <a:schemeClr val="dk1"/>
                </a:solidFill>
                <a:latin typeface="Roboto Slab"/>
                <a:ea typeface="Roboto Slab"/>
                <a:cs typeface="Roboto Slab"/>
                <a:sym typeface="Roboto Slab"/>
              </a:rPr>
              <a:t>C</a:t>
            </a:r>
            <a:r>
              <a:rPr lang="en" sz="4000">
                <a:solidFill>
                  <a:schemeClr val="dk1"/>
                </a:solidFill>
                <a:latin typeface="Roboto Slab"/>
                <a:ea typeface="Roboto Slab"/>
                <a:cs typeface="Roboto Slab"/>
                <a:sym typeface="Roboto Slab"/>
              </a:rPr>
              <a:t>1</a:t>
            </a:r>
            <a:r>
              <a:rPr b="0" i="0" lang="en" sz="4000" u="none" cap="none" strike="noStrike">
                <a:solidFill>
                  <a:schemeClr val="dk1"/>
                </a:solidFill>
                <a:latin typeface="Roboto Slab"/>
                <a:ea typeface="Roboto Slab"/>
                <a:cs typeface="Roboto Slab"/>
                <a:sym typeface="Roboto Slab"/>
              </a:rPr>
              <a:t> SW</a:t>
            </a:r>
            <a:r>
              <a:rPr lang="en" sz="4000">
                <a:solidFill>
                  <a:schemeClr val="dk1"/>
                </a:solidFill>
                <a:latin typeface="Roboto Slab"/>
                <a:ea typeface="Roboto Slab"/>
                <a:cs typeface="Roboto Slab"/>
                <a:sym typeface="Roboto Slab"/>
              </a:rPr>
              <a:t>3</a:t>
            </a:r>
            <a:r>
              <a:rPr b="0" i="0" lang="en" sz="4000" u="none" cap="none" strike="noStrike">
                <a:solidFill>
                  <a:schemeClr val="dk1"/>
                </a:solidFill>
                <a:latin typeface="Roboto Slab"/>
                <a:ea typeface="Roboto Slab"/>
                <a:cs typeface="Roboto Slab"/>
                <a:sym typeface="Roboto Slab"/>
              </a:rPr>
              <a:t> Activity</a:t>
            </a:r>
            <a:endParaRPr/>
          </a:p>
        </p:txBody>
      </p:sp>
      <p:sp>
        <p:nvSpPr>
          <p:cNvPr id="66" name="Google Shape;66;p1"/>
          <p:cNvSpPr txBox="1"/>
          <p:nvPr/>
        </p:nvSpPr>
        <p:spPr>
          <a:xfrm>
            <a:off x="5250920" y="4554663"/>
            <a:ext cx="3713061" cy="486930"/>
          </a:xfrm>
          <a:prstGeom prst="rect">
            <a:avLst/>
          </a:prstGeom>
          <a:noFill/>
          <a:ln>
            <a:noFill/>
          </a:ln>
        </p:spPr>
        <p:txBody>
          <a:bodyPr anchorCtr="0" anchor="b" bIns="91425" lIns="91425" spcFirstLastPara="1" rIns="91425" wrap="square" tIns="91425">
            <a:normAutofit fontScale="32500" lnSpcReduction="20000"/>
          </a:bodyPr>
          <a:lstStyle/>
          <a:p>
            <a:pPr indent="0" lvl="0" marL="0" marR="0" rtl="0" algn="ctr">
              <a:lnSpc>
                <a:spcPct val="100000"/>
              </a:lnSpc>
              <a:spcBef>
                <a:spcPts val="0"/>
              </a:spcBef>
              <a:spcAft>
                <a:spcPts val="0"/>
              </a:spcAft>
              <a:buClr>
                <a:schemeClr val="dk1"/>
              </a:buClr>
              <a:buSzPct val="307692"/>
              <a:buFont typeface="Roboto Slab"/>
              <a:buNone/>
            </a:pPr>
            <a:r>
              <a:rPr b="0" i="0" lang="en" sz="4000" u="none" cap="none" strike="noStrike">
                <a:solidFill>
                  <a:schemeClr val="dk1"/>
                </a:solidFill>
                <a:latin typeface="Roboto Slab"/>
                <a:ea typeface="Roboto Slab"/>
                <a:cs typeface="Roboto Slab"/>
                <a:sym typeface="Roboto Slab"/>
              </a:rPr>
              <a:t>There is an activity sheet for this slideshow.</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37558de5ac2_0_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Santa Cruz River - It’s Got Garbage!</a:t>
            </a:r>
            <a:endParaRPr/>
          </a:p>
        </p:txBody>
      </p:sp>
      <p:sp>
        <p:nvSpPr>
          <p:cNvPr id="72" name="Google Shape;72;g37558de5ac2_0_15"/>
          <p:cNvSpPr txBox="1"/>
          <p:nvPr>
            <p:ph idx="1" type="body"/>
          </p:nvPr>
        </p:nvSpPr>
        <p:spPr>
          <a:xfrm>
            <a:off x="89225" y="1424638"/>
            <a:ext cx="4269000" cy="3367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We’ve all been in the Santa Cruz, and we’ve seen the shopping carts and Polar Pops. Ancient civilizations left behind garbage, too! This garbage helps us to learn about what peoples’ lives were like.</a:t>
            </a:r>
            <a:endParaRPr/>
          </a:p>
          <a:p>
            <a:pPr indent="0" lvl="0" marL="0" rtl="0" algn="l">
              <a:spcBef>
                <a:spcPts val="0"/>
              </a:spcBef>
              <a:spcAft>
                <a:spcPts val="0"/>
              </a:spcAft>
              <a:buNone/>
            </a:pPr>
            <a:r>
              <a:rPr lang="en"/>
              <a:t>Garbage can teach us a lot! During the monsoon, trash that’s left anywhere in Tucson often flows into the Santa Cruz. When volunteers remove it, they count and categorize the trash so we can learn how to keep the river clean.</a:t>
            </a:r>
            <a:endParaRPr/>
          </a:p>
        </p:txBody>
      </p:sp>
      <p:pic>
        <p:nvPicPr>
          <p:cNvPr id="73" name="Google Shape;73;g37558de5ac2_0_15" title="sonoraninstitute.jpg"/>
          <p:cNvPicPr preferRelativeResize="0"/>
          <p:nvPr/>
        </p:nvPicPr>
        <p:blipFill>
          <a:blip r:embed="rId3">
            <a:alphaModFix/>
          </a:blip>
          <a:stretch>
            <a:fillRect/>
          </a:stretch>
        </p:blipFill>
        <p:spPr>
          <a:xfrm>
            <a:off x="4358216" y="1424575"/>
            <a:ext cx="4490558" cy="336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ph type="title"/>
          </p:nvPr>
        </p:nvSpPr>
        <p:spPr>
          <a:xfrm>
            <a:off x="387900" y="64425"/>
            <a:ext cx="8368200" cy="6861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Directions pt. 1: Documentation</a:t>
            </a:r>
            <a:endParaRPr/>
          </a:p>
        </p:txBody>
      </p:sp>
      <p:sp>
        <p:nvSpPr>
          <p:cNvPr id="79" name="Google Shape;79;p2"/>
          <p:cNvSpPr txBox="1"/>
          <p:nvPr>
            <p:ph idx="1" type="body"/>
          </p:nvPr>
        </p:nvSpPr>
        <p:spPr>
          <a:xfrm>
            <a:off x="387893" y="965020"/>
            <a:ext cx="8368200" cy="3078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AutoNum type="arabicPeriod"/>
            </a:pPr>
            <a:r>
              <a:rPr lang="en" sz="2400"/>
              <a:t>You are going to be looking at, organizing, categorizing, and logging real trash items that were found in the Santa Cruz River (don't worry, it's all clean trash! Well, kind of! I bleached it and we have gloves.)  It’s important for scientists to keep detailed records of what you find. In box 1, write several ways you can categorize your findings. (food trash, plastic, clothing, automotive, etc)</a:t>
            </a:r>
            <a:endParaRPr/>
          </a:p>
          <a:p>
            <a:pPr indent="-342900" lvl="0" marL="457200" rtl="0" algn="l">
              <a:lnSpc>
                <a:spcPct val="115000"/>
              </a:lnSpc>
              <a:spcBef>
                <a:spcPts val="0"/>
              </a:spcBef>
              <a:spcAft>
                <a:spcPts val="0"/>
              </a:spcAft>
              <a:buSzPts val="1800"/>
              <a:buAutoNum type="arabicPeriod"/>
            </a:pPr>
            <a:r>
              <a:rPr lang="en" sz="2400"/>
              <a:t>Share your thoughts as a class. </a:t>
            </a:r>
            <a:endParaRPr sz="2400"/>
          </a:p>
          <a:p>
            <a:pPr indent="-342900" lvl="0" marL="457200" rtl="0" algn="l">
              <a:lnSpc>
                <a:spcPct val="115000"/>
              </a:lnSpc>
              <a:spcBef>
                <a:spcPts val="0"/>
              </a:spcBef>
              <a:spcAft>
                <a:spcPts val="0"/>
              </a:spcAft>
              <a:buSzPts val="1800"/>
              <a:buAutoNum type="arabicPeriod"/>
            </a:pPr>
            <a:r>
              <a:rPr lang="en" sz="2400"/>
              <a:t>As a group, choose 3 or more categories.</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Directions pt. 2: Ask a question</a:t>
            </a:r>
            <a:endParaRPr/>
          </a:p>
        </p:txBody>
      </p:sp>
      <p:sp>
        <p:nvSpPr>
          <p:cNvPr id="85" name="Google Shape;85;p3"/>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rabicPeriod"/>
            </a:pPr>
            <a:r>
              <a:rPr lang="en" sz="2400"/>
              <a:t>What kinds of questions do you think you might be able to answer about these people? </a:t>
            </a:r>
            <a:endParaRPr sz="2400"/>
          </a:p>
          <a:p>
            <a:pPr indent="-317500" lvl="1" marL="914400" rtl="0" algn="l">
              <a:lnSpc>
                <a:spcPct val="115000"/>
              </a:lnSpc>
              <a:spcBef>
                <a:spcPts val="0"/>
              </a:spcBef>
              <a:spcAft>
                <a:spcPts val="0"/>
              </a:spcAft>
              <a:buSzPts val="1400"/>
              <a:buAutoNum type="alphaLcPeriod"/>
            </a:pPr>
            <a:r>
              <a:rPr lang="en" sz="1800"/>
              <a:t>Example: What kinds of food did these people eat? What was their health like? Was their society wealthy? Be specific. Remember that we’re thinking about what archaeologists might think about the civilization of Tucson. </a:t>
            </a:r>
            <a:endParaRPr sz="1800"/>
          </a:p>
          <a:p>
            <a:pPr indent="-342900" lvl="0" marL="457200" rtl="0" algn="l">
              <a:lnSpc>
                <a:spcPct val="115000"/>
              </a:lnSpc>
              <a:spcBef>
                <a:spcPts val="0"/>
              </a:spcBef>
              <a:spcAft>
                <a:spcPts val="0"/>
              </a:spcAft>
              <a:buSzPts val="1800"/>
              <a:buAutoNum type="arabicPeriod"/>
            </a:pPr>
            <a:r>
              <a:rPr lang="en" sz="2400"/>
              <a:t>What kinds of evidence would help you answer those questions?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4"/>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Directions pt. 3: Dig in some trash</a:t>
            </a:r>
            <a:endParaRPr/>
          </a:p>
        </p:txBody>
      </p:sp>
      <p:sp>
        <p:nvSpPr>
          <p:cNvPr id="91" name="Google Shape;91;p4"/>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400"/>
              <a:t>Remember to document what you find.Your graphic organizer includes a space for you to make a bar graph for your categories of trash.</a:t>
            </a:r>
            <a:endParaRPr sz="2400"/>
          </a:p>
          <a:p>
            <a:pPr indent="0" lvl="0" marL="0" rtl="0" algn="l">
              <a:lnSpc>
                <a:spcPct val="114999"/>
              </a:lnSpc>
              <a:spcBef>
                <a:spcPts val="1200"/>
              </a:spcBef>
              <a:spcAft>
                <a:spcPts val="1200"/>
              </a:spcAft>
              <a:buSzPts val="1800"/>
              <a:buNone/>
            </a:pPr>
            <a:r>
              <a:rPr lang="en" sz="2400"/>
              <a:t>Please do not mix the trash from your group's bag with the trash from another table. We are sharing materials with other classes and we need to make sure each bag stays separate.</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Draw Some Conclusions</a:t>
            </a:r>
            <a:endParaRPr/>
          </a:p>
        </p:txBody>
      </p:sp>
      <p:sp>
        <p:nvSpPr>
          <p:cNvPr id="97" name="Google Shape;97;p5"/>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AutoNum type="arabicPeriod"/>
            </a:pPr>
            <a:r>
              <a:rPr lang="en" sz="2400"/>
              <a:t>Were you able to answer your questions about the civilization that left this trash behind? </a:t>
            </a:r>
            <a:endParaRPr sz="2400"/>
          </a:p>
          <a:p>
            <a:pPr indent="-317500" lvl="1" marL="914400" rtl="0" algn="l">
              <a:lnSpc>
                <a:spcPct val="115000"/>
              </a:lnSpc>
              <a:spcBef>
                <a:spcPts val="0"/>
              </a:spcBef>
              <a:spcAft>
                <a:spcPts val="0"/>
              </a:spcAft>
              <a:buSzPts val="1400"/>
              <a:buAutoNum type="alphaLcPeriod"/>
            </a:pPr>
            <a:r>
              <a:rPr lang="en" sz="1800"/>
              <a:t>What evidence supports your answers? </a:t>
            </a:r>
            <a:endParaRPr sz="1800"/>
          </a:p>
          <a:p>
            <a:pPr indent="-342900" lvl="0" marL="457200" rtl="0" algn="l">
              <a:lnSpc>
                <a:spcPct val="115000"/>
              </a:lnSpc>
              <a:spcBef>
                <a:spcPts val="0"/>
              </a:spcBef>
              <a:spcAft>
                <a:spcPts val="0"/>
              </a:spcAft>
              <a:buSzPts val="1800"/>
              <a:buAutoNum type="arabicPeriod"/>
            </a:pPr>
            <a:r>
              <a:rPr lang="en" sz="2400"/>
              <a:t>What other conclusions could your group draw about the people who left this behind? </a:t>
            </a:r>
            <a:endParaRPr sz="2400"/>
          </a:p>
          <a:p>
            <a:pPr indent="-317500" lvl="1" marL="914400" rtl="0" algn="l">
              <a:lnSpc>
                <a:spcPct val="115000"/>
              </a:lnSpc>
              <a:spcBef>
                <a:spcPts val="0"/>
              </a:spcBef>
              <a:spcAft>
                <a:spcPts val="0"/>
              </a:spcAft>
              <a:buSzPts val="1400"/>
              <a:buAutoNum type="alphaLcPeriod"/>
            </a:pPr>
            <a:r>
              <a:rPr lang="en" sz="1800"/>
              <a:t>What evidence supports your answers?</a:t>
            </a:r>
            <a:endParaRPr sz="1800"/>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Before we get started, let’s look at an archeological example!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37558de5ac2_0_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Let’s get some archaeological context! </a:t>
            </a:r>
            <a:endParaRPr/>
          </a:p>
        </p:txBody>
      </p:sp>
      <p:sp>
        <p:nvSpPr>
          <p:cNvPr id="103" name="Google Shape;103;g37558de5ac2_0_0"/>
          <p:cNvSpPr txBox="1"/>
          <p:nvPr>
            <p:ph idx="1" type="body"/>
          </p:nvPr>
        </p:nvSpPr>
        <p:spPr>
          <a:xfrm>
            <a:off x="263150" y="1489825"/>
            <a:ext cx="3305700" cy="3262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When Russell was a new teacher, she worked at a school along the canals in Phoenix. The canals were originally dug by the Hohokam, and the Hohokam people had used this site as a garbage dump. Kids were always finding cool stuff on the soccer field like potsherds, arrowheads, charred bones, and jewelry. Let’s look at Hohokam trash archeology!</a:t>
            </a:r>
            <a:endParaRPr/>
          </a:p>
        </p:txBody>
      </p:sp>
      <p:pic>
        <p:nvPicPr>
          <p:cNvPr id="104" name="Google Shape;104;g37558de5ac2_0_0"/>
          <p:cNvPicPr preferRelativeResize="0"/>
          <p:nvPr/>
        </p:nvPicPr>
        <p:blipFill>
          <a:blip r:embed="rId3">
            <a:alphaModFix/>
          </a:blip>
          <a:stretch>
            <a:fillRect/>
          </a:stretch>
        </p:blipFill>
        <p:spPr>
          <a:xfrm rot="-5400000">
            <a:off x="4752150" y="430851"/>
            <a:ext cx="3262550" cy="5410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7558de5ac2_0_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Hohokam trash by category - Snaketown</a:t>
            </a:r>
            <a:endParaRPr/>
          </a:p>
        </p:txBody>
      </p:sp>
      <p:sp>
        <p:nvSpPr>
          <p:cNvPr id="110" name="Google Shape;110;g37558de5ac2_0_7"/>
          <p:cNvSpPr txBox="1"/>
          <p:nvPr>
            <p:ph idx="1" type="body"/>
          </p:nvPr>
        </p:nvSpPr>
        <p:spPr>
          <a:xfrm>
            <a:off x="5591525" y="1228550"/>
            <a:ext cx="3480000" cy="3340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What did the Hohokam people eat, and how did they get their food? Trash evidence: Deer bones, rabbit bones, and hunting tools</a:t>
            </a:r>
            <a:endParaRPr/>
          </a:p>
          <a:p>
            <a:pPr indent="0" lvl="0" marL="0" rtl="0" algn="l">
              <a:spcBef>
                <a:spcPts val="0"/>
              </a:spcBef>
              <a:spcAft>
                <a:spcPts val="0"/>
              </a:spcAft>
              <a:buNone/>
            </a:pPr>
            <a:r>
              <a:rPr lang="en"/>
              <a:t>How did they survive Phoenix’s arid climate? Trash evidence: canals, drought-resistant crops, vessels for water</a:t>
            </a:r>
            <a:endParaRPr/>
          </a:p>
          <a:p>
            <a:pPr indent="0" lvl="0" marL="0" rtl="0" algn="l">
              <a:spcBef>
                <a:spcPts val="0"/>
              </a:spcBef>
              <a:spcAft>
                <a:spcPts val="0"/>
              </a:spcAft>
              <a:buNone/>
            </a:pPr>
            <a:r>
              <a:rPr lang="en"/>
              <a:t>Did they have jobs? Trash evidence: standardized designs on ceramics suggest they had specific jobs</a:t>
            </a:r>
            <a:endParaRPr/>
          </a:p>
        </p:txBody>
      </p:sp>
      <p:pic>
        <p:nvPicPr>
          <p:cNvPr id="111" name="Google Shape;111;g37558de5ac2_0_7" title="Points scored"/>
          <p:cNvPicPr preferRelativeResize="0"/>
          <p:nvPr/>
        </p:nvPicPr>
        <p:blipFill>
          <a:blip r:embed="rId3">
            <a:alphaModFix/>
          </a:blip>
          <a:stretch>
            <a:fillRect/>
          </a:stretch>
        </p:blipFill>
        <p:spPr>
          <a:xfrm>
            <a:off x="65400" y="1274775"/>
            <a:ext cx="5401974" cy="3340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