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vEJsL1kLqXOXOd2WYkl+bvdb+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05" d="100"/>
          <a:sy n="105" d="100"/>
        </p:scale>
        <p:origin x="7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oaa.gov/stories/6-tools-our-meteorologists-use-to-forecast-weather#:~:text=Observational%20data%20collected%20by%20doppler,forecast%20guidance%20to%20our%20meteorologis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https://www.richmond.k12.nc.us/rms/Class/475-ms-wikane/11767-Untitled.html</a:t>
            </a: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https://www.noaa.gov/stories/6-tools-our-meteorologists-use-to-forecast-weather#:~:text=Observational%20data%20collected%20by%20doppler,forecast%20guidance%20to%20our%20meteorologists</a:t>
            </a:r>
            <a:r>
              <a:rPr lang="en-US"/>
              <a:t>.</a:t>
            </a:r>
            <a:endParaRPr/>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7"/>
          <p:cNvSpPr>
            <a:spLocks noGrp="1"/>
          </p:cNvSpPr>
          <p:nvPr>
            <p:ph type="pic" idx="2"/>
          </p:nvPr>
        </p:nvSpPr>
        <p:spPr>
          <a:xfrm>
            <a:off x="5183188" y="987425"/>
            <a:ext cx="6172200" cy="4873625"/>
          </a:xfrm>
          <a:prstGeom prst="rect">
            <a:avLst/>
          </a:prstGeom>
          <a:noFill/>
          <a:ln>
            <a:noFill/>
          </a:ln>
        </p:spPr>
      </p:sp>
      <p:sp>
        <p:nvSpPr>
          <p:cNvPr id="80" name="Google Shape;80;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0" name="Google Shape;100;p1"/>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1" descr="Extreme Weather Safety - Power Outages, Earthquakes, Wildfires - Delta Liquid Energy"/>
          <p:cNvPicPr preferRelativeResize="0"/>
          <p:nvPr/>
        </p:nvPicPr>
        <p:blipFill rotWithShape="1">
          <a:blip r:embed="rId3">
            <a:alphaModFix/>
          </a:blip>
          <a:srcRect t="15730"/>
          <a:stretch/>
        </p:blipFill>
        <p:spPr>
          <a:xfrm>
            <a:off x="20" y="10"/>
            <a:ext cx="12191980" cy="6857990"/>
          </a:xfrm>
          <a:prstGeom prst="rect">
            <a:avLst/>
          </a:prstGeom>
          <a:noFill/>
          <a:ln>
            <a:noFill/>
          </a:ln>
        </p:spPr>
      </p:pic>
      <p:sp>
        <p:nvSpPr>
          <p:cNvPr id="102" name="Google Shape;102;p1"/>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
          <p:cNvSpPr txBox="1">
            <a:spLocks noGrp="1"/>
          </p:cNvSpPr>
          <p:nvPr>
            <p:ph type="ctrTitle"/>
          </p:nvPr>
        </p:nvSpPr>
        <p:spPr>
          <a:xfrm>
            <a:off x="1112520" y="2152955"/>
            <a:ext cx="9966960" cy="25520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b="1">
                <a:solidFill>
                  <a:srgbClr val="FFFFFF"/>
                </a:solidFill>
              </a:rPr>
              <a:t>Weather</a:t>
            </a:r>
            <a:endParaRPr/>
          </a:p>
        </p:txBody>
      </p:sp>
      <p:sp>
        <p:nvSpPr>
          <p:cNvPr id="104" name="Google Shape;104;p1"/>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txBox="1"/>
          <p:nvPr/>
        </p:nvSpPr>
        <p:spPr>
          <a:xfrm>
            <a:off x="8985829" y="5964228"/>
            <a:ext cx="3206151" cy="893762"/>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alibri"/>
                <a:ea typeface="Calibri"/>
                <a:cs typeface="Calibri"/>
                <a:sym typeface="Calibri"/>
              </a:rPr>
              <a:t>There IS a graphic organizer for this lesson.</a:t>
            </a:r>
            <a:endParaRPr sz="24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421257" y="163842"/>
            <a:ext cx="10515600" cy="7217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a:t>Supercomputers</a:t>
            </a:r>
            <a:endParaRPr sz="5400" b="1"/>
          </a:p>
        </p:txBody>
      </p:sp>
      <p:sp>
        <p:nvSpPr>
          <p:cNvPr id="182" name="Google Shape;182;p10"/>
          <p:cNvSpPr txBox="1">
            <a:spLocks noGrp="1"/>
          </p:cNvSpPr>
          <p:nvPr>
            <p:ph type="body" idx="1"/>
          </p:nvPr>
        </p:nvSpPr>
        <p:spPr>
          <a:xfrm>
            <a:off x="321688" y="1107186"/>
            <a:ext cx="7660086" cy="563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NOAA’s Weather and Climate Operational Supercomputer System (WCOSS) is the backbone of modern forecasting.</a:t>
            </a:r>
            <a:endParaRPr/>
          </a:p>
          <a:p>
            <a:pPr marL="228600" lvl="0" indent="-228600" algn="l" rtl="0">
              <a:lnSpc>
                <a:spcPct val="90000"/>
              </a:lnSpc>
              <a:spcBef>
                <a:spcPts val="1000"/>
              </a:spcBef>
              <a:spcAft>
                <a:spcPts val="0"/>
              </a:spcAft>
              <a:buClr>
                <a:schemeClr val="dk1"/>
              </a:buClr>
              <a:buSzPts val="3200"/>
              <a:buChar char="•"/>
            </a:pPr>
            <a:r>
              <a:rPr lang="en-US" sz="3200"/>
              <a:t>Observational data collected by doppler radar, radiosondes, weather satellites, buoys and other instruments are fed into computerized NWS numerical forecast models.</a:t>
            </a:r>
            <a:endParaRPr sz="3200"/>
          </a:p>
          <a:p>
            <a:pPr marL="228600" lvl="0" indent="-228600" algn="l" rtl="0">
              <a:lnSpc>
                <a:spcPct val="90000"/>
              </a:lnSpc>
              <a:spcBef>
                <a:spcPts val="1000"/>
              </a:spcBef>
              <a:spcAft>
                <a:spcPts val="0"/>
              </a:spcAft>
              <a:buClr>
                <a:schemeClr val="dk1"/>
              </a:buClr>
              <a:buSzPts val="3200"/>
              <a:buChar char="•"/>
            </a:pPr>
            <a:r>
              <a:rPr lang="en-US" sz="3200"/>
              <a:t>The models use equations, along with new and past weather data, to provide forecast guidance to meteorologists.</a:t>
            </a:r>
            <a:endParaRPr sz="3200"/>
          </a:p>
        </p:txBody>
      </p:sp>
      <p:pic>
        <p:nvPicPr>
          <p:cNvPr id="183" name="Google Shape;183;p10" descr="A blue planet with lines and dots&#10;&#10;AI-generated content may be incorrect."/>
          <p:cNvPicPr preferRelativeResize="0"/>
          <p:nvPr/>
        </p:nvPicPr>
        <p:blipFill rotWithShape="1">
          <a:blip r:embed="rId3">
            <a:alphaModFix/>
          </a:blip>
          <a:srcRect l="22900" r="32050"/>
          <a:stretch/>
        </p:blipFill>
        <p:spPr>
          <a:xfrm>
            <a:off x="8069150" y="0"/>
            <a:ext cx="4128147"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553872" y="149036"/>
            <a:ext cx="11038763" cy="1024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Vocabulary Meteorologists Use- </a:t>
            </a:r>
            <a:r>
              <a:rPr lang="en-US" sz="5400" b="1"/>
              <a:t>Temperature</a:t>
            </a:r>
            <a:endParaRPr sz="5400" b="1"/>
          </a:p>
        </p:txBody>
      </p:sp>
      <p:sp>
        <p:nvSpPr>
          <p:cNvPr id="190" name="Google Shape;190;p11"/>
          <p:cNvSpPr txBox="1">
            <a:spLocks noGrp="1"/>
          </p:cNvSpPr>
          <p:nvPr>
            <p:ph type="body" idx="1"/>
          </p:nvPr>
        </p:nvSpPr>
        <p:spPr>
          <a:xfrm>
            <a:off x="838200" y="1178644"/>
            <a:ext cx="10515600" cy="32721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600"/>
              <a:buChar char="•"/>
            </a:pPr>
            <a:r>
              <a:rPr lang="en-US" sz="3600"/>
              <a:t>Measure of the average kinetic energy of the particles (atoms or molecules) in a substance (e.g. air)</a:t>
            </a:r>
            <a:endParaRPr sz="3600"/>
          </a:p>
          <a:p>
            <a:pPr marL="228600" lvl="0" indent="-228600" algn="l" rtl="0">
              <a:lnSpc>
                <a:spcPct val="90000"/>
              </a:lnSpc>
              <a:spcBef>
                <a:spcPts val="1000"/>
              </a:spcBef>
              <a:spcAft>
                <a:spcPts val="0"/>
              </a:spcAft>
              <a:buClr>
                <a:schemeClr val="dk1"/>
              </a:buClr>
              <a:buSzPts val="2800"/>
              <a:buChar char="•"/>
            </a:pPr>
            <a:r>
              <a:rPr lang="en-US"/>
              <a:t>In weather, we often talk about the "high" and "low" for the day. These refer to the highest temperature reached and the lowest temperature reached that day. Meteorologists forecast what they think the high and low will be, but this prediction is usually off by a few degrees. After the day is over, the exact high and low are recorded in the historical record.</a:t>
            </a:r>
            <a:endParaRPr/>
          </a:p>
        </p:txBody>
      </p:sp>
      <p:pic>
        <p:nvPicPr>
          <p:cNvPr id="191" name="Google Shape;191;p11" descr="A picture containing text, outdoor, sign&#10;&#10;Description automatically generated"/>
          <p:cNvPicPr preferRelativeResize="0"/>
          <p:nvPr/>
        </p:nvPicPr>
        <p:blipFill rotWithShape="1">
          <a:blip r:embed="rId3">
            <a:alphaModFix/>
          </a:blip>
          <a:srcRect/>
          <a:stretch/>
        </p:blipFill>
        <p:spPr>
          <a:xfrm>
            <a:off x="6128662" y="4027728"/>
            <a:ext cx="5848709" cy="26666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2" descr="Chart, diagram&#10;&#10;Description automatically generated"/>
          <p:cNvPicPr preferRelativeResize="0"/>
          <p:nvPr/>
        </p:nvPicPr>
        <p:blipFill rotWithShape="1">
          <a:blip r:embed="rId3">
            <a:alphaModFix/>
          </a:blip>
          <a:srcRect/>
          <a:stretch/>
        </p:blipFill>
        <p:spPr>
          <a:xfrm>
            <a:off x="3042249" y="3312630"/>
            <a:ext cx="7024861" cy="3549618"/>
          </a:xfrm>
          <a:prstGeom prst="rect">
            <a:avLst/>
          </a:prstGeom>
          <a:noFill/>
          <a:ln>
            <a:noFill/>
          </a:ln>
        </p:spPr>
      </p:pic>
      <p:sp>
        <p:nvSpPr>
          <p:cNvPr id="197" name="Google Shape;197;p12"/>
          <p:cNvSpPr txBox="1">
            <a:spLocks noGrp="1"/>
          </p:cNvSpPr>
          <p:nvPr>
            <p:ph type="title"/>
          </p:nvPr>
        </p:nvSpPr>
        <p:spPr>
          <a:xfrm>
            <a:off x="838200" y="365125"/>
            <a:ext cx="10515600" cy="922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t>Humidity</a:t>
            </a:r>
            <a:endParaRPr sz="5400" b="1"/>
          </a:p>
        </p:txBody>
      </p:sp>
      <p:sp>
        <p:nvSpPr>
          <p:cNvPr id="198" name="Google Shape;198;p12"/>
          <p:cNvSpPr txBox="1">
            <a:spLocks noGrp="1"/>
          </p:cNvSpPr>
          <p:nvPr>
            <p:ph type="body" idx="1"/>
          </p:nvPr>
        </p:nvSpPr>
        <p:spPr>
          <a:xfrm>
            <a:off x="838200" y="1293663"/>
            <a:ext cx="10515600" cy="258292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600"/>
              <a:buChar char="•"/>
            </a:pPr>
            <a:r>
              <a:rPr lang="en-US" sz="3600"/>
              <a:t>Measure of the amount of water vapor in the air. </a:t>
            </a:r>
            <a:endParaRPr/>
          </a:p>
          <a:p>
            <a:pPr marL="228600" lvl="0" indent="-228600" algn="l" rtl="0">
              <a:lnSpc>
                <a:spcPct val="90000"/>
              </a:lnSpc>
              <a:spcBef>
                <a:spcPts val="1000"/>
              </a:spcBef>
              <a:spcAft>
                <a:spcPts val="0"/>
              </a:spcAft>
              <a:buClr>
                <a:schemeClr val="dk1"/>
              </a:buClr>
              <a:buSzPts val="2800"/>
              <a:buChar char="•"/>
            </a:pPr>
            <a:r>
              <a:rPr lang="en-US"/>
              <a:t>Meteorologists often include the level of humidity in their weather forecasts. However, what they tell you on the weather report is relative humidity, or the amount of water vapor in the air "relative" to how much the air can hold. The warmer the air, the more moisture it can hold before it starts to rain.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a:off x="838200" y="2741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t>Precipitation</a:t>
            </a:r>
            <a:endParaRPr sz="5400" b="1"/>
          </a:p>
        </p:txBody>
      </p:sp>
      <p:sp>
        <p:nvSpPr>
          <p:cNvPr id="204" name="Google Shape;204;p13"/>
          <p:cNvSpPr txBox="1">
            <a:spLocks noGrp="1"/>
          </p:cNvSpPr>
          <p:nvPr>
            <p:ph type="body" idx="1"/>
          </p:nvPr>
        </p:nvSpPr>
        <p:spPr>
          <a:xfrm>
            <a:off x="622111" y="1408682"/>
            <a:ext cx="11038763" cy="262605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600"/>
              <a:buChar char="•"/>
            </a:pPr>
            <a:r>
              <a:rPr lang="en-US" sz="3600"/>
              <a:t>Rain, snow, sleet, or hail that falls to the ground.</a:t>
            </a:r>
            <a:endParaRPr/>
          </a:p>
          <a:p>
            <a:pPr marL="228600" lvl="0" indent="-228600" algn="l" rtl="0">
              <a:lnSpc>
                <a:spcPct val="90000"/>
              </a:lnSpc>
              <a:spcBef>
                <a:spcPts val="1000"/>
              </a:spcBef>
              <a:spcAft>
                <a:spcPts val="0"/>
              </a:spcAft>
              <a:buClr>
                <a:schemeClr val="dk1"/>
              </a:buClr>
              <a:buSzPts val="2800"/>
              <a:buChar char="•"/>
            </a:pPr>
            <a:r>
              <a:rPr lang="en-US"/>
              <a:t>When most people say "precipitation," they are referring to rain. But in meteorology, precipitation is any form of condensation of atmospheric water vapor that falls under gravitational pull from clouds.</a:t>
            </a:r>
            <a:endParaRPr/>
          </a:p>
          <a:p>
            <a:pPr marL="228600" lvl="0" indent="-228600" algn="l" rtl="0">
              <a:lnSpc>
                <a:spcPct val="90000"/>
              </a:lnSpc>
              <a:spcBef>
                <a:spcPts val="1000"/>
              </a:spcBef>
              <a:spcAft>
                <a:spcPts val="0"/>
              </a:spcAft>
              <a:buClr>
                <a:schemeClr val="dk1"/>
              </a:buClr>
              <a:buSzPts val="2800"/>
              <a:buChar char="•"/>
            </a:pPr>
            <a:r>
              <a:rPr lang="en-US"/>
              <a:t>Weather reports usually express precipitation as a percentage, meaning the chance that it will precipitate that day </a:t>
            </a:r>
            <a:r>
              <a:rPr lang="en-US" b="1"/>
              <a:t>in a particular location</a:t>
            </a:r>
            <a:r>
              <a:rPr lang="en-US"/>
              <a:t>.</a:t>
            </a:r>
            <a:endParaRPr/>
          </a:p>
        </p:txBody>
      </p:sp>
      <p:pic>
        <p:nvPicPr>
          <p:cNvPr id="205" name="Google Shape;205;p13" descr="Graphical user interface, application&#10;&#10;Description automatically generated"/>
          <p:cNvPicPr preferRelativeResize="0"/>
          <p:nvPr/>
        </p:nvPicPr>
        <p:blipFill rotWithShape="1">
          <a:blip r:embed="rId3">
            <a:alphaModFix/>
          </a:blip>
          <a:srcRect/>
          <a:stretch/>
        </p:blipFill>
        <p:spPr>
          <a:xfrm>
            <a:off x="1316966" y="4038032"/>
            <a:ext cx="9701841" cy="2706957"/>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838200" y="319633"/>
            <a:ext cx="10515600" cy="8654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t>Atmospheric Pressure</a:t>
            </a:r>
            <a:endParaRPr sz="5400" b="1"/>
          </a:p>
        </p:txBody>
      </p:sp>
      <p:sp>
        <p:nvSpPr>
          <p:cNvPr id="211" name="Google Shape;211;p14"/>
          <p:cNvSpPr txBox="1">
            <a:spLocks noGrp="1"/>
          </p:cNvSpPr>
          <p:nvPr>
            <p:ph type="body" idx="1"/>
          </p:nvPr>
        </p:nvSpPr>
        <p:spPr>
          <a:xfrm>
            <a:off x="320616" y="1250531"/>
            <a:ext cx="11593900" cy="264043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sz="3200"/>
              <a:t>The force on a surface by the air above it as gravity pulls it to Earth. </a:t>
            </a:r>
            <a:endParaRPr sz="3200"/>
          </a:p>
          <a:p>
            <a:pPr marL="228600" lvl="0" indent="-228600" algn="l" rtl="0">
              <a:lnSpc>
                <a:spcPct val="90000"/>
              </a:lnSpc>
              <a:spcBef>
                <a:spcPts val="1000"/>
              </a:spcBef>
              <a:spcAft>
                <a:spcPts val="0"/>
              </a:spcAft>
              <a:buClr>
                <a:schemeClr val="dk1"/>
              </a:buClr>
              <a:buSzPct val="100000"/>
              <a:buChar char="•"/>
            </a:pPr>
            <a:r>
              <a:rPr lang="en-US"/>
              <a:t>We often just call this "air pressure" because it is the pressure exerted by the weight of the air. How hot or cold the air is affects its pressure. You will learn more about this in group work. When meteorologists refer to "pressure systems" they are talking about areas that are experiencing higher or lower pressure than normal.</a:t>
            </a:r>
            <a:endParaRPr/>
          </a:p>
          <a:p>
            <a:pPr marL="228600" lvl="0" indent="-228631" algn="l" rtl="0">
              <a:lnSpc>
                <a:spcPct val="90000"/>
              </a:lnSpc>
              <a:spcBef>
                <a:spcPts val="1000"/>
              </a:spcBef>
              <a:spcAft>
                <a:spcPts val="0"/>
              </a:spcAft>
              <a:buClr>
                <a:schemeClr val="dk1"/>
              </a:buClr>
              <a:buSzPct val="100000"/>
              <a:buChar char="•"/>
            </a:pPr>
            <a:r>
              <a:rPr lang="en-US" sz="3500"/>
              <a:t>A barometer:</a:t>
            </a:r>
            <a:endParaRPr/>
          </a:p>
        </p:txBody>
      </p:sp>
      <p:pic>
        <p:nvPicPr>
          <p:cNvPr id="212" name="Google Shape;212;p14" descr="Diagram&#10;&#10;Description automatically generated"/>
          <p:cNvPicPr preferRelativeResize="0"/>
          <p:nvPr/>
        </p:nvPicPr>
        <p:blipFill rotWithShape="1">
          <a:blip r:embed="rId3">
            <a:alphaModFix/>
          </a:blip>
          <a:srcRect t="17375" r="505" b="902"/>
          <a:stretch/>
        </p:blipFill>
        <p:spPr>
          <a:xfrm>
            <a:off x="4973536" y="3315299"/>
            <a:ext cx="5832390" cy="3415686"/>
          </a:xfrm>
          <a:prstGeom prst="rect">
            <a:avLst/>
          </a:prstGeom>
          <a:noFill/>
          <a:ln>
            <a:noFill/>
          </a:ln>
        </p:spPr>
      </p:pic>
      <p:pic>
        <p:nvPicPr>
          <p:cNvPr id="213" name="Google Shape;213;p14" descr="A picture containing text, device, barometer&#10;&#10;Description automatically generated"/>
          <p:cNvPicPr preferRelativeResize="0"/>
          <p:nvPr/>
        </p:nvPicPr>
        <p:blipFill rotWithShape="1">
          <a:blip r:embed="rId4">
            <a:alphaModFix/>
          </a:blip>
          <a:srcRect/>
          <a:stretch/>
        </p:blipFill>
        <p:spPr>
          <a:xfrm>
            <a:off x="401966" y="3838904"/>
            <a:ext cx="2778178" cy="27968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5" descr="A yellow text on a yellow background&#10;&#10;AI-generated content may be incorrect."/>
          <p:cNvPicPr preferRelativeResize="0"/>
          <p:nvPr/>
        </p:nvPicPr>
        <p:blipFill rotWithShape="1">
          <a:blip r:embed="rId3">
            <a:alphaModFix/>
          </a:blip>
          <a:srcRect/>
          <a:stretch/>
        </p:blipFill>
        <p:spPr>
          <a:xfrm>
            <a:off x="78547" y="579281"/>
            <a:ext cx="12002707" cy="56028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descr="A yellow text on a yellow background&#10;&#10;AI-generated content may be incorrect."/>
          <p:cNvPicPr preferRelativeResize="0"/>
          <p:nvPr/>
        </p:nvPicPr>
        <p:blipFill rotWithShape="1">
          <a:blip r:embed="rId3">
            <a:alphaModFix/>
          </a:blip>
          <a:srcRect/>
          <a:stretch/>
        </p:blipFill>
        <p:spPr>
          <a:xfrm>
            <a:off x="109537" y="366836"/>
            <a:ext cx="11972925" cy="5797756"/>
          </a:xfrm>
          <a:prstGeom prst="rect">
            <a:avLst/>
          </a:prstGeom>
          <a:noFill/>
          <a:ln>
            <a:noFill/>
          </a:ln>
        </p:spPr>
      </p:pic>
      <p:sp>
        <p:nvSpPr>
          <p:cNvPr id="112" name="Google Shape;112;p2"/>
          <p:cNvSpPr txBox="1"/>
          <p:nvPr/>
        </p:nvSpPr>
        <p:spPr>
          <a:xfrm>
            <a:off x="5587427" y="5528836"/>
            <a:ext cx="37758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536362" y="120710"/>
            <a:ext cx="11323093" cy="8654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en-US" sz="4000" b="1">
                <a:solidFill>
                  <a:srgbClr val="FF0000"/>
                </a:solidFill>
              </a:rPr>
              <a:t>What is the difference between weather and climate?</a:t>
            </a:r>
            <a:endParaRPr sz="4000" b="1">
              <a:solidFill>
                <a:srgbClr val="FF0000"/>
              </a:solidFill>
            </a:endParaRPr>
          </a:p>
        </p:txBody>
      </p:sp>
      <p:sp>
        <p:nvSpPr>
          <p:cNvPr id="118" name="Google Shape;118;p3"/>
          <p:cNvSpPr txBox="1">
            <a:spLocks noGrp="1"/>
          </p:cNvSpPr>
          <p:nvPr>
            <p:ph type="body" idx="1"/>
          </p:nvPr>
        </p:nvSpPr>
        <p:spPr>
          <a:xfrm>
            <a:off x="839788" y="847277"/>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None/>
            </a:pPr>
            <a:r>
              <a:rPr lang="en-US" sz="4000"/>
              <a:t>Weather</a:t>
            </a:r>
            <a:endParaRPr sz="4000"/>
          </a:p>
        </p:txBody>
      </p:sp>
      <p:sp>
        <p:nvSpPr>
          <p:cNvPr id="119" name="Google Shape;119;p3"/>
          <p:cNvSpPr txBox="1">
            <a:spLocks noGrp="1"/>
          </p:cNvSpPr>
          <p:nvPr>
            <p:ph type="body" idx="2"/>
          </p:nvPr>
        </p:nvSpPr>
        <p:spPr>
          <a:xfrm>
            <a:off x="279071" y="1886849"/>
            <a:ext cx="5704126" cy="484915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State of the atmosphere at a place and time as regards temp, humidity, cloud cover, wind, precipitation, etc.</a:t>
            </a:r>
            <a:endParaRPr/>
          </a:p>
          <a:p>
            <a:pPr marL="228600" lvl="0" indent="-228600" algn="l" rtl="0">
              <a:lnSpc>
                <a:spcPct val="90000"/>
              </a:lnSpc>
              <a:spcBef>
                <a:spcPts val="1000"/>
              </a:spcBef>
              <a:spcAft>
                <a:spcPts val="0"/>
              </a:spcAft>
              <a:buClr>
                <a:schemeClr val="dk1"/>
              </a:buClr>
              <a:buSzPts val="2800"/>
              <a:buChar char="•"/>
            </a:pPr>
            <a:r>
              <a:rPr lang="en-US"/>
              <a:t>When we talk about weather, we are usually talking about conditions within days or weeks or season.</a:t>
            </a:r>
            <a:endParaRPr/>
          </a:p>
          <a:p>
            <a:pPr marL="228600" lvl="0" indent="-228600" algn="l" rtl="0">
              <a:lnSpc>
                <a:spcPct val="90000"/>
              </a:lnSpc>
              <a:spcBef>
                <a:spcPts val="1000"/>
              </a:spcBef>
              <a:spcAft>
                <a:spcPts val="0"/>
              </a:spcAft>
              <a:buClr>
                <a:schemeClr val="dk1"/>
              </a:buClr>
              <a:buSzPts val="2800"/>
              <a:buChar char="•"/>
            </a:pPr>
            <a:r>
              <a:rPr lang="en-US"/>
              <a:t>"The forecast says there is a high chance of rain tomorrow." Weather conditions can vary greatly from day-to-day.</a:t>
            </a:r>
            <a:endParaRPr/>
          </a:p>
        </p:txBody>
      </p:sp>
      <p:sp>
        <p:nvSpPr>
          <p:cNvPr id="120" name="Google Shape;120;p3"/>
          <p:cNvSpPr txBox="1">
            <a:spLocks noGrp="1"/>
          </p:cNvSpPr>
          <p:nvPr>
            <p:ph type="body" idx="3"/>
          </p:nvPr>
        </p:nvSpPr>
        <p:spPr>
          <a:xfrm>
            <a:off x="6172200" y="890409"/>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None/>
            </a:pPr>
            <a:r>
              <a:rPr lang="en-US" sz="4000"/>
              <a:t>Climate</a:t>
            </a:r>
            <a:endParaRPr sz="4000"/>
          </a:p>
        </p:txBody>
      </p:sp>
      <p:sp>
        <p:nvSpPr>
          <p:cNvPr id="121" name="Google Shape;121;p3"/>
          <p:cNvSpPr txBox="1">
            <a:spLocks noGrp="1"/>
          </p:cNvSpPr>
          <p:nvPr>
            <p:ph type="body" idx="4"/>
          </p:nvPr>
        </p:nvSpPr>
        <p:spPr>
          <a:xfrm>
            <a:off x="5999672" y="1886850"/>
            <a:ext cx="6017074" cy="49641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Normal weather conditions in an area in general or over a long period</a:t>
            </a:r>
            <a:endParaRPr/>
          </a:p>
          <a:p>
            <a:pPr marL="228600" lvl="0" indent="-228600" algn="l" rtl="0">
              <a:lnSpc>
                <a:spcPct val="90000"/>
              </a:lnSpc>
              <a:spcBef>
                <a:spcPts val="1000"/>
              </a:spcBef>
              <a:spcAft>
                <a:spcPts val="0"/>
              </a:spcAft>
              <a:buClr>
                <a:schemeClr val="dk1"/>
              </a:buClr>
              <a:buSzPts val="2800"/>
              <a:buChar char="•"/>
            </a:pPr>
            <a:r>
              <a:rPr lang="en-US"/>
              <a:t>Climate looks at weather conditions over time spans longer than a year.</a:t>
            </a:r>
            <a:endParaRPr/>
          </a:p>
          <a:p>
            <a:pPr marL="228600" lvl="0" indent="-228600" algn="l" rtl="0">
              <a:lnSpc>
                <a:spcPct val="90000"/>
              </a:lnSpc>
              <a:spcBef>
                <a:spcPts val="1000"/>
              </a:spcBef>
              <a:spcAft>
                <a:spcPts val="0"/>
              </a:spcAft>
              <a:buClr>
                <a:schemeClr val="dk1"/>
              </a:buClr>
              <a:buSzPts val="2800"/>
              <a:buChar char="•"/>
            </a:pPr>
            <a:r>
              <a:rPr lang="en-US"/>
              <a:t>"The climate in Arizona is hot and dry." This doesn't mean that every single day in Arizona is hot and dry, or that every part of Arizona is hot in dry. But in general, compared to other places, the average climate of Arizona is hot and dry.</a:t>
            </a:r>
            <a:endParaRPr/>
          </a:p>
        </p:txBody>
      </p:sp>
      <p:pic>
        <p:nvPicPr>
          <p:cNvPr id="122" name="Google Shape;122;p3" descr="Thermometer with solid fill"/>
          <p:cNvPicPr preferRelativeResize="0"/>
          <p:nvPr/>
        </p:nvPicPr>
        <p:blipFill rotWithShape="1">
          <a:blip r:embed="rId3">
            <a:alphaModFix/>
          </a:blip>
          <a:srcRect/>
          <a:stretch/>
        </p:blipFill>
        <p:spPr>
          <a:xfrm>
            <a:off x="9319404" y="887083"/>
            <a:ext cx="914400" cy="914400"/>
          </a:xfrm>
          <a:prstGeom prst="rect">
            <a:avLst/>
          </a:prstGeom>
          <a:noFill/>
          <a:ln>
            <a:noFill/>
          </a:ln>
        </p:spPr>
      </p:pic>
      <p:pic>
        <p:nvPicPr>
          <p:cNvPr id="123" name="Google Shape;123;p3" descr="Sun with solid fill"/>
          <p:cNvPicPr preferRelativeResize="0"/>
          <p:nvPr/>
        </p:nvPicPr>
        <p:blipFill rotWithShape="1">
          <a:blip r:embed="rId4">
            <a:alphaModFix/>
          </a:blip>
          <a:srcRect/>
          <a:stretch/>
        </p:blipFill>
        <p:spPr>
          <a:xfrm>
            <a:off x="8097328" y="843951"/>
            <a:ext cx="914400" cy="914400"/>
          </a:xfrm>
          <a:prstGeom prst="rect">
            <a:avLst/>
          </a:prstGeom>
          <a:noFill/>
          <a:ln>
            <a:noFill/>
          </a:ln>
        </p:spPr>
      </p:pic>
      <p:pic>
        <p:nvPicPr>
          <p:cNvPr id="124" name="Google Shape;124;p3" descr="Partial sun with solid fill"/>
          <p:cNvPicPr preferRelativeResize="0"/>
          <p:nvPr/>
        </p:nvPicPr>
        <p:blipFill rotWithShape="1">
          <a:blip r:embed="rId5">
            <a:alphaModFix/>
          </a:blip>
          <a:srcRect/>
          <a:stretch/>
        </p:blipFill>
        <p:spPr>
          <a:xfrm>
            <a:off x="2964611" y="843951"/>
            <a:ext cx="914400" cy="914400"/>
          </a:xfrm>
          <a:prstGeom prst="rect">
            <a:avLst/>
          </a:prstGeom>
          <a:noFill/>
          <a:ln>
            <a:noFill/>
          </a:ln>
        </p:spPr>
      </p:pic>
      <p:pic>
        <p:nvPicPr>
          <p:cNvPr id="125" name="Google Shape;125;p3" descr="Rain with solid fill"/>
          <p:cNvPicPr preferRelativeResize="0"/>
          <p:nvPr/>
        </p:nvPicPr>
        <p:blipFill rotWithShape="1">
          <a:blip r:embed="rId6">
            <a:alphaModFix/>
          </a:blip>
          <a:srcRect/>
          <a:stretch/>
        </p:blipFill>
        <p:spPr>
          <a:xfrm>
            <a:off x="3985404" y="88708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38200" y="160409"/>
            <a:ext cx="10515600" cy="9373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t>Atmosphere</a:t>
            </a:r>
            <a:endParaRPr sz="4800" b="1"/>
          </a:p>
        </p:txBody>
      </p:sp>
      <p:sp>
        <p:nvSpPr>
          <p:cNvPr id="131" name="Google Shape;131;p4"/>
          <p:cNvSpPr txBox="1">
            <a:spLocks noGrp="1"/>
          </p:cNvSpPr>
          <p:nvPr>
            <p:ph type="body" idx="1"/>
          </p:nvPr>
        </p:nvSpPr>
        <p:spPr>
          <a:xfrm>
            <a:off x="521899" y="1117702"/>
            <a:ext cx="5569788" cy="54296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layer of gases that envelop a planet and is held in place by the gravity of the planetary body.</a:t>
            </a:r>
            <a:endParaRPr/>
          </a:p>
          <a:p>
            <a:pPr marL="228600" lvl="0" indent="-228600" algn="l" rtl="0">
              <a:lnSpc>
                <a:spcPct val="90000"/>
              </a:lnSpc>
              <a:spcBef>
                <a:spcPts val="1000"/>
              </a:spcBef>
              <a:spcAft>
                <a:spcPts val="0"/>
              </a:spcAft>
              <a:buClr>
                <a:schemeClr val="dk1"/>
              </a:buClr>
              <a:buSzPts val="2800"/>
              <a:buChar char="•"/>
            </a:pPr>
            <a:r>
              <a:rPr lang="en-US"/>
              <a:t>AKA "air" (78% NO</a:t>
            </a:r>
            <a:r>
              <a:rPr lang="en-US" baseline="-25000"/>
              <a:t>2</a:t>
            </a:r>
            <a:r>
              <a:rPr lang="en-US"/>
              <a:t> 21% O</a:t>
            </a:r>
            <a:r>
              <a:rPr lang="en-US" baseline="-25000"/>
              <a:t>2</a:t>
            </a:r>
            <a:r>
              <a:rPr lang="en-US"/>
              <a:t> 1% etc)</a:t>
            </a:r>
            <a:endParaRPr baseline="-25000"/>
          </a:p>
          <a:p>
            <a:pPr marL="228600" lvl="0" indent="-228600" algn="l" rtl="0">
              <a:lnSpc>
                <a:spcPct val="90000"/>
              </a:lnSpc>
              <a:spcBef>
                <a:spcPts val="1000"/>
              </a:spcBef>
              <a:spcAft>
                <a:spcPts val="0"/>
              </a:spcAft>
              <a:buClr>
                <a:schemeClr val="dk1"/>
              </a:buClr>
              <a:buSzPts val="2800"/>
              <a:buChar char="•"/>
            </a:pPr>
            <a:r>
              <a:rPr lang="en-US"/>
              <a:t>Our atmosphere is divided into 5 different layers. </a:t>
            </a:r>
            <a:endParaRPr/>
          </a:p>
          <a:p>
            <a:pPr marL="228600" lvl="0" indent="-228600" algn="l" rtl="0">
              <a:lnSpc>
                <a:spcPct val="90000"/>
              </a:lnSpc>
              <a:spcBef>
                <a:spcPts val="1000"/>
              </a:spcBef>
              <a:spcAft>
                <a:spcPts val="0"/>
              </a:spcAft>
              <a:buClr>
                <a:schemeClr val="dk1"/>
              </a:buClr>
              <a:buSzPts val="2800"/>
              <a:buChar char="•"/>
            </a:pPr>
            <a:r>
              <a:rPr lang="en-US"/>
              <a:t>Almost all weather occurs</a:t>
            </a:r>
            <a:br>
              <a:rPr lang="en-US"/>
            </a:br>
            <a:r>
              <a:rPr lang="en-US"/>
              <a:t>in the troposphere,</a:t>
            </a:r>
            <a:br>
              <a:rPr lang="en-US"/>
            </a:br>
            <a:r>
              <a:rPr lang="en-US"/>
              <a:t>the bottom layer.</a:t>
            </a:r>
            <a:endParaRPr/>
          </a:p>
          <a:p>
            <a:pPr marL="228600" lvl="0" indent="-228600" algn="l" rtl="0">
              <a:lnSpc>
                <a:spcPct val="90000"/>
              </a:lnSpc>
              <a:spcBef>
                <a:spcPts val="1000"/>
              </a:spcBef>
              <a:spcAft>
                <a:spcPts val="0"/>
              </a:spcAft>
              <a:buClr>
                <a:schemeClr val="dk1"/>
              </a:buClr>
              <a:buSzPts val="2800"/>
              <a:buChar char="•"/>
            </a:pPr>
            <a:r>
              <a:rPr lang="en-US"/>
              <a:t>A rare counter-example:</a:t>
            </a:r>
            <a:br>
              <a:rPr lang="en-US"/>
            </a:br>
            <a:r>
              <a:rPr lang="en-US"/>
              <a:t>(photo from ISS)</a:t>
            </a:r>
            <a:endParaRPr/>
          </a:p>
        </p:txBody>
      </p:sp>
      <p:pic>
        <p:nvPicPr>
          <p:cNvPr id="132" name="Google Shape;132;p4" descr="Chart&#10;&#10;Description automatically generated"/>
          <p:cNvPicPr preferRelativeResize="0"/>
          <p:nvPr/>
        </p:nvPicPr>
        <p:blipFill rotWithShape="1">
          <a:blip r:embed="rId3">
            <a:alphaModFix/>
          </a:blip>
          <a:srcRect l="22673" t="8757" r="19092" b="3955"/>
          <a:stretch/>
        </p:blipFill>
        <p:spPr>
          <a:xfrm>
            <a:off x="6191964" y="152002"/>
            <a:ext cx="5260446" cy="6695273"/>
          </a:xfrm>
          <a:prstGeom prst="rect">
            <a:avLst/>
          </a:prstGeom>
          <a:noFill/>
          <a:ln>
            <a:noFill/>
          </a:ln>
        </p:spPr>
      </p:pic>
      <p:pic>
        <p:nvPicPr>
          <p:cNvPr id="133" name="Google Shape;133;p4" descr="A bright light in the sky&#10;&#10;AI-generated content may be incorrect."/>
          <p:cNvPicPr preferRelativeResize="0"/>
          <p:nvPr/>
        </p:nvPicPr>
        <p:blipFill rotWithShape="1">
          <a:blip r:embed="rId4">
            <a:alphaModFix/>
          </a:blip>
          <a:srcRect l="25375" t="15938" r="31391" b="10000"/>
          <a:stretch/>
        </p:blipFill>
        <p:spPr>
          <a:xfrm>
            <a:off x="4687856" y="3577279"/>
            <a:ext cx="2982974" cy="3070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t>Study of Weather and Climate</a:t>
            </a:r>
            <a:endParaRPr sz="4800" b="1"/>
          </a:p>
        </p:txBody>
      </p:sp>
      <p:sp>
        <p:nvSpPr>
          <p:cNvPr id="139" name="Google Shape;139;p5"/>
          <p:cNvSpPr txBox="1">
            <a:spLocks noGrp="1"/>
          </p:cNvSpPr>
          <p:nvPr>
            <p:ph type="body" idx="1"/>
          </p:nvPr>
        </p:nvSpPr>
        <p:spPr>
          <a:xfrm>
            <a:off x="940429" y="1364861"/>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Meteorologists</a:t>
            </a:r>
            <a:endParaRPr/>
          </a:p>
        </p:txBody>
      </p:sp>
      <p:sp>
        <p:nvSpPr>
          <p:cNvPr id="140" name="Google Shape;140;p5"/>
          <p:cNvSpPr txBox="1">
            <a:spLocks noGrp="1"/>
          </p:cNvSpPr>
          <p:nvPr>
            <p:ph type="body" idx="2"/>
          </p:nvPr>
        </p:nvSpPr>
        <p:spPr>
          <a:xfrm>
            <a:off x="782922" y="2318813"/>
            <a:ext cx="5891031" cy="41590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000"/>
              <a:buChar char="•"/>
            </a:pPr>
            <a:r>
              <a:rPr lang="en-US" sz="3000"/>
              <a:t>Scientists who study the processes and phenomena of the atmosphere and forecast the weather are called meteorologists.</a:t>
            </a:r>
            <a:endParaRPr/>
          </a:p>
          <a:p>
            <a:pPr marL="228600" lvl="0" indent="-228600" algn="l" rtl="0">
              <a:lnSpc>
                <a:spcPct val="90000"/>
              </a:lnSpc>
              <a:spcBef>
                <a:spcPts val="1000"/>
              </a:spcBef>
              <a:spcAft>
                <a:spcPts val="0"/>
              </a:spcAft>
              <a:buClr>
                <a:schemeClr val="dk1"/>
              </a:buClr>
              <a:buSzPts val="3000"/>
              <a:buChar char="•"/>
            </a:pPr>
            <a:r>
              <a:rPr lang="en-US" sz="3000"/>
              <a:t>This week you will do several simulations to predict weather, just like meteorologists do. </a:t>
            </a:r>
            <a:endParaRPr/>
          </a:p>
          <a:p>
            <a:pPr marL="228600" lvl="0" indent="-228600" algn="l" rtl="0">
              <a:lnSpc>
                <a:spcPct val="90000"/>
              </a:lnSpc>
              <a:spcBef>
                <a:spcPts val="1000"/>
              </a:spcBef>
              <a:spcAft>
                <a:spcPts val="0"/>
              </a:spcAft>
              <a:buClr>
                <a:schemeClr val="dk1"/>
              </a:buClr>
              <a:buSzPts val="3000"/>
              <a:buChar char="•"/>
            </a:pPr>
            <a:r>
              <a:rPr lang="en-US" sz="3000"/>
              <a:t>In the next few slides, we'll learn about the tools they use to do this.</a:t>
            </a:r>
            <a:endParaRPr/>
          </a:p>
        </p:txBody>
      </p:sp>
      <p:sp>
        <p:nvSpPr>
          <p:cNvPr id="141" name="Google Shape;141;p5"/>
          <p:cNvSpPr txBox="1">
            <a:spLocks noGrp="1"/>
          </p:cNvSpPr>
          <p:nvPr>
            <p:ph type="body" idx="3"/>
          </p:nvPr>
        </p:nvSpPr>
        <p:spPr>
          <a:xfrm>
            <a:off x="7351143" y="1379238"/>
            <a:ext cx="3817339" cy="8095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Climatologists</a:t>
            </a:r>
            <a:endParaRPr/>
          </a:p>
        </p:txBody>
      </p:sp>
      <p:sp>
        <p:nvSpPr>
          <p:cNvPr id="142" name="Google Shape;142;p5"/>
          <p:cNvSpPr txBox="1">
            <a:spLocks noGrp="1"/>
          </p:cNvSpPr>
          <p:nvPr>
            <p:ph type="body" idx="4"/>
          </p:nvPr>
        </p:nvSpPr>
        <p:spPr>
          <a:xfrm>
            <a:off x="7264878" y="2375679"/>
            <a:ext cx="4090510" cy="381398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000"/>
              <a:buChar char="•"/>
            </a:pPr>
            <a:r>
              <a:rPr lang="en-US" sz="3000"/>
              <a:t>Scientists who study climate are called climatologists.</a:t>
            </a:r>
            <a:endParaRPr sz="3000"/>
          </a:p>
          <a:p>
            <a:pPr marL="228600" lvl="0" indent="-228600" algn="l" rtl="0">
              <a:lnSpc>
                <a:spcPct val="90000"/>
              </a:lnSpc>
              <a:spcBef>
                <a:spcPts val="1000"/>
              </a:spcBef>
              <a:spcAft>
                <a:spcPts val="0"/>
              </a:spcAft>
              <a:buClr>
                <a:schemeClr val="dk1"/>
              </a:buClr>
              <a:buSzPts val="3000"/>
              <a:buChar char="•"/>
            </a:pPr>
            <a:r>
              <a:rPr lang="en-US" sz="3000"/>
              <a:t>We will learn more about climate and climatology next week.</a:t>
            </a:r>
            <a:endParaRPr sz="3000"/>
          </a:p>
          <a:p>
            <a:pPr marL="228600" lvl="0" indent="-228600" algn="l" rtl="0">
              <a:lnSpc>
                <a:spcPct val="90000"/>
              </a:lnSpc>
              <a:spcBef>
                <a:spcPts val="1000"/>
              </a:spcBef>
              <a:spcAft>
                <a:spcPts val="0"/>
              </a:spcAft>
              <a:buClr>
                <a:schemeClr val="dk1"/>
              </a:buClr>
              <a:buSzPts val="3000"/>
              <a:buChar char="•"/>
            </a:pPr>
            <a:r>
              <a:rPr lang="en-US" sz="3000"/>
              <a:t>Build models based on data collected by meteorologists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804081" y="25139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Tools Meteorologists Use—Doppler Radar</a:t>
            </a:r>
            <a:endParaRPr b="1"/>
          </a:p>
        </p:txBody>
      </p:sp>
      <p:sp>
        <p:nvSpPr>
          <p:cNvPr id="149" name="Google Shape;1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50" name="Google Shape;150;p6" descr="A picture containing sky, outdoor, building, cloudy&#10;&#10;Description automatically generated"/>
          <p:cNvPicPr preferRelativeResize="0"/>
          <p:nvPr/>
        </p:nvPicPr>
        <p:blipFill rotWithShape="1">
          <a:blip r:embed="rId3">
            <a:alphaModFix/>
          </a:blip>
          <a:srcRect l="20351" t="-77" r="26954" b="-803"/>
          <a:stretch/>
        </p:blipFill>
        <p:spPr>
          <a:xfrm>
            <a:off x="6981493" y="1288732"/>
            <a:ext cx="4975539" cy="5439049"/>
          </a:xfrm>
          <a:prstGeom prst="rect">
            <a:avLst/>
          </a:prstGeom>
          <a:noFill/>
          <a:ln>
            <a:noFill/>
          </a:ln>
        </p:spPr>
      </p:pic>
      <p:sp>
        <p:nvSpPr>
          <p:cNvPr id="151" name="Google Shape;151;p6"/>
          <p:cNvSpPr txBox="1"/>
          <p:nvPr/>
        </p:nvSpPr>
        <p:spPr>
          <a:xfrm>
            <a:off x="6985938" y="1288210"/>
            <a:ext cx="38790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A National Weather Service Doppler radar tower in Springfield, Missouri. (NOAA)</a:t>
            </a:r>
            <a:endParaRPr sz="1800" b="1">
              <a:solidFill>
                <a:schemeClr val="dk1"/>
              </a:solidFill>
              <a:latin typeface="Calibri"/>
              <a:ea typeface="Calibri"/>
              <a:cs typeface="Calibri"/>
              <a:sym typeface="Calibri"/>
            </a:endParaRPr>
          </a:p>
        </p:txBody>
      </p:sp>
      <p:sp>
        <p:nvSpPr>
          <p:cNvPr id="152" name="Google Shape;152;p6"/>
          <p:cNvSpPr txBox="1"/>
          <p:nvPr/>
        </p:nvSpPr>
        <p:spPr>
          <a:xfrm>
            <a:off x="117610" y="1538738"/>
            <a:ext cx="5540988" cy="526297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How they observe severe storms</a:t>
            </a:r>
            <a:endParaRPr sz="1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There are more than 159 radar towers across the United States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It detects: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all types of</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precipitation</a:t>
            </a:r>
            <a:endParaRPr sz="1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 rotation of</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thunderstorms</a:t>
            </a:r>
            <a:endParaRPr sz="1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airborne tornado</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debris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wind strength</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and direction</a:t>
            </a:r>
            <a:endParaRPr sz="1800">
              <a:solidFill>
                <a:schemeClr val="dk1"/>
              </a:solidFill>
              <a:latin typeface="Calibri"/>
              <a:ea typeface="Calibri"/>
              <a:cs typeface="Calibri"/>
              <a:sym typeface="Calibri"/>
            </a:endParaRPr>
          </a:p>
        </p:txBody>
      </p:sp>
      <p:pic>
        <p:nvPicPr>
          <p:cNvPr id="153" name="Google Shape;153;p6" descr="A map of a storm&#10;&#10;AI-generated content may be incorrect."/>
          <p:cNvPicPr preferRelativeResize="0"/>
          <p:nvPr/>
        </p:nvPicPr>
        <p:blipFill rotWithShape="1">
          <a:blip r:embed="rId4">
            <a:alphaModFix/>
          </a:blip>
          <a:srcRect/>
          <a:stretch/>
        </p:blipFill>
        <p:spPr>
          <a:xfrm>
            <a:off x="3303895" y="3125834"/>
            <a:ext cx="4992806" cy="2960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838200" y="285513"/>
            <a:ext cx="10515600" cy="6354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a:t>Satellites</a:t>
            </a:r>
            <a:endParaRPr sz="5400" b="1"/>
          </a:p>
        </p:txBody>
      </p:sp>
      <p:sp>
        <p:nvSpPr>
          <p:cNvPr id="159" name="Google Shape;159;p7"/>
          <p:cNvSpPr txBox="1">
            <a:spLocks noGrp="1"/>
          </p:cNvSpPr>
          <p:nvPr>
            <p:ph type="body" idx="1"/>
          </p:nvPr>
        </p:nvSpPr>
        <p:spPr>
          <a:xfrm>
            <a:off x="7053082" y="287249"/>
            <a:ext cx="5021731" cy="63497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a:t>They monitor Earth from space, collecting observational data for scientists to analyze. There are three main types of weather satellites:</a:t>
            </a:r>
            <a:endParaRPr/>
          </a:p>
          <a:p>
            <a:pPr marL="228600" lvl="0" indent="-228600" algn="l" rtl="0">
              <a:lnSpc>
                <a:spcPct val="90000"/>
              </a:lnSpc>
              <a:spcBef>
                <a:spcPts val="1000"/>
              </a:spcBef>
              <a:spcAft>
                <a:spcPts val="0"/>
              </a:spcAft>
              <a:buClr>
                <a:schemeClr val="dk1"/>
              </a:buClr>
              <a:buSzPts val="2800"/>
              <a:buFont typeface="Arial"/>
              <a:buChar char="•"/>
            </a:pPr>
            <a:r>
              <a:rPr lang="en-US"/>
              <a:t>Polar orbiting satellites orbit the Earth close to the surface, taking six or seven detailed images a day.</a:t>
            </a:r>
            <a:endParaRPr/>
          </a:p>
          <a:p>
            <a:pPr marL="228600" lvl="0" indent="-228600" algn="l" rtl="0">
              <a:lnSpc>
                <a:spcPct val="90000"/>
              </a:lnSpc>
              <a:spcBef>
                <a:spcPts val="1000"/>
              </a:spcBef>
              <a:spcAft>
                <a:spcPts val="0"/>
              </a:spcAft>
              <a:buClr>
                <a:schemeClr val="dk1"/>
              </a:buClr>
              <a:buSzPts val="2800"/>
              <a:buFont typeface="Arial"/>
              <a:buChar char="•"/>
            </a:pPr>
            <a:r>
              <a:rPr lang="en-US"/>
              <a:t>Geostationary satellites stay over the same location on Earth high above the surface taking images of the entire Earth as frequently as every 30 seconds.</a:t>
            </a:r>
            <a:endParaRPr/>
          </a:p>
          <a:p>
            <a:pPr marL="228600" lvl="0" indent="-228600" algn="l" rtl="0">
              <a:lnSpc>
                <a:spcPct val="90000"/>
              </a:lnSpc>
              <a:spcBef>
                <a:spcPts val="1000"/>
              </a:spcBef>
              <a:spcAft>
                <a:spcPts val="0"/>
              </a:spcAft>
              <a:buClr>
                <a:schemeClr val="dk1"/>
              </a:buClr>
              <a:buSzPts val="2800"/>
              <a:buFont typeface="Arial"/>
              <a:buChar char="•"/>
            </a:pPr>
            <a:r>
              <a:rPr lang="en-US"/>
              <a:t>Deep space satellites face the sun to monitor powerful solar storms and space weather.</a:t>
            </a:r>
            <a:endParaRPr/>
          </a:p>
        </p:txBody>
      </p:sp>
      <p:pic>
        <p:nvPicPr>
          <p:cNvPr id="160" name="Google Shape;160;p7" descr="A satellite in space above earth&#10;&#10;AI-generated content may be incorrect."/>
          <p:cNvPicPr preferRelativeResize="0"/>
          <p:nvPr/>
        </p:nvPicPr>
        <p:blipFill rotWithShape="1">
          <a:blip r:embed="rId3">
            <a:alphaModFix/>
          </a:blip>
          <a:srcRect l="4441" t="-599" r="5610" b="228"/>
          <a:stretch/>
        </p:blipFill>
        <p:spPr>
          <a:xfrm>
            <a:off x="231728" y="991021"/>
            <a:ext cx="6682650" cy="49713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838200" y="1717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t>Radiosondes</a:t>
            </a:r>
            <a:endParaRPr sz="5400" b="1"/>
          </a:p>
        </p:txBody>
      </p:sp>
      <p:sp>
        <p:nvSpPr>
          <p:cNvPr id="166" name="Google Shape;166;p8"/>
          <p:cNvSpPr txBox="1">
            <a:spLocks noGrp="1"/>
          </p:cNvSpPr>
          <p:nvPr>
            <p:ph type="body" idx="1"/>
          </p:nvPr>
        </p:nvSpPr>
        <p:spPr>
          <a:xfrm>
            <a:off x="291861" y="1330358"/>
            <a:ext cx="6867615" cy="51195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a:t>Primary source of upper-atmosphere data</a:t>
            </a:r>
            <a:endParaRPr/>
          </a:p>
          <a:p>
            <a:pPr marL="228600" lvl="0" indent="-228600" algn="l" rtl="0">
              <a:lnSpc>
                <a:spcPct val="90000"/>
              </a:lnSpc>
              <a:spcBef>
                <a:spcPts val="1000"/>
              </a:spcBef>
              <a:spcAft>
                <a:spcPts val="0"/>
              </a:spcAft>
              <a:buClr>
                <a:schemeClr val="dk1"/>
              </a:buClr>
              <a:buSzPts val="2800"/>
              <a:buChar char="•"/>
            </a:pPr>
            <a:r>
              <a:rPr lang="en-US"/>
              <a:t>At least twice per day, radiosondes are tied to weather balloons and are launched in 92 locations across the United States.</a:t>
            </a:r>
            <a:endParaRPr/>
          </a:p>
          <a:p>
            <a:pPr marL="228600" lvl="0" indent="-228600" algn="l" rtl="0">
              <a:lnSpc>
                <a:spcPct val="90000"/>
              </a:lnSpc>
              <a:spcBef>
                <a:spcPts val="1000"/>
              </a:spcBef>
              <a:spcAft>
                <a:spcPts val="0"/>
              </a:spcAft>
              <a:buClr>
                <a:schemeClr val="dk1"/>
              </a:buClr>
              <a:buSzPts val="2800"/>
              <a:buChar char="•"/>
            </a:pPr>
            <a:r>
              <a:rPr lang="en-US"/>
              <a:t>In its two-hour trip, the radiosonde floats to the upper stratosphere where it collects and sends back data every second about air pressure, temperature, relative humidity, wind speed and wind direction.</a:t>
            </a:r>
            <a:endParaRPr/>
          </a:p>
          <a:p>
            <a:pPr marL="228600" lvl="0" indent="-228600" algn="l" rtl="0">
              <a:lnSpc>
                <a:spcPct val="90000"/>
              </a:lnSpc>
              <a:spcBef>
                <a:spcPts val="1000"/>
              </a:spcBef>
              <a:spcAft>
                <a:spcPts val="0"/>
              </a:spcAft>
              <a:buClr>
                <a:schemeClr val="dk1"/>
              </a:buClr>
              <a:buSzPts val="2800"/>
              <a:buChar char="•"/>
            </a:pPr>
            <a:r>
              <a:rPr lang="en-US"/>
              <a:t>During severe weather, we usually launch weather balloons more frequently to collect additional data about the storm environment.</a:t>
            </a:r>
            <a:endParaRPr/>
          </a:p>
        </p:txBody>
      </p:sp>
      <p:pic>
        <p:nvPicPr>
          <p:cNvPr id="167" name="Google Shape;167;p8" descr="A picture containing sky, grass, outdoor, field&#10;&#10;Description automatically generated"/>
          <p:cNvPicPr preferRelativeResize="0"/>
          <p:nvPr/>
        </p:nvPicPr>
        <p:blipFill rotWithShape="1">
          <a:blip r:embed="rId3">
            <a:alphaModFix/>
          </a:blip>
          <a:srcRect l="19006" t="377" r="22246" b="-376"/>
          <a:stretch/>
        </p:blipFill>
        <p:spPr>
          <a:xfrm>
            <a:off x="7284895" y="1376579"/>
            <a:ext cx="4633491" cy="4503765"/>
          </a:xfrm>
          <a:prstGeom prst="rect">
            <a:avLst/>
          </a:prstGeom>
          <a:noFill/>
          <a:ln>
            <a:noFill/>
          </a:ln>
        </p:spPr>
      </p:pic>
      <p:sp>
        <p:nvSpPr>
          <p:cNvPr id="168" name="Google Shape;168;p8"/>
          <p:cNvSpPr txBox="1"/>
          <p:nvPr/>
        </p:nvSpPr>
        <p:spPr>
          <a:xfrm>
            <a:off x="7206104" y="5715364"/>
            <a:ext cx="47195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NWS weather balloon fitted with a radiosonde launches in Bismarck, North Dakota. (NOAA)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394648" y="296886"/>
            <a:ext cx="10959152" cy="10229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a:t>Automated Surface Observing Systems</a:t>
            </a:r>
            <a:endParaRPr sz="5400" b="1"/>
          </a:p>
        </p:txBody>
      </p:sp>
      <p:sp>
        <p:nvSpPr>
          <p:cNvPr id="174" name="Google Shape;174;p9"/>
          <p:cNvSpPr txBox="1">
            <a:spLocks noGrp="1"/>
          </p:cNvSpPr>
          <p:nvPr>
            <p:ph type="body" idx="1"/>
          </p:nvPr>
        </p:nvSpPr>
        <p:spPr>
          <a:xfrm>
            <a:off x="6096662" y="1395592"/>
            <a:ext cx="5930298" cy="546483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a:t>Constantly monitor weather conditions on the Earth’s surface.</a:t>
            </a:r>
            <a:endParaRPr/>
          </a:p>
          <a:p>
            <a:pPr marL="228600" lvl="0" indent="-228600" algn="l" rtl="0">
              <a:lnSpc>
                <a:spcPct val="90000"/>
              </a:lnSpc>
              <a:spcBef>
                <a:spcPts val="1000"/>
              </a:spcBef>
              <a:spcAft>
                <a:spcPts val="0"/>
              </a:spcAft>
              <a:buClr>
                <a:schemeClr val="dk1"/>
              </a:buClr>
              <a:buSzPts val="2800"/>
              <a:buChar char="•"/>
            </a:pPr>
            <a:r>
              <a:rPr lang="en-US"/>
              <a:t>More than 900 stations across the U.S. report data about sky conditions, surface visibility, precipitation, temperature and wind up to 12 times an hour.</a:t>
            </a:r>
            <a:endParaRPr/>
          </a:p>
          <a:p>
            <a:pPr marL="228600" lvl="0" indent="-228600" algn="l" rtl="0">
              <a:lnSpc>
                <a:spcPct val="90000"/>
              </a:lnSpc>
              <a:spcBef>
                <a:spcPts val="1000"/>
              </a:spcBef>
              <a:spcAft>
                <a:spcPts val="0"/>
              </a:spcAft>
              <a:buClr>
                <a:schemeClr val="dk1"/>
              </a:buClr>
              <a:buSzPts val="2800"/>
              <a:buChar char="•"/>
            </a:pPr>
            <a:r>
              <a:rPr lang="en-US"/>
              <a:t>Nearly 10,000 volunteer NWS Cooperative Observers collect and provide us additional temperature, snowfall and rainfall data.</a:t>
            </a:r>
            <a:endParaRPr/>
          </a:p>
          <a:p>
            <a:pPr marL="228600" lvl="0" indent="-228600" algn="l" rtl="0">
              <a:lnSpc>
                <a:spcPct val="90000"/>
              </a:lnSpc>
              <a:spcBef>
                <a:spcPts val="1000"/>
              </a:spcBef>
              <a:spcAft>
                <a:spcPts val="0"/>
              </a:spcAft>
              <a:buClr>
                <a:schemeClr val="dk1"/>
              </a:buClr>
              <a:buSzPts val="2800"/>
              <a:buChar char="•"/>
            </a:pPr>
            <a:r>
              <a:rPr lang="en-US"/>
              <a:t>The observational data our ASOS and volunteers collect are essential for improving forecasts and warnings.</a:t>
            </a:r>
            <a:endParaRPr/>
          </a:p>
        </p:txBody>
      </p:sp>
      <p:pic>
        <p:nvPicPr>
          <p:cNvPr id="175" name="Google Shape;175;p9" descr="A picture containing sky, outdoor, gauge, railroad&#10;&#10;Description automatically generated"/>
          <p:cNvPicPr preferRelativeResize="0"/>
          <p:nvPr/>
        </p:nvPicPr>
        <p:blipFill rotWithShape="1">
          <a:blip r:embed="rId3">
            <a:alphaModFix/>
          </a:blip>
          <a:srcRect l="21597" r="8854"/>
          <a:stretch/>
        </p:blipFill>
        <p:spPr>
          <a:xfrm>
            <a:off x="299000" y="1394175"/>
            <a:ext cx="5585710" cy="4655044"/>
          </a:xfrm>
          <a:prstGeom prst="rect">
            <a:avLst/>
          </a:prstGeom>
          <a:noFill/>
          <a:ln>
            <a:noFill/>
          </a:ln>
        </p:spPr>
      </p:pic>
      <p:sp>
        <p:nvSpPr>
          <p:cNvPr id="176" name="Google Shape;176;p9"/>
          <p:cNvSpPr txBox="1"/>
          <p:nvPr/>
        </p:nvSpPr>
        <p:spPr>
          <a:xfrm>
            <a:off x="265487" y="5860211"/>
            <a:ext cx="55755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ASOS at the Childress Municipal Airport in  Texas. (NOAA)</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1117</Words>
  <Application>Microsoft Macintosh PowerPoint</Application>
  <PresentationFormat>Widescreen</PresentationFormat>
  <Paragraphs>78</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Office Theme</vt:lpstr>
      <vt:lpstr>Weather</vt:lpstr>
      <vt:lpstr>PowerPoint Presentation</vt:lpstr>
      <vt:lpstr>What is the difference between weather and climate?</vt:lpstr>
      <vt:lpstr>Atmosphere</vt:lpstr>
      <vt:lpstr>Study of Weather and Climate</vt:lpstr>
      <vt:lpstr>Tools Meteorologists Use—Doppler Radar</vt:lpstr>
      <vt:lpstr>Satellites</vt:lpstr>
      <vt:lpstr>Radiosondes</vt:lpstr>
      <vt:lpstr>Automated Surface Observing Systems</vt:lpstr>
      <vt:lpstr>Supercomputers</vt:lpstr>
      <vt:lpstr>Vocabulary Meteorologists Use- Temperature</vt:lpstr>
      <vt:lpstr>Humidity</vt:lpstr>
      <vt:lpstr>Precipitation</vt:lpstr>
      <vt:lpstr>Atmospheric Pressure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Munoz, Evelyn - (emunoz1)</cp:lastModifiedBy>
  <cp:revision>1</cp:revision>
  <dcterms:created xsi:type="dcterms:W3CDTF">2022-11-18T16:06:22Z</dcterms:created>
  <dcterms:modified xsi:type="dcterms:W3CDTF">2026-01-21T17:18:42Z</dcterms:modified>
</cp:coreProperties>
</file>