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6858000" cx="12192000"/>
  <p:notesSz cx="6858000" cy="9144000"/>
  <p:embeddedFontLst>
    <p:embeddedFont>
      <p:font typeface="Poppins"/>
      <p:regular r:id="rId50"/>
      <p:bold r:id="rId51"/>
      <p:italic r:id="rId52"/>
      <p:boldItalic r:id="rId53"/>
    </p:embeddedFont>
    <p:embeddedFont>
      <p:font typeface="Lato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D95EB8E-2BAF-4D03-B4E4-410DD4C9D977}">
  <a:tblStyle styleId="{2D95EB8E-2BAF-4D03-B4E4-410DD4C9D97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oppins-bold.fntdata"/><Relationship Id="rId50" Type="http://schemas.openxmlformats.org/officeDocument/2006/relationships/font" Target="fonts/Poppins-regular.fntdata"/><Relationship Id="rId53" Type="http://schemas.openxmlformats.org/officeDocument/2006/relationships/font" Target="fonts/Poppins-boldItalic.fntdata"/><Relationship Id="rId52" Type="http://schemas.openxmlformats.org/officeDocument/2006/relationships/font" Target="fonts/Poppins-italic.fntdata"/><Relationship Id="rId11" Type="http://schemas.openxmlformats.org/officeDocument/2006/relationships/slide" Target="slides/slide5.xml"/><Relationship Id="rId55" Type="http://schemas.openxmlformats.org/officeDocument/2006/relationships/font" Target="fonts/Lato-bold.fntdata"/><Relationship Id="rId10" Type="http://schemas.openxmlformats.org/officeDocument/2006/relationships/slide" Target="slides/slide4.xml"/><Relationship Id="rId54" Type="http://schemas.openxmlformats.org/officeDocument/2006/relationships/font" Target="fonts/Lato-regular.fntdata"/><Relationship Id="rId13" Type="http://schemas.openxmlformats.org/officeDocument/2006/relationships/slide" Target="slides/slide7.xml"/><Relationship Id="rId57" Type="http://schemas.openxmlformats.org/officeDocument/2006/relationships/font" Target="fonts/Lato-boldItalic.fntdata"/><Relationship Id="rId12" Type="http://schemas.openxmlformats.org/officeDocument/2006/relationships/slide" Target="slides/slide6.xml"/><Relationship Id="rId56" Type="http://schemas.openxmlformats.org/officeDocument/2006/relationships/font" Target="fonts/Lat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533f3781d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533f3781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1927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533f3781d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533f3781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1950s-1980s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533f3781d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533f3781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2019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533f378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f533f3781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533f3781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f533f3781d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533f3781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f533f3781d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533f3781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f533f3781d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533f3781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f533f3781d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533f3781d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533f3781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533f3781d_0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f533f3781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533f3781d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533f3781d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533f3781d_0_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f533f3781d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533f3781d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f533f3781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533f3781d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f533f3781d_0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533f3781d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533f3781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533f3781d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f533f3781d_0_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533f3781d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f533f3781d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533f3781d_0_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533f3781d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533f3781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3f533f3781d_0_2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533f3781d_0_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533f3781d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533f3781d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533f3781d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533f3781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f533f3781d_0_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533f3781d_0_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f533f3781d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533f3781d_0_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533f3781d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533f3781d_0_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f533f3781d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533f3781d_0_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f533f3781d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533f3781d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f533f3781d_0_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533f3781d_0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533f3781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533f3781d_0_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f533f3781d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533f3781d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3f533f3781d_0_2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533f3781d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f533f3781d_0_2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533f3781d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g3f533f3781d_0_2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275397" y="2247007"/>
            <a:ext cx="9641205" cy="754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The Santa Cruz River Story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504950" y="3191767"/>
            <a:ext cx="9182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How Humans Change Our Ecosystems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504950" y="4125217"/>
            <a:ext cx="9182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8th Grade Science | Arizona Standard 8.E1U3.8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3" name="Google Shape;9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990725"/>
            <a:ext cx="3492549" cy="413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1990725"/>
            <a:ext cx="3492549" cy="413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5" name="Google Shape;9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8099" y="1990725"/>
            <a:ext cx="3492549" cy="413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1452592" y="3105150"/>
            <a:ext cx="1730216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Standard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876300" y="3819525"/>
            <a:ext cx="2882949" cy="1857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8.E1U3.8: Construct an argument about how human consumption of resources impacts the biosphere.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5485923" y="3105150"/>
            <a:ext cx="122015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Target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4654599" y="3819525"/>
            <a:ext cx="2882949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 can explain how water use changed the Santa Cruz River and describe restoration efforts.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9064198" y="3105150"/>
            <a:ext cx="162020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CER Goal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8269100" y="3819525"/>
            <a:ext cx="3187800" cy="16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 can construct a Claim-Evidence-Reasoning argument based on local river data.</a:t>
            </a:r>
            <a:endParaRPr/>
          </a:p>
        </p:txBody>
      </p:sp>
      <p:pic>
        <p:nvPicPr>
          <p:cNvPr descr="image.png" id="102" name="Google Shape;102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27187" y="2352675"/>
            <a:ext cx="58102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38825" y="2352675"/>
            <a:ext cx="51435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" name="Google Shape;104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617124" y="2352675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571500" y="571500"/>
            <a:ext cx="116014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Our Mission This Week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/>
        </p:nvSpPr>
        <p:spPr>
          <a:xfrm>
            <a:off x="1600200" y="2105025"/>
            <a:ext cx="89916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DAY ONE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1375409" y="2619375"/>
            <a:ext cx="944118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Where did the river go?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5381625" y="3743325"/>
            <a:ext cx="1428750" cy="762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1600200" y="4105275"/>
            <a:ext cx="899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I Notice, I Wonder, It Reminds Me Of...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802400"/>
            <a:ext cx="11049000" cy="482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1407641" y="2050747"/>
            <a:ext cx="9845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429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Step 1: Observe</a:t>
            </a:r>
            <a:endParaRPr sz="2200"/>
          </a:p>
        </p:txBody>
      </p:sp>
      <p:sp>
        <p:nvSpPr>
          <p:cNvPr id="121" name="Google Shape;121;p16"/>
          <p:cNvSpPr txBox="1"/>
          <p:nvPr/>
        </p:nvSpPr>
        <p:spPr>
          <a:xfrm>
            <a:off x="1407641" y="2765122"/>
            <a:ext cx="9376800" cy="29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Look at the photos from 1900, 1980, and today. </a:t>
            </a:r>
            <a:endParaRPr b="0" i="0" sz="2750" u="none" cap="none" strike="noStrike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What changed? Think about:</a:t>
            </a:r>
            <a:endParaRPr b="0" i="0" sz="2750" u="none" cap="none" strike="noStrike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4032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750"/>
              <a:buFont typeface="Lato"/>
              <a:buChar char="●"/>
            </a:pPr>
            <a:r>
              <a:rPr lang="en-US" sz="27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Flowing Water</a:t>
            </a:r>
            <a:endParaRPr sz="27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4032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750"/>
              <a:buFont typeface="Lato"/>
              <a:buChar char="●"/>
            </a:pPr>
            <a:r>
              <a:rPr lang="en-US" sz="27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Tree / Plant Life</a:t>
            </a:r>
            <a:endParaRPr sz="27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4032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750"/>
              <a:buFont typeface="Lato"/>
              <a:buChar char="●"/>
            </a:pPr>
            <a:r>
              <a:rPr lang="en-US" sz="27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Surrounding Land</a:t>
            </a:r>
            <a:endParaRPr sz="27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.png" id="122" name="Google Shape;1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1550" y="2136476"/>
            <a:ext cx="423300" cy="42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4572008" y="3932925"/>
            <a:ext cx="79833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42875" spcFirstLastPara="1" rIns="0" wrap="square" tIns="0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571500" y="571500"/>
            <a:ext cx="116014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Photo Analysis: Notice &amp; Wonder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7" title="1927.png"/>
          <p:cNvPicPr preferRelativeResize="0"/>
          <p:nvPr/>
        </p:nvPicPr>
        <p:blipFill rotWithShape="1">
          <a:blip r:embed="rId3">
            <a:alphaModFix/>
          </a:blip>
          <a:srcRect b="0" l="1137" r="0" t="4288"/>
          <a:stretch/>
        </p:blipFill>
        <p:spPr>
          <a:xfrm>
            <a:off x="797875" y="4625"/>
            <a:ext cx="107064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8"/>
          <p:cNvGrpSpPr/>
          <p:nvPr/>
        </p:nvGrpSpPr>
        <p:grpSpPr>
          <a:xfrm>
            <a:off x="1513861" y="-584295"/>
            <a:ext cx="9201635" cy="7418894"/>
            <a:chOff x="1621550" y="-492050"/>
            <a:chExt cx="9071907" cy="7314300"/>
          </a:xfrm>
        </p:grpSpPr>
        <p:pic>
          <p:nvPicPr>
            <p:cNvPr id="136" name="Google Shape;136;p18" title="1950s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21557" y="35750"/>
              <a:ext cx="9071900" cy="678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/>
            <p:nvPr/>
          </p:nvSpPr>
          <p:spPr>
            <a:xfrm>
              <a:off x="1621550" y="-492050"/>
              <a:ext cx="6357300" cy="1808400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anchorCtr="0" anchor="ctr" bIns="92725" lIns="92725" spcFirstLastPara="1" rIns="92725" wrap="square" tIns="92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2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9" title="2027 edi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678" y="0"/>
            <a:ext cx="9078981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7" name="Google Shape;14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762800"/>
            <a:ext cx="11049000" cy="41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942650" y="1953150"/>
            <a:ext cx="471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2862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Step 2: </a:t>
            </a:r>
            <a:r>
              <a:rPr b="1" lang="en-US" sz="40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Write</a:t>
            </a:r>
            <a:endParaRPr sz="2700"/>
          </a:p>
        </p:txBody>
      </p:sp>
      <p:sp>
        <p:nvSpPr>
          <p:cNvPr id="149" name="Google Shape;149;p20"/>
          <p:cNvSpPr txBox="1"/>
          <p:nvPr/>
        </p:nvSpPr>
        <p:spPr>
          <a:xfrm>
            <a:off x="1352350" y="2730905"/>
            <a:ext cx="99324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 your journal, create three sections and </a:t>
            </a:r>
            <a:r>
              <a:rPr b="0" i="0" lang="en-US" sz="245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write down 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your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observations, questions, and connections.</a:t>
            </a:r>
            <a:endParaRPr b="0" i="0" sz="2450" u="none" cap="none" strike="noStrike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 Notice: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(Observations)</a:t>
            </a:r>
            <a:endParaRPr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 Wonder: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(Questions)</a:t>
            </a:r>
            <a:endParaRPr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It Reminds Me Of: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(Connections)</a:t>
            </a:r>
            <a:endParaRPr sz="19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7258050" y="4600575"/>
            <a:ext cx="14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0"/>
          <p:cNvSpPr txBox="1"/>
          <p:nvPr/>
        </p:nvSpPr>
        <p:spPr>
          <a:xfrm>
            <a:off x="571500" y="571500"/>
            <a:ext cx="11601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Photo Analysis: </a:t>
            </a:r>
            <a:r>
              <a:rPr b="1" i="1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Notice</a:t>
            </a:r>
            <a:r>
              <a:rPr b="1" lang="en-US" sz="34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, I </a:t>
            </a: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Wonder, It Reminds Me O</a:t>
            </a:r>
            <a:r>
              <a:rPr b="1" lang="en-US" sz="34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endParaRPr sz="900"/>
          </a:p>
        </p:txBody>
      </p:sp>
      <p:sp>
        <p:nvSpPr>
          <p:cNvPr id="152" name="Google Shape;152;p20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3" name="Google Shape;15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5950" y="1994925"/>
            <a:ext cx="459200" cy="45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8" name="Google Shape;15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762800"/>
            <a:ext cx="11049000" cy="41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1"/>
          <p:cNvSpPr txBox="1"/>
          <p:nvPr/>
        </p:nvSpPr>
        <p:spPr>
          <a:xfrm>
            <a:off x="942650" y="1953150"/>
            <a:ext cx="956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2862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Step </a:t>
            </a:r>
            <a:r>
              <a:rPr b="1" lang="en-US" sz="40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r>
              <a:rPr b="1" i="0" lang="en-US" sz="4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: Partner </a:t>
            </a:r>
            <a:r>
              <a:rPr b="1" lang="en-US" sz="40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Share</a:t>
            </a:r>
            <a:endParaRPr sz="2700"/>
          </a:p>
        </p:txBody>
      </p:sp>
      <p:sp>
        <p:nvSpPr>
          <p:cNvPr id="160" name="Google Shape;160;p21"/>
          <p:cNvSpPr txBox="1"/>
          <p:nvPr/>
        </p:nvSpPr>
        <p:spPr>
          <a:xfrm>
            <a:off x="1352350" y="2730905"/>
            <a:ext cx="99324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With your elbow partner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share your observations, questions, and connections.</a:t>
            </a:r>
            <a:endParaRPr b="0" i="0" sz="2450" u="none" cap="none" strike="noStrike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Partner A shares observations, then partner B.</a:t>
            </a:r>
            <a:endParaRPr b="1"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Partner A shares questions, then partner B.</a:t>
            </a:r>
            <a:endParaRPr b="1"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Partner A shares connections, then partner B.</a:t>
            </a:r>
            <a:endParaRPr b="1"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.png" id="161" name="Google Shape;16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975" y="2089500"/>
            <a:ext cx="4286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 txBox="1"/>
          <p:nvPr/>
        </p:nvSpPr>
        <p:spPr>
          <a:xfrm>
            <a:off x="7258050" y="4600575"/>
            <a:ext cx="14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1"/>
          <p:cNvSpPr txBox="1"/>
          <p:nvPr/>
        </p:nvSpPr>
        <p:spPr>
          <a:xfrm>
            <a:off x="571500" y="571500"/>
            <a:ext cx="11601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Photo Analysis: </a:t>
            </a:r>
            <a:r>
              <a:rPr b="1" i="1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Notice</a:t>
            </a:r>
            <a:r>
              <a:rPr b="1" lang="en-US" sz="34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, I </a:t>
            </a: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Wonder, It Reminds Me O</a:t>
            </a:r>
            <a:r>
              <a:rPr b="1" lang="en-US" sz="34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endParaRPr sz="900"/>
          </a:p>
        </p:txBody>
      </p:sp>
      <p:sp>
        <p:nvSpPr>
          <p:cNvPr id="164" name="Google Shape;164;p21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9" name="Google Shape;16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762800"/>
            <a:ext cx="11049000" cy="41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 txBox="1"/>
          <p:nvPr/>
        </p:nvSpPr>
        <p:spPr>
          <a:xfrm>
            <a:off x="942650" y="1953150"/>
            <a:ext cx="956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2862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Step </a:t>
            </a:r>
            <a:r>
              <a:rPr b="1" lang="en-US" sz="40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r>
              <a:rPr b="1" i="0" lang="en-US" sz="4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1" lang="en-US" sz="40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Small Group</a:t>
            </a:r>
            <a:endParaRPr sz="2700"/>
          </a:p>
        </p:txBody>
      </p:sp>
      <p:sp>
        <p:nvSpPr>
          <p:cNvPr id="171" name="Google Shape;171;p22"/>
          <p:cNvSpPr txBox="1"/>
          <p:nvPr/>
        </p:nvSpPr>
        <p:spPr>
          <a:xfrm>
            <a:off x="1352350" y="2730905"/>
            <a:ext cx="99324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 your groups, work together to create an anchor chart for your assigned photo  that includes</a:t>
            </a:r>
            <a:endParaRPr b="0" i="0" sz="2450" u="none" cap="none" strike="noStrike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 Notice: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(Observations)</a:t>
            </a:r>
            <a:endParaRPr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 Wonder: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(Questions)</a:t>
            </a:r>
            <a:endParaRPr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841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2450"/>
              <a:buFont typeface="Lato"/>
              <a:buChar char="●"/>
            </a:pPr>
            <a:r>
              <a:rPr b="1"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It Reminds Me Of:</a:t>
            </a:r>
            <a:r>
              <a:rPr lang="en-US" sz="24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(Connections)</a:t>
            </a:r>
            <a:endParaRPr b="1" sz="245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.png" id="172" name="Google Shape;17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975" y="2089500"/>
            <a:ext cx="4286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 txBox="1"/>
          <p:nvPr/>
        </p:nvSpPr>
        <p:spPr>
          <a:xfrm>
            <a:off x="7258050" y="4600575"/>
            <a:ext cx="14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2"/>
          <p:cNvSpPr txBox="1"/>
          <p:nvPr/>
        </p:nvSpPr>
        <p:spPr>
          <a:xfrm>
            <a:off x="571500" y="571500"/>
            <a:ext cx="11601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Photo Analysis: </a:t>
            </a:r>
            <a:r>
              <a:rPr b="1" i="1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Notice</a:t>
            </a:r>
            <a:r>
              <a:rPr b="1" lang="en-US" sz="34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, I </a:t>
            </a:r>
            <a:r>
              <a:rPr b="1" i="0" lang="en-US" sz="34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Wonder, It Reminds Me O</a:t>
            </a:r>
            <a:r>
              <a:rPr b="1" lang="en-US" sz="34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endParaRPr sz="900"/>
          </a:p>
        </p:txBody>
      </p:sp>
      <p:sp>
        <p:nvSpPr>
          <p:cNvPr id="175" name="Google Shape;175;p22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571500" y="2493585"/>
            <a:ext cx="11601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Historical Data</a:t>
            </a:r>
            <a:endParaRPr sz="5400"/>
          </a:p>
        </p:txBody>
      </p:sp>
      <p:sp>
        <p:nvSpPr>
          <p:cNvPr id="181" name="Google Shape;181;p23"/>
          <p:cNvSpPr/>
          <p:nvPr/>
        </p:nvSpPr>
        <p:spPr>
          <a:xfrm>
            <a:off x="571500" y="3885346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 txBox="1"/>
          <p:nvPr/>
        </p:nvSpPr>
        <p:spPr>
          <a:xfrm>
            <a:off x="571500" y="571500"/>
            <a:ext cx="1160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What story does the data tell?</a:t>
            </a:r>
            <a:endParaRPr/>
          </a:p>
        </p:txBody>
      </p:sp>
      <p:sp>
        <p:nvSpPr>
          <p:cNvPr id="187" name="Google Shape;187;p24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24" title="tucson_population_1900_2020_large_dark_text.png"/>
          <p:cNvPicPr preferRelativeResize="0"/>
          <p:nvPr/>
        </p:nvPicPr>
        <p:blipFill rotWithShape="1">
          <a:blip r:embed="rId3">
            <a:alphaModFix/>
          </a:blip>
          <a:srcRect b="1428" l="0" r="0" t="1438"/>
          <a:stretch/>
        </p:blipFill>
        <p:spPr>
          <a:xfrm>
            <a:off x="951620" y="1685702"/>
            <a:ext cx="4090199" cy="230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4" title="Santa_Cruz_Groundwater_Well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4576" y="1597900"/>
            <a:ext cx="4243948" cy="247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4" title="ChatGPT Image Jul 15, 2026, 01_42_33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6778" y="4224325"/>
            <a:ext cx="3761848" cy="250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 title="Screenshot 2026-07-15 13134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5318" y="4145200"/>
            <a:ext cx="3531100" cy="26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5" title="tucson_population_1900_2020_large_dark_text.png"/>
          <p:cNvPicPr preferRelativeResize="0"/>
          <p:nvPr/>
        </p:nvPicPr>
        <p:blipFill rotWithShape="1">
          <a:blip r:embed="rId3">
            <a:alphaModFix/>
          </a:blip>
          <a:srcRect b="1428" l="0" r="0" t="1438"/>
          <a:stretch/>
        </p:blipFill>
        <p:spPr>
          <a:xfrm>
            <a:off x="71028" y="30753"/>
            <a:ext cx="11921065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6" title="ChatGPT Image Jul 15, 2026, 01_42_3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781" y="152400"/>
            <a:ext cx="982980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7" title="Santa_Cruz_Groundwater_Well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934" y="102225"/>
            <a:ext cx="11316900" cy="660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1" name="Google Shape;21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6974" y="6050337"/>
            <a:ext cx="7458074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 title="Screenshot 2026-07-15 13134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8888" y="15377"/>
            <a:ext cx="7960974" cy="591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/>
        </p:nvSpPr>
        <p:spPr>
          <a:xfrm>
            <a:off x="400338" y="1020197"/>
            <a:ext cx="11391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Exit Ticket</a:t>
            </a:r>
            <a:endParaRPr/>
          </a:p>
        </p:txBody>
      </p:sp>
      <p:sp>
        <p:nvSpPr>
          <p:cNvPr id="218" name="Google Shape;218;p29"/>
          <p:cNvSpPr txBox="1"/>
          <p:nvPr/>
        </p:nvSpPr>
        <p:spPr>
          <a:xfrm>
            <a:off x="671500" y="2807800"/>
            <a:ext cx="10848900" cy="20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Based on evidence from today, what do you think happened to the Santa Cruz River?</a:t>
            </a:r>
            <a:endParaRPr sz="3700">
              <a:solidFill>
                <a:srgbClr val="05966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5966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/>
        </p:nvSpPr>
        <p:spPr>
          <a:xfrm>
            <a:off x="671512" y="2105025"/>
            <a:ext cx="1084897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DAY TWO</a:t>
            </a:r>
            <a:endParaRPr/>
          </a:p>
        </p:txBody>
      </p:sp>
      <p:sp>
        <p:nvSpPr>
          <p:cNvPr id="224" name="Google Shape;224;p30"/>
          <p:cNvSpPr txBox="1"/>
          <p:nvPr/>
        </p:nvSpPr>
        <p:spPr>
          <a:xfrm>
            <a:off x="400288" y="2619375"/>
            <a:ext cx="113913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How did humans change </a:t>
            </a:r>
            <a:r>
              <a:rPr b="1" lang="en-US" sz="49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the river</a:t>
            </a:r>
            <a:r>
              <a:rPr b="1" i="0" lang="en-US" sz="49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sz="300"/>
          </a:p>
        </p:txBody>
      </p:sp>
      <p:sp>
        <p:nvSpPr>
          <p:cNvPr id="225" name="Google Shape;225;p30"/>
          <p:cNvSpPr/>
          <p:nvPr/>
        </p:nvSpPr>
        <p:spPr>
          <a:xfrm>
            <a:off x="5381625" y="3743325"/>
            <a:ext cx="1428750" cy="762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0"/>
          <p:cNvSpPr txBox="1"/>
          <p:nvPr/>
        </p:nvSpPr>
        <p:spPr>
          <a:xfrm>
            <a:off x="671512" y="4105275"/>
            <a:ext cx="108489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Data Investigation Stations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/>
          <p:nvPr>
            <p:ph type="title"/>
          </p:nvPr>
        </p:nvSpPr>
        <p:spPr>
          <a:xfrm>
            <a:off x="457200" y="274650"/>
            <a:ext cx="113349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Steps for Analyzing a Graph</a:t>
            </a:r>
            <a:endParaRPr b="1">
              <a:solidFill>
                <a:srgbClr val="064E3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31"/>
          <p:cNvSpPr txBox="1"/>
          <p:nvPr>
            <p:ph idx="1" type="body"/>
          </p:nvPr>
        </p:nvSpPr>
        <p:spPr>
          <a:xfrm>
            <a:off x="457200" y="1707846"/>
            <a:ext cx="113349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Clr>
                <a:srgbClr val="065F46"/>
              </a:buClr>
              <a:buSzPts val="3200"/>
              <a:buFont typeface="Poppins"/>
              <a:buAutoNum type="arabicPeriod"/>
            </a:pPr>
            <a:r>
              <a:rPr b="1"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Read the Title &amp; Labels</a:t>
            </a:r>
            <a:r>
              <a:rPr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— What is this graph about?</a:t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Clr>
                <a:srgbClr val="065F46"/>
              </a:buClr>
              <a:buSzPts val="3200"/>
              <a:buFont typeface="Poppins"/>
              <a:buAutoNum type="arabicPeriod"/>
            </a:pPr>
            <a:r>
              <a:rPr b="1"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Describe the Data</a:t>
            </a:r>
            <a:r>
              <a:rPr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— What happens as one variable changes?</a:t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Clr>
                <a:srgbClr val="065F46"/>
              </a:buClr>
              <a:buSzPts val="3200"/>
              <a:buFont typeface="Poppins"/>
              <a:buAutoNum type="arabicPeriod"/>
            </a:pPr>
            <a:r>
              <a:rPr b="1"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Draw a Conclusion</a:t>
            </a:r>
            <a:r>
              <a:rPr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— What claim can you make from this pattern?</a:t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8" name="Google Shape;238;p32"/>
          <p:cNvGraphicFramePr/>
          <p:nvPr/>
        </p:nvGraphicFramePr>
        <p:xfrm>
          <a:off x="571500" y="19716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{2D95EB8E-2BAF-4D03-B4E4-410DD4C9D977}</a:tableStyleId>
              </a:tblPr>
              <a:tblGrid>
                <a:gridCol w="2555975"/>
                <a:gridCol w="2935925"/>
                <a:gridCol w="5538050"/>
              </a:tblGrid>
              <a:tr h="8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21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21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Evidence Source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2100" u="none" cap="none" strike="noStrik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Key Question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5F46"/>
                    </a:solidFill>
                  </a:tcPr>
                </a:tc>
              </a:tr>
              <a:tr h="8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1: Groundwater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Graphs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What trend do you notice in water levels?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2: Water Consumption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Usage Charts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How does population link to water use?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3: </a:t>
                      </a:r>
                      <a:r>
                        <a:rPr b="1" lang="en-US" sz="1800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Riparian Habitats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Species Counts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How does water affect variety of life?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834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4: </a:t>
                      </a:r>
                      <a:r>
                        <a:rPr b="1" lang="en-US" sz="1800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Biodiversity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Photo Comparison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How did vegetation change over time?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9" name="Google Shape;239;p32"/>
          <p:cNvSpPr txBox="1"/>
          <p:nvPr/>
        </p:nvSpPr>
        <p:spPr>
          <a:xfrm>
            <a:off x="571500" y="571500"/>
            <a:ext cx="116014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Your Rotation Schedule</a:t>
            </a:r>
            <a:endParaRPr/>
          </a:p>
        </p:txBody>
      </p:sp>
      <p:sp>
        <p:nvSpPr>
          <p:cNvPr id="240" name="Google Shape;240;p32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/>
          <p:nvPr/>
        </p:nvSpPr>
        <p:spPr>
          <a:xfrm>
            <a:off x="571500" y="571500"/>
            <a:ext cx="1160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Station 1: Groundwater Levels</a:t>
            </a:r>
            <a:endParaRPr b="1" sz="39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3"/>
          <p:cNvSpPr txBox="1"/>
          <p:nvPr>
            <p:ph idx="1" type="body"/>
          </p:nvPr>
        </p:nvSpPr>
        <p:spPr>
          <a:xfrm>
            <a:off x="457200" y="1600200"/>
            <a:ext cx="111633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Directions</a:t>
            </a:r>
            <a:r>
              <a:rPr lang="en-US"/>
              <a:t>: </a:t>
            </a:r>
            <a:r>
              <a:rPr lang="en-US"/>
              <a:t>Analyze the graph about groundwater using the 3 steps. Then answer the questions below in your journal.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Questions</a:t>
            </a:r>
            <a:endParaRPr b="1"/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trend do you notice?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could be the cause of the trend?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4" title="Santa_Cruz_Groundwater_Well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934" y="102225"/>
            <a:ext cx="11316900" cy="660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/>
        </p:nvSpPr>
        <p:spPr>
          <a:xfrm>
            <a:off x="571500" y="571500"/>
            <a:ext cx="11601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Station 2: Water Consumption</a:t>
            </a:r>
            <a:endParaRPr b="1" sz="39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5"/>
          <p:cNvSpPr txBox="1"/>
          <p:nvPr>
            <p:ph idx="1" type="body"/>
          </p:nvPr>
        </p:nvSpPr>
        <p:spPr>
          <a:xfrm>
            <a:off x="457200" y="1600200"/>
            <a:ext cx="111633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Directions</a:t>
            </a:r>
            <a:r>
              <a:rPr lang="en-US"/>
              <a:t>: Analyze the graphs about water consumption and population growth using the 3 steps. Then answer the questions below in your journal.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Questions</a:t>
            </a:r>
            <a:endParaRPr b="1"/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trends do you notice?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relationship exists between the two graphs?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Is there anything confusing to you?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6" title="tucson_population_1900_2020_large_dark_text.png"/>
          <p:cNvPicPr preferRelativeResize="0"/>
          <p:nvPr/>
        </p:nvPicPr>
        <p:blipFill rotWithShape="1">
          <a:blip r:embed="rId3">
            <a:alphaModFix/>
          </a:blip>
          <a:srcRect b="1428" l="0" r="0" t="1438"/>
          <a:stretch/>
        </p:blipFill>
        <p:spPr>
          <a:xfrm>
            <a:off x="71028" y="30753"/>
            <a:ext cx="11921065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7" title="outpu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199" cy="638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/>
          <p:nvPr/>
        </p:nvSpPr>
        <p:spPr>
          <a:xfrm>
            <a:off x="571500" y="571500"/>
            <a:ext cx="1160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Station 3: River Flow</a:t>
            </a:r>
            <a:endParaRPr b="1" sz="39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p38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8"/>
          <p:cNvSpPr txBox="1"/>
          <p:nvPr>
            <p:ph idx="1" type="body"/>
          </p:nvPr>
        </p:nvSpPr>
        <p:spPr>
          <a:xfrm>
            <a:off x="457200" y="1600200"/>
            <a:ext cx="111633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Directions</a:t>
            </a:r>
            <a:r>
              <a:rPr lang="en-US"/>
              <a:t>: </a:t>
            </a:r>
            <a:r>
              <a:rPr lang="en-US"/>
              <a:t>Analyze the graph about river flow using the 3 steps. Then answer the questions below in your journal.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Questions</a:t>
            </a:r>
            <a:endParaRPr b="1"/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do you notice?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has changed?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9" title="output (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430411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0" title="output (4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236756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"/>
          <p:cNvSpPr txBox="1"/>
          <p:nvPr/>
        </p:nvSpPr>
        <p:spPr>
          <a:xfrm>
            <a:off x="571500" y="571500"/>
            <a:ext cx="1160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Station 4: Riparian Habitats</a:t>
            </a:r>
            <a:endParaRPr b="1" sz="39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41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41"/>
          <p:cNvSpPr txBox="1"/>
          <p:nvPr>
            <p:ph idx="1" type="body"/>
          </p:nvPr>
        </p:nvSpPr>
        <p:spPr>
          <a:xfrm>
            <a:off x="457200" y="1600200"/>
            <a:ext cx="111633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Directions</a:t>
            </a:r>
            <a:r>
              <a:rPr lang="en-US"/>
              <a:t>: C</a:t>
            </a:r>
            <a:r>
              <a:rPr lang="en-US"/>
              <a:t>ompare photos of the same area, but different time periods.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Questions</a:t>
            </a:r>
            <a:endParaRPr b="1"/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How does the vegetation differ in each photo?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do you predict the area might look like now?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type of wildlife do you think might live here?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2" title="Heritage Jun 20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675" y="0"/>
            <a:ext cx="913464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3" title="Heritage Feb 2020 with da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9338" y="0"/>
            <a:ext cx="915333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4" title="Heritage April 202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575" y="1"/>
            <a:ext cx="9190843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5" title="Heritage Nov 202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1526" y="29867"/>
            <a:ext cx="910218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/>
          <p:nvPr/>
        </p:nvSpPr>
        <p:spPr>
          <a:xfrm>
            <a:off x="571500" y="571500"/>
            <a:ext cx="1160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Station 5: Biodiversity</a:t>
            </a:r>
            <a:endParaRPr b="1" sz="39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9" name="Google Shape;319;p46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46"/>
          <p:cNvSpPr txBox="1"/>
          <p:nvPr>
            <p:ph idx="1" type="body"/>
          </p:nvPr>
        </p:nvSpPr>
        <p:spPr>
          <a:xfrm>
            <a:off x="457200" y="1600200"/>
            <a:ext cx="111633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Directions</a:t>
            </a:r>
            <a:r>
              <a:rPr lang="en-US"/>
              <a:t>: A</a:t>
            </a:r>
            <a:r>
              <a:rPr lang="en-US"/>
              <a:t>nalyze the </a:t>
            </a:r>
            <a:r>
              <a:rPr lang="en-US"/>
              <a:t>biodiversity</a:t>
            </a:r>
            <a:r>
              <a:rPr lang="en-US"/>
              <a:t> of the Santa Cruz River over time.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-US"/>
              <a:t>Questions</a:t>
            </a:r>
            <a:endParaRPr b="1"/>
          </a:p>
          <a:p>
            <a:pPr indent="-431800" lvl="0" marL="457200" rtl="0" algn="l">
              <a:spcBef>
                <a:spcPts val="36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trends do you notice?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eriod"/>
            </a:pPr>
            <a:r>
              <a:rPr lang="en-US"/>
              <a:t>What do you think this data tells us about water availability?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47"/>
          <p:cNvGrpSpPr/>
          <p:nvPr/>
        </p:nvGrpSpPr>
        <p:grpSpPr>
          <a:xfrm>
            <a:off x="-35" y="430550"/>
            <a:ext cx="12191624" cy="6007079"/>
            <a:chOff x="1028700" y="0"/>
            <a:chExt cx="10838926" cy="5340575"/>
          </a:xfrm>
        </p:grpSpPr>
        <p:grpSp>
          <p:nvGrpSpPr>
            <p:cNvPr id="326" name="Google Shape;326;p47"/>
            <p:cNvGrpSpPr/>
            <p:nvPr/>
          </p:nvGrpSpPr>
          <p:grpSpPr>
            <a:xfrm>
              <a:off x="1028700" y="0"/>
              <a:ext cx="10838926" cy="4915174"/>
              <a:chOff x="1028700" y="0"/>
              <a:chExt cx="10838926" cy="4915174"/>
            </a:xfrm>
          </p:grpSpPr>
          <p:grpSp>
            <p:nvGrpSpPr>
              <p:cNvPr id="327" name="Google Shape;327;p47"/>
              <p:cNvGrpSpPr/>
              <p:nvPr/>
            </p:nvGrpSpPr>
            <p:grpSpPr>
              <a:xfrm>
                <a:off x="1028700" y="0"/>
                <a:ext cx="10838926" cy="4915174"/>
                <a:chOff x="1028700" y="0"/>
                <a:chExt cx="10838926" cy="4915174"/>
              </a:xfrm>
            </p:grpSpPr>
            <p:pic>
              <p:nvPicPr>
                <p:cNvPr id="328" name="Google Shape;328;p47" title="ChatGPT Image Jul 15, 2026, 04_54_12 PM.png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24774" l="0" r="0" t="7204"/>
                <a:stretch/>
              </p:blipFill>
              <p:spPr>
                <a:xfrm>
                  <a:off x="1028700" y="0"/>
                  <a:ext cx="10838926" cy="49151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29" name="Google Shape;329;p47"/>
                <p:cNvSpPr/>
                <p:nvPr/>
              </p:nvSpPr>
              <p:spPr>
                <a:xfrm>
                  <a:off x="1719450" y="4364150"/>
                  <a:ext cx="1054200" cy="2097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102825" lIns="102825" spcFirstLastPara="1" rIns="102825" wrap="square" tIns="1028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575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0" name="Google Shape;330;p47"/>
                <p:cNvSpPr/>
                <p:nvPr/>
              </p:nvSpPr>
              <p:spPr>
                <a:xfrm>
                  <a:off x="3186300" y="4364150"/>
                  <a:ext cx="1054200" cy="1842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102825" lIns="102825" spcFirstLastPara="1" rIns="102825" wrap="square" tIns="1028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575"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31" name="Google Shape;331;p47"/>
              <p:cNvSpPr/>
              <p:nvPr/>
            </p:nvSpPr>
            <p:spPr>
              <a:xfrm>
                <a:off x="4837300" y="4338750"/>
                <a:ext cx="3288000" cy="176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02825" lIns="102825" spcFirstLastPara="1" rIns="102825" wrap="square" tIns="1028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75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2" name="Google Shape;332;p47"/>
            <p:cNvSpPr/>
            <p:nvPr/>
          </p:nvSpPr>
          <p:spPr>
            <a:xfrm>
              <a:off x="1310950" y="4496075"/>
              <a:ext cx="3181500" cy="844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02825" lIns="102825" spcFirstLastPara="1" rIns="102825" wrap="square" tIns="102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75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48" title="output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325225" cy="647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 txBox="1"/>
          <p:nvPr/>
        </p:nvSpPr>
        <p:spPr>
          <a:xfrm>
            <a:off x="571500" y="571500"/>
            <a:ext cx="11601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Discussion</a:t>
            </a:r>
            <a:endParaRPr/>
          </a:p>
        </p:txBody>
      </p:sp>
      <p:sp>
        <p:nvSpPr>
          <p:cNvPr id="343" name="Google Shape;343;p49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49"/>
          <p:cNvSpPr txBox="1"/>
          <p:nvPr>
            <p:ph idx="4294967295" type="body"/>
          </p:nvPr>
        </p:nvSpPr>
        <p:spPr>
          <a:xfrm>
            <a:off x="457200" y="1707846"/>
            <a:ext cx="113349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rgbClr val="065F46"/>
              </a:buClr>
              <a:buSzPts val="3200"/>
              <a:buFont typeface="Poppins"/>
              <a:buAutoNum type="arabicPeriod"/>
            </a:pPr>
            <a:r>
              <a:rPr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After analyzing all of this data, what has happened to the Santa Cruz River? Be specific.</a:t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rgbClr val="065F46"/>
              </a:buClr>
              <a:buSzPts val="3200"/>
              <a:buFont typeface="Poppins"/>
              <a:buAutoNum type="arabicPeriod"/>
            </a:pPr>
            <a:r>
              <a:rPr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How are all of these events related?</a:t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rgbClr val="065F46"/>
              </a:buClr>
              <a:buSzPts val="3200"/>
              <a:buFont typeface="Poppins"/>
              <a:buAutoNum type="arabicPeriod"/>
            </a:pPr>
            <a:r>
              <a:rPr lang="en-US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In your journal, create a cause and effect chain that connects events that have affected the Santa Cruz River.</a:t>
            </a:r>
            <a:endParaRPr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0"/>
          <p:cNvSpPr txBox="1"/>
          <p:nvPr/>
        </p:nvSpPr>
        <p:spPr>
          <a:xfrm>
            <a:off x="571500" y="571500"/>
            <a:ext cx="116014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The Cause-and-Effect Chain</a:t>
            </a:r>
            <a:endParaRPr/>
          </a:p>
        </p:txBody>
      </p:sp>
      <p:sp>
        <p:nvSpPr>
          <p:cNvPr id="350" name="Google Shape;350;p50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50"/>
          <p:cNvSpPr txBox="1"/>
          <p:nvPr>
            <p:ph idx="4294967295" type="body"/>
          </p:nvPr>
        </p:nvSpPr>
        <p:spPr>
          <a:xfrm>
            <a:off x="457200" y="1707852"/>
            <a:ext cx="11334900" cy="468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508832" lvl="0" marL="457200" rtl="0" algn="l">
              <a:spcBef>
                <a:spcPts val="640"/>
              </a:spcBef>
              <a:spcAft>
                <a:spcPts val="0"/>
              </a:spcAft>
              <a:buClr>
                <a:srgbClr val="065F46"/>
              </a:buClr>
              <a:buSzPct val="100000"/>
              <a:buFont typeface="Poppins"/>
              <a:buChar char="•"/>
            </a:pPr>
            <a:r>
              <a:rPr lang="en-US" sz="5192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Let’s make a class </a:t>
            </a:r>
            <a:r>
              <a:rPr lang="en-US" sz="5192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consensus</a:t>
            </a:r>
            <a:r>
              <a:rPr lang="en-US" sz="5192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 model of the cause and effect chain.</a:t>
            </a:r>
            <a:endParaRPr sz="5192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5192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508832" lvl="0" marL="457200" rtl="0" algn="l">
              <a:spcBef>
                <a:spcPts val="640"/>
              </a:spcBef>
              <a:spcAft>
                <a:spcPts val="0"/>
              </a:spcAft>
              <a:buClr>
                <a:srgbClr val="065F46"/>
              </a:buClr>
              <a:buSzPct val="100000"/>
              <a:buFont typeface="Poppins"/>
              <a:buChar char="•"/>
            </a:pPr>
            <a:r>
              <a:rPr lang="en-US" sz="5192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Now go back to your individual model and make improvements.</a:t>
            </a:r>
            <a:endParaRPr sz="5192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65F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1"/>
          <p:cNvSpPr txBox="1"/>
          <p:nvPr/>
        </p:nvSpPr>
        <p:spPr>
          <a:xfrm>
            <a:off x="1514475" y="2105025"/>
            <a:ext cx="916305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DAY THREE</a:t>
            </a:r>
            <a:endParaRPr/>
          </a:p>
        </p:txBody>
      </p:sp>
      <p:sp>
        <p:nvSpPr>
          <p:cNvPr id="357" name="Google Shape;357;p51"/>
          <p:cNvSpPr txBox="1"/>
          <p:nvPr/>
        </p:nvSpPr>
        <p:spPr>
          <a:xfrm>
            <a:off x="1285398" y="2619375"/>
            <a:ext cx="962120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Can humans restore it?</a:t>
            </a:r>
            <a:endParaRPr/>
          </a:p>
        </p:txBody>
      </p:sp>
      <p:sp>
        <p:nvSpPr>
          <p:cNvPr id="358" name="Google Shape;358;p51"/>
          <p:cNvSpPr/>
          <p:nvPr/>
        </p:nvSpPr>
        <p:spPr>
          <a:xfrm>
            <a:off x="5381625" y="3743325"/>
            <a:ext cx="1428750" cy="762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1"/>
          <p:cNvSpPr txBox="1"/>
          <p:nvPr/>
        </p:nvSpPr>
        <p:spPr>
          <a:xfrm>
            <a:off x="1514475" y="4105275"/>
            <a:ext cx="91630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Ecosystem Discovery &amp; Field Data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2"/>
          <p:cNvSpPr txBox="1"/>
          <p:nvPr/>
        </p:nvSpPr>
        <p:spPr>
          <a:xfrm>
            <a:off x="571500" y="2493585"/>
            <a:ext cx="116016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900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Field Trip</a:t>
            </a:r>
            <a:endParaRPr sz="5400"/>
          </a:p>
        </p:txBody>
      </p:sp>
      <p:sp>
        <p:nvSpPr>
          <p:cNvPr id="365" name="Google Shape;365;p52"/>
          <p:cNvSpPr/>
          <p:nvPr/>
        </p:nvSpPr>
        <p:spPr>
          <a:xfrm>
            <a:off x="571500" y="3885346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3"/>
          <p:cNvSpPr txBox="1"/>
          <p:nvPr/>
        </p:nvSpPr>
        <p:spPr>
          <a:xfrm>
            <a:off x="1514475" y="2105025"/>
            <a:ext cx="91632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DAY </a:t>
            </a:r>
            <a:r>
              <a:rPr b="1" lang="en-US" sz="1950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FOUR</a:t>
            </a:r>
            <a:endParaRPr/>
          </a:p>
        </p:txBody>
      </p:sp>
      <p:sp>
        <p:nvSpPr>
          <p:cNvPr id="371" name="Google Shape;371;p53"/>
          <p:cNvSpPr txBox="1"/>
          <p:nvPr/>
        </p:nvSpPr>
        <p:spPr>
          <a:xfrm>
            <a:off x="1285398" y="2619375"/>
            <a:ext cx="9621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Can humans restore it?</a:t>
            </a:r>
            <a:endParaRPr/>
          </a:p>
        </p:txBody>
      </p:sp>
      <p:sp>
        <p:nvSpPr>
          <p:cNvPr id="372" name="Google Shape;372;p53"/>
          <p:cNvSpPr/>
          <p:nvPr/>
        </p:nvSpPr>
        <p:spPr>
          <a:xfrm>
            <a:off x="5381625" y="3743325"/>
            <a:ext cx="1428900" cy="762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53"/>
          <p:cNvSpPr txBox="1"/>
          <p:nvPr/>
        </p:nvSpPr>
        <p:spPr>
          <a:xfrm>
            <a:off x="1514475" y="4105275"/>
            <a:ext cx="916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Claim Evidence Reasoning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4"/>
          <p:cNvSpPr txBox="1"/>
          <p:nvPr/>
        </p:nvSpPr>
        <p:spPr>
          <a:xfrm>
            <a:off x="571500" y="1746800"/>
            <a:ext cx="11049000" cy="45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Prompt: </a:t>
            </a:r>
            <a:endParaRPr b="1" sz="31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Construct an argument explaining how human consumption of water resources has impacted the Santa Cruz River.</a:t>
            </a:r>
            <a:endParaRPr sz="31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CLAIM:</a:t>
            </a:r>
            <a:r>
              <a:rPr b="0" i="0" lang="en-US" sz="24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 single sentence answering how humans impacted the river. </a:t>
            </a:r>
            <a:r>
              <a:rPr b="0" i="1" lang="en-US" sz="24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(No "I think"!)</a:t>
            </a:r>
            <a:endParaRPr b="0" i="1" sz="2400" u="none" cap="none" strike="noStrike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EVIDENCE:</a:t>
            </a:r>
            <a:r>
              <a:rPr lang="en-US" sz="24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Use facts from photos, groundwater data, and biodiversity charts.</a:t>
            </a:r>
            <a:endParaRPr sz="24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REASONING:</a:t>
            </a:r>
            <a:r>
              <a:rPr lang="en-US" sz="24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Explain the evidence and how it supports your claim.</a:t>
            </a:r>
            <a:endParaRPr sz="24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4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USE THE RUBRIC</a:t>
            </a:r>
            <a:endParaRPr b="1" sz="24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9" name="Google Shape;379;p54"/>
          <p:cNvSpPr txBox="1"/>
          <p:nvPr/>
        </p:nvSpPr>
        <p:spPr>
          <a:xfrm>
            <a:off x="571500" y="571500"/>
            <a:ext cx="116014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065F46"/>
                </a:solidFill>
                <a:latin typeface="Poppins"/>
                <a:ea typeface="Poppins"/>
                <a:cs typeface="Poppins"/>
                <a:sym typeface="Poppins"/>
              </a:rPr>
              <a:t>Constructing Your CER Argument</a:t>
            </a:r>
            <a:endParaRPr/>
          </a:p>
        </p:txBody>
      </p:sp>
      <p:sp>
        <p:nvSpPr>
          <p:cNvPr id="380" name="Google Shape;380;p54"/>
          <p:cNvSpPr/>
          <p:nvPr/>
        </p:nvSpPr>
        <p:spPr>
          <a:xfrm>
            <a:off x="571500" y="1409700"/>
            <a:ext cx="11049000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DFA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5"/>
          <p:cNvSpPr txBox="1"/>
          <p:nvPr/>
        </p:nvSpPr>
        <p:spPr>
          <a:xfrm>
            <a:off x="1760408" y="967457"/>
            <a:ext cx="8671200" cy="44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064E3B"/>
                </a:solidFill>
                <a:latin typeface="Poppins"/>
                <a:ea typeface="Poppins"/>
                <a:cs typeface="Poppins"/>
                <a:sym typeface="Poppins"/>
              </a:rPr>
              <a:t>"We do not inherit the earth from our ancestors, we borrow it from our children."</a:t>
            </a:r>
            <a:endParaRPr b="1" sz="5400">
              <a:solidFill>
                <a:srgbClr val="064E3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rgbClr val="064E3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