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6858000" cy="9144000"/>
  <p:embeddedFontLst>
    <p:embeddedFont>
      <p:font typeface="Lato"/>
      <p:regular r:id="rId27"/>
      <p:bold r:id="rId28"/>
      <p:italic r:id="rId29"/>
      <p:boldItalic r:id="rId30"/>
    </p:embeddedFont>
    <p:embeddedFont>
      <p:font typeface="Poppins"/>
      <p:regular r:id="rId31"/>
      <p:bold r:id="rId32"/>
      <p:italic r:id="rId33"/>
      <p:boldItalic r:id="rId34"/>
    </p:embeddedFont>
    <p:embeddedFont>
      <p:font typeface="Poppins ExtraBold"/>
      <p:bold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959DF9F-840A-46E8-BD5F-5B803E8311E3}">
  <a:tblStyle styleId="{3959DF9F-840A-46E8-BD5F-5B803E8311E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Lato-bold.fntdata"/><Relationship Id="rId27" Type="http://schemas.openxmlformats.org/officeDocument/2006/relationships/font" Target="fonts/Lato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Lato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Poppins-regular.fntdata"/><Relationship Id="rId30" Type="http://schemas.openxmlformats.org/officeDocument/2006/relationships/font" Target="fonts/Lato-boldItalic.fntdata"/><Relationship Id="rId11" Type="http://schemas.openxmlformats.org/officeDocument/2006/relationships/slide" Target="slides/slide4.xml"/><Relationship Id="rId33" Type="http://schemas.openxmlformats.org/officeDocument/2006/relationships/font" Target="fonts/Poppins-italic.fntdata"/><Relationship Id="rId10" Type="http://schemas.openxmlformats.org/officeDocument/2006/relationships/slide" Target="slides/slide3.xml"/><Relationship Id="rId32" Type="http://schemas.openxmlformats.org/officeDocument/2006/relationships/font" Target="fonts/Poppins-bold.fntdata"/><Relationship Id="rId13" Type="http://schemas.openxmlformats.org/officeDocument/2006/relationships/slide" Target="slides/slide6.xml"/><Relationship Id="rId35" Type="http://schemas.openxmlformats.org/officeDocument/2006/relationships/font" Target="fonts/PoppinsExtraBold-bold.fntdata"/><Relationship Id="rId12" Type="http://schemas.openxmlformats.org/officeDocument/2006/relationships/slide" Target="slides/slide5.xml"/><Relationship Id="rId34" Type="http://schemas.openxmlformats.org/officeDocument/2006/relationships/font" Target="fonts/Poppins-bold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schemas.openxmlformats.org/officeDocument/2006/relationships/font" Target="fonts/PoppinsExtraBold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817420c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f817420ce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817420ce9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f817420ce9_0_1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817420ce9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f817420ce9_0_2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817420ce9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f817420ce9_0_3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817420ce9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f817420ce9_0_4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817420ce9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f817420ce9_0_5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817420ce9_0_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f817420ce9_0_6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817420ce9_0_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f817420ce9_0_7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817420ce9_0_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f817420ce9_0_8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817420ce9_0_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f817420ce9_0_6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817420ce9_0_1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f817420ce9_0_1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817420ce9_0_1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f817420ce9_0_1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817420ce9_0_1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3f817420ce9_0_13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817420ce9_0_1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3f817420ce9_0_14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817420ce9_0_1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f817420ce9_0_14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817420ce9_0_1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3f817420ce9_0_15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817420ce9_0_1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3f817420ce9_0_16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817420ce9_0_1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f817420ce9_0_17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817420ce9_0_1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3f817420ce9_0_18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514350" y="1597819"/>
            <a:ext cx="58293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028700" y="2914650"/>
            <a:ext cx="48006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42900" y="1200150"/>
            <a:ext cx="61722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541735" y="3305175"/>
            <a:ext cx="58293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b="1" sz="3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541735" y="2180035"/>
            <a:ext cx="58293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342900" y="1200150"/>
            <a:ext cx="30291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3486150" y="1200150"/>
            <a:ext cx="30291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342900" y="1151335"/>
            <a:ext cx="30300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342900" y="1631156"/>
            <a:ext cx="30300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3483769" y="1151335"/>
            <a:ext cx="30315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3483769" y="1631156"/>
            <a:ext cx="30315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42900" y="204788"/>
            <a:ext cx="2256300" cy="871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2681288" y="204788"/>
            <a:ext cx="3833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342900" y="1076325"/>
            <a:ext cx="22563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344216" y="3600450"/>
            <a:ext cx="41148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344216" y="459581"/>
            <a:ext cx="4114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344216" y="4025504"/>
            <a:ext cx="41148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731750" y="-188700"/>
            <a:ext cx="3394500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3549300" y="1628879"/>
            <a:ext cx="4388700" cy="15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406050" y="142978"/>
            <a:ext cx="4388700" cy="45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42900" y="1200150"/>
            <a:ext cx="61722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marR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342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343150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4914900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378976" y="1338783"/>
            <a:ext cx="8385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4700" u="none" cap="none" strike="noStrike">
                <a:solidFill>
                  <a:srgbClr val="FBBF2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MY YEAR IN DATA</a:t>
            </a:r>
            <a:endParaRPr sz="1100"/>
          </a:p>
        </p:txBody>
      </p:sp>
      <p:sp>
        <p:nvSpPr>
          <p:cNvPr id="130" name="Google Shape;130;p25"/>
          <p:cNvSpPr txBox="1"/>
          <p:nvPr/>
        </p:nvSpPr>
        <p:spPr>
          <a:xfrm>
            <a:off x="578644" y="2141674"/>
            <a:ext cx="7986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300" u="none" cap="none" strike="noStrik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Observation, Communication, and Science Storytelling</a:t>
            </a:r>
            <a:endParaRPr sz="1100"/>
          </a:p>
        </p:txBody>
      </p:sp>
      <p:sp>
        <p:nvSpPr>
          <p:cNvPr id="131" name="Google Shape;131;p25"/>
          <p:cNvSpPr txBox="1"/>
          <p:nvPr/>
        </p:nvSpPr>
        <p:spPr>
          <a:xfrm>
            <a:off x="578644" y="3256099"/>
            <a:ext cx="798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3B82F6"/>
                </a:solidFill>
                <a:latin typeface="Lato"/>
                <a:ea typeface="Lato"/>
                <a:cs typeface="Lato"/>
                <a:sym typeface="Lato"/>
              </a:rPr>
              <a:t>8th Grade Science | 2018 AZ Standards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" name="Google Shape;136;p26"/>
          <p:cNvGraphicFramePr/>
          <p:nvPr/>
        </p:nvGraphicFramePr>
        <p:xfrm>
          <a:off x="571500" y="143098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{3959DF9F-840A-46E8-BD5F-5B803E8311E3}</a:tableStyleId>
              </a:tblPr>
              <a:tblGrid>
                <a:gridCol w="1939850"/>
                <a:gridCol w="6061150"/>
              </a:tblGrid>
              <a:tr h="781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u="none" cap="none" strike="noStrike">
                          <a:solidFill>
                            <a:srgbClr val="FACC1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Dimension</a:t>
                      </a:r>
                      <a:endParaRPr sz="1100"/>
                    </a:p>
                  </a:txBody>
                  <a:tcPr marT="19050" marB="19050" marR="47625" marL="47625" anchor="ctr">
                    <a:lnL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u="none" cap="none" strike="noStrike">
                          <a:solidFill>
                            <a:srgbClr val="FACC1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Key Focus Areas </a:t>
                      </a:r>
                      <a:endParaRPr sz="1100"/>
                    </a:p>
                  </a:txBody>
                  <a:tcPr marT="19050" marB="19050" marR="47625" marL="47625" anchor="ctr">
                    <a:lnL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293B"/>
                    </a:solidFill>
                  </a:tcPr>
                </a:tc>
              </a:tr>
              <a:tr h="781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6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Practices (SEPs)</a:t>
                      </a:r>
                      <a:endParaRPr sz="1100"/>
                    </a:p>
                  </a:txBody>
                  <a:tcPr marT="19050" marB="19050" marR="47625" marL="47625" anchor="ctr">
                    <a:lnL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6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Analyzing and Interpreting Data; Obtaining, </a:t>
                      </a:r>
                      <a:r>
                        <a:rPr lang="en" sz="16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</a:t>
                      </a:r>
                      <a:r>
                        <a:rPr b="0" i="0" lang="en" sz="16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valuating, and </a:t>
                      </a:r>
                      <a:r>
                        <a:rPr lang="en" sz="16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</a:t>
                      </a:r>
                      <a:r>
                        <a:rPr b="0" i="0" lang="en" sz="16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ommunicating Information</a:t>
                      </a:r>
                      <a:r>
                        <a:rPr lang="en" sz="16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; Using Mathematical and Computational Thinking</a:t>
                      </a:r>
                      <a:endParaRPr sz="1100"/>
                    </a:p>
                  </a:txBody>
                  <a:tcPr marT="19050" marB="19050" marR="47625" marL="47625" anchor="ctr">
                    <a:lnL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</a:tr>
              <a:tr h="781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6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Concepts (CCCs)</a:t>
                      </a:r>
                      <a:endParaRPr sz="1100"/>
                    </a:p>
                  </a:txBody>
                  <a:tcPr marT="19050" marB="19050" marR="47625" marL="47625" anchor="ctr">
                    <a:lnL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6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Patterns; Cause and Effect; Scale</a:t>
                      </a:r>
                      <a:r>
                        <a:rPr lang="en" sz="16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, Proportion, and Quantity; </a:t>
                      </a:r>
                      <a:r>
                        <a:rPr b="0" i="0" lang="en" sz="16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Systems and System Models.</a:t>
                      </a:r>
                      <a:endParaRPr sz="1100"/>
                    </a:p>
                  </a:txBody>
                  <a:tcPr marT="19050" marB="19050" marR="47625" marL="47625" anchor="ctr">
                    <a:lnL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</a:tr>
              <a:tr h="781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6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Core Ideas</a:t>
                      </a:r>
                      <a:endParaRPr sz="1100"/>
                    </a:p>
                  </a:txBody>
                  <a:tcPr marT="19050" marB="19050" marR="47625" marL="47625" anchor="ctr">
                    <a:lnL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6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U1: Explaining phenomena using evidence from observations.</a:t>
                      </a:r>
                      <a:endParaRPr sz="1100"/>
                    </a:p>
                  </a:txBody>
                  <a:tcPr marT="19050" marB="19050" marR="47625" marL="47625" anchor="ctr">
                    <a:lnL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</a:tr>
            </a:tbl>
          </a:graphicData>
        </a:graphic>
      </p:graphicFrame>
      <p:sp>
        <p:nvSpPr>
          <p:cNvPr id="137" name="Google Shape;137;p26"/>
          <p:cNvSpPr txBox="1"/>
          <p:nvPr/>
        </p:nvSpPr>
        <p:spPr>
          <a:xfrm>
            <a:off x="750094" y="428625"/>
            <a:ext cx="821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ARIZONA SCIENCE STANDARDS</a:t>
            </a:r>
            <a:endParaRPr sz="1100"/>
          </a:p>
        </p:txBody>
      </p:sp>
      <p:sp>
        <p:nvSpPr>
          <p:cNvPr id="138" name="Google Shape;138;p26"/>
          <p:cNvSpPr/>
          <p:nvPr/>
        </p:nvSpPr>
        <p:spPr>
          <a:xfrm>
            <a:off x="571500" y="428625"/>
            <a:ext cx="71700" cy="5574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/>
        </p:nvSpPr>
        <p:spPr>
          <a:xfrm>
            <a:off x="1071563" y="1568053"/>
            <a:ext cx="750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I can collect accurate data about my life and the world around me.</a:t>
            </a:r>
            <a:endParaRPr sz="1100"/>
          </a:p>
        </p:txBody>
      </p:sp>
      <p:sp>
        <p:nvSpPr>
          <p:cNvPr id="144" name="Google Shape;144;p27"/>
          <p:cNvSpPr txBox="1"/>
          <p:nvPr/>
        </p:nvSpPr>
        <p:spPr>
          <a:xfrm>
            <a:off x="1071563" y="2138102"/>
            <a:ext cx="750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I can develop a method for recording my </a:t>
            </a:r>
            <a:r>
              <a:rPr lang="en" sz="1800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data</a:t>
            </a:r>
            <a:r>
              <a:rPr b="0" i="0" lang="en" sz="1800" u="none" cap="none" strike="noStrike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100"/>
          </a:p>
        </p:txBody>
      </p:sp>
      <p:sp>
        <p:nvSpPr>
          <p:cNvPr id="145" name="Google Shape;145;p27"/>
          <p:cNvSpPr txBox="1"/>
          <p:nvPr/>
        </p:nvSpPr>
        <p:spPr>
          <a:xfrm>
            <a:off x="1071563" y="2708150"/>
            <a:ext cx="750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I can identify patterns and trends within datasets.</a:t>
            </a:r>
            <a:endParaRPr sz="1100"/>
          </a:p>
        </p:txBody>
      </p:sp>
      <p:sp>
        <p:nvSpPr>
          <p:cNvPr id="146" name="Google Shape;146;p27"/>
          <p:cNvSpPr txBox="1"/>
          <p:nvPr/>
        </p:nvSpPr>
        <p:spPr>
          <a:xfrm>
            <a:off x="1071563" y="3278200"/>
            <a:ext cx="750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I can create an original visualization to </a:t>
            </a:r>
            <a:r>
              <a:rPr lang="en" sz="1800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communicate data</a:t>
            </a:r>
            <a:r>
              <a:rPr b="0" i="0" lang="en" sz="1800" u="none" cap="none" strike="noStrike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100"/>
          </a:p>
        </p:txBody>
      </p:sp>
      <p:sp>
        <p:nvSpPr>
          <p:cNvPr id="147" name="Google Shape;147;p27"/>
          <p:cNvSpPr txBox="1"/>
          <p:nvPr/>
        </p:nvSpPr>
        <p:spPr>
          <a:xfrm>
            <a:off x="1071563" y="3848249"/>
            <a:ext cx="750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I can interpret and critique data visualizations.</a:t>
            </a:r>
            <a:endParaRPr sz="1100"/>
          </a:p>
        </p:txBody>
      </p:sp>
      <p:sp>
        <p:nvSpPr>
          <p:cNvPr descr="image.png" id="148" name="Google Shape;148;p27"/>
          <p:cNvSpPr/>
          <p:nvPr/>
        </p:nvSpPr>
        <p:spPr>
          <a:xfrm>
            <a:off x="571500" y="1596628"/>
            <a:ext cx="285750" cy="300038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149" name="Google Shape;149;p27"/>
          <p:cNvSpPr/>
          <p:nvPr/>
        </p:nvSpPr>
        <p:spPr>
          <a:xfrm>
            <a:off x="571500" y="2166677"/>
            <a:ext cx="285750" cy="300038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150" name="Google Shape;150;p27"/>
          <p:cNvSpPr/>
          <p:nvPr/>
        </p:nvSpPr>
        <p:spPr>
          <a:xfrm>
            <a:off x="571500" y="2736725"/>
            <a:ext cx="285750" cy="300038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151" name="Google Shape;151;p27"/>
          <p:cNvSpPr/>
          <p:nvPr/>
        </p:nvSpPr>
        <p:spPr>
          <a:xfrm>
            <a:off x="571500" y="3306775"/>
            <a:ext cx="285750" cy="300038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152" name="Google Shape;152;p27"/>
          <p:cNvSpPr/>
          <p:nvPr/>
        </p:nvSpPr>
        <p:spPr>
          <a:xfrm>
            <a:off x="571500" y="3876824"/>
            <a:ext cx="285750" cy="300038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27"/>
          <p:cNvSpPr txBox="1"/>
          <p:nvPr/>
        </p:nvSpPr>
        <p:spPr>
          <a:xfrm>
            <a:off x="750094" y="428625"/>
            <a:ext cx="821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LEARNING TARGETS</a:t>
            </a:r>
            <a:endParaRPr sz="1100"/>
          </a:p>
        </p:txBody>
      </p:sp>
      <p:sp>
        <p:nvSpPr>
          <p:cNvPr id="154" name="Google Shape;154;p27"/>
          <p:cNvSpPr/>
          <p:nvPr/>
        </p:nvSpPr>
        <p:spPr>
          <a:xfrm>
            <a:off x="571500" y="428625"/>
            <a:ext cx="71700" cy="5574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7"/>
          <p:cNvSpPr txBox="1"/>
          <p:nvPr/>
        </p:nvSpPr>
        <p:spPr>
          <a:xfrm>
            <a:off x="1085882" y="4394178"/>
            <a:ext cx="750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I can </a:t>
            </a:r>
            <a:r>
              <a:rPr lang="en" sz="1800">
                <a:solidFill>
                  <a:srgbClr val="F1F5F9"/>
                </a:solidFill>
                <a:latin typeface="Lato"/>
                <a:ea typeface="Lato"/>
                <a:cs typeface="Lato"/>
                <a:sym typeface="Lato"/>
              </a:rPr>
              <a:t>reflect on bias or limitations in data collection.</a:t>
            </a:r>
            <a:endParaRPr sz="1100"/>
          </a:p>
        </p:txBody>
      </p:sp>
      <p:sp>
        <p:nvSpPr>
          <p:cNvPr descr="image.png" id="156" name="Google Shape;156;p27"/>
          <p:cNvSpPr/>
          <p:nvPr/>
        </p:nvSpPr>
        <p:spPr>
          <a:xfrm>
            <a:off x="585819" y="4422753"/>
            <a:ext cx="285750" cy="30003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/>
          <p:nvPr/>
        </p:nvSpPr>
        <p:spPr>
          <a:xfrm>
            <a:off x="4036219" y="1925910"/>
            <a:ext cx="1071600" cy="57000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919043" y="2197373"/>
            <a:ext cx="7305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IS "DEAR DATA"?</a:t>
            </a:r>
            <a:endParaRPr sz="1100"/>
          </a:p>
        </p:txBody>
      </p:sp>
      <p:sp>
        <p:nvSpPr>
          <p:cNvPr id="163" name="Google Shape;163;p28"/>
          <p:cNvSpPr txBox="1"/>
          <p:nvPr/>
        </p:nvSpPr>
        <p:spPr>
          <a:xfrm>
            <a:off x="2550319" y="3111773"/>
            <a:ext cx="4043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Our Inspiration for Scientific Storytelling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/>
        </p:nvSpPr>
        <p:spPr>
          <a:xfrm>
            <a:off x="571500" y="1831925"/>
            <a:ext cx="3975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00" u="none" cap="none" strike="noStrike">
                <a:solidFill>
                  <a:srgbClr val="60A5FA"/>
                </a:solidFill>
                <a:latin typeface="Poppins"/>
                <a:ea typeface="Poppins"/>
                <a:cs typeface="Poppins"/>
                <a:sym typeface="Poppins"/>
              </a:rPr>
              <a:t>Beyond the Bar Graph</a:t>
            </a:r>
            <a:endParaRPr sz="1100"/>
          </a:p>
        </p:txBody>
      </p:sp>
      <p:sp>
        <p:nvSpPr>
          <p:cNvPr id="169" name="Google Shape;169;p29"/>
          <p:cNvSpPr txBox="1"/>
          <p:nvPr/>
        </p:nvSpPr>
        <p:spPr>
          <a:xfrm>
            <a:off x="571500" y="2331988"/>
            <a:ext cx="37863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Following the examples from this book, </a:t>
            </a: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we will treat data as a </a:t>
            </a:r>
            <a:r>
              <a:rPr b="1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creative material</a:t>
            </a: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100"/>
          </a:p>
        </p:txBody>
      </p:sp>
      <p:sp>
        <p:nvSpPr>
          <p:cNvPr id="170" name="Google Shape;170;p29"/>
          <p:cNvSpPr txBox="1"/>
          <p:nvPr/>
        </p:nvSpPr>
        <p:spPr>
          <a:xfrm>
            <a:off x="571500" y="3314700"/>
            <a:ext cx="37863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Instead of simple charts, we will use symbols, color, and layout to communicate </a:t>
            </a:r>
            <a:r>
              <a:rPr lang="en" sz="1600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our own</a:t>
            </a: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 experiences.</a:t>
            </a:r>
            <a:endParaRPr sz="1100"/>
          </a:p>
        </p:txBody>
      </p:sp>
      <p:sp>
        <p:nvSpPr>
          <p:cNvPr id="171" name="Google Shape;171;p29"/>
          <p:cNvSpPr txBox="1"/>
          <p:nvPr/>
        </p:nvSpPr>
        <p:spPr>
          <a:xfrm>
            <a:off x="750094" y="428625"/>
            <a:ext cx="821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ARTISTIC DATA SCIENCE</a:t>
            </a:r>
            <a:endParaRPr sz="1100"/>
          </a:p>
        </p:txBody>
      </p:sp>
      <p:sp>
        <p:nvSpPr>
          <p:cNvPr id="172" name="Google Shape;172;p29"/>
          <p:cNvSpPr/>
          <p:nvPr/>
        </p:nvSpPr>
        <p:spPr>
          <a:xfrm>
            <a:off x="571500" y="428625"/>
            <a:ext cx="71700" cy="5574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3762" y="1175457"/>
            <a:ext cx="3975600" cy="3533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/>
          <p:nvPr/>
        </p:nvSpPr>
        <p:spPr>
          <a:xfrm>
            <a:off x="808435" y="1838658"/>
            <a:ext cx="205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00" u="none" cap="none" strike="noStrike">
                <a:solidFill>
                  <a:srgbClr val="60A5FA"/>
                </a:solidFill>
                <a:latin typeface="Poppins"/>
                <a:ea typeface="Poppins"/>
                <a:cs typeface="Poppins"/>
                <a:sym typeface="Poppins"/>
              </a:rPr>
              <a:t>OBSERVE</a:t>
            </a:r>
            <a:endParaRPr sz="1100"/>
          </a:p>
        </p:txBody>
      </p:sp>
      <p:sp>
        <p:nvSpPr>
          <p:cNvPr id="179" name="Google Shape;179;p30"/>
          <p:cNvSpPr txBox="1"/>
          <p:nvPr/>
        </p:nvSpPr>
        <p:spPr>
          <a:xfrm>
            <a:off x="857250" y="2338721"/>
            <a:ext cx="19527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Focus on one specific topic for a full week. What do you notice?</a:t>
            </a:r>
            <a:endParaRPr sz="1100"/>
          </a:p>
        </p:txBody>
      </p:sp>
      <p:sp>
        <p:nvSpPr>
          <p:cNvPr id="180" name="Google Shape;180;p30"/>
          <p:cNvSpPr txBox="1"/>
          <p:nvPr/>
        </p:nvSpPr>
        <p:spPr>
          <a:xfrm>
            <a:off x="3546836" y="1838658"/>
            <a:ext cx="205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00" u="none" cap="none" strike="noStrike">
                <a:solidFill>
                  <a:srgbClr val="60A5FA"/>
                </a:solidFill>
                <a:latin typeface="Poppins"/>
                <a:ea typeface="Poppins"/>
                <a:cs typeface="Poppins"/>
                <a:sym typeface="Poppins"/>
              </a:rPr>
              <a:t>COLLECT</a:t>
            </a:r>
            <a:endParaRPr sz="1100"/>
          </a:p>
        </p:txBody>
      </p:sp>
      <p:sp>
        <p:nvSpPr>
          <p:cNvPr id="181" name="Google Shape;181;p30"/>
          <p:cNvSpPr txBox="1"/>
          <p:nvPr/>
        </p:nvSpPr>
        <p:spPr>
          <a:xfrm>
            <a:off x="3595650" y="2338721"/>
            <a:ext cx="19527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Record your data accurately as it happens in your notebook.</a:t>
            </a:r>
            <a:endParaRPr sz="1100"/>
          </a:p>
        </p:txBody>
      </p:sp>
      <p:sp>
        <p:nvSpPr>
          <p:cNvPr id="182" name="Google Shape;182;p30"/>
          <p:cNvSpPr txBox="1"/>
          <p:nvPr/>
        </p:nvSpPr>
        <p:spPr>
          <a:xfrm>
            <a:off x="6285236" y="1838658"/>
            <a:ext cx="205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00" u="none" cap="none" strike="noStrike">
                <a:solidFill>
                  <a:srgbClr val="60A5FA"/>
                </a:solidFill>
                <a:latin typeface="Poppins"/>
                <a:ea typeface="Poppins"/>
                <a:cs typeface="Poppins"/>
                <a:sym typeface="Poppins"/>
              </a:rPr>
              <a:t>CREATE</a:t>
            </a:r>
            <a:endParaRPr sz="1100"/>
          </a:p>
        </p:txBody>
      </p:sp>
      <p:sp>
        <p:nvSpPr>
          <p:cNvPr id="183" name="Google Shape;183;p30"/>
          <p:cNvSpPr txBox="1"/>
          <p:nvPr/>
        </p:nvSpPr>
        <p:spPr>
          <a:xfrm>
            <a:off x="6334050" y="2338721"/>
            <a:ext cx="19527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Design your artistic visualization and build a "Secret Key."</a:t>
            </a:r>
            <a:endParaRPr sz="1100"/>
          </a:p>
        </p:txBody>
      </p:sp>
      <p:sp>
        <p:nvSpPr>
          <p:cNvPr id="184" name="Google Shape;184;p30"/>
          <p:cNvSpPr txBox="1"/>
          <p:nvPr/>
        </p:nvSpPr>
        <p:spPr>
          <a:xfrm>
            <a:off x="750094" y="428625"/>
            <a:ext cx="821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THE MONTHLY PROCESS</a:t>
            </a:r>
            <a:endParaRPr sz="1100"/>
          </a:p>
        </p:txBody>
      </p:sp>
      <p:sp>
        <p:nvSpPr>
          <p:cNvPr id="185" name="Google Shape;185;p30"/>
          <p:cNvSpPr/>
          <p:nvPr/>
        </p:nvSpPr>
        <p:spPr>
          <a:xfrm>
            <a:off x="571500" y="428625"/>
            <a:ext cx="71700" cy="5574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2988700" y="1840618"/>
            <a:ext cx="558000" cy="307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0"/>
          <p:cNvSpPr/>
          <p:nvPr/>
        </p:nvSpPr>
        <p:spPr>
          <a:xfrm>
            <a:off x="5727225" y="1838643"/>
            <a:ext cx="558000" cy="307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/>
          <p:nvPr/>
        </p:nvSpPr>
        <p:spPr>
          <a:xfrm>
            <a:off x="1205843" y="2576113"/>
            <a:ext cx="171600" cy="171600"/>
          </a:xfrm>
          <a:prstGeom prst="roundRect">
            <a:avLst>
              <a:gd fmla="val 50000" name="adj"/>
            </a:avLst>
          </a:prstGeom>
          <a:solidFill>
            <a:srgbClr val="FACC15"/>
          </a:solidFill>
          <a:ln cap="flat" cmpd="sng" w="28575">
            <a:solidFill>
              <a:srgbClr val="0F17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2846003" y="2576113"/>
            <a:ext cx="171600" cy="171600"/>
          </a:xfrm>
          <a:prstGeom prst="roundRect">
            <a:avLst>
              <a:gd fmla="val 50000" name="adj"/>
            </a:avLst>
          </a:prstGeom>
          <a:solidFill>
            <a:srgbClr val="FACC15"/>
          </a:solidFill>
          <a:ln cap="flat" cmpd="sng" w="28575">
            <a:solidFill>
              <a:srgbClr val="0F17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4486163" y="2576113"/>
            <a:ext cx="171600" cy="171600"/>
          </a:xfrm>
          <a:prstGeom prst="roundRect">
            <a:avLst>
              <a:gd fmla="val 50000" name="adj"/>
            </a:avLst>
          </a:prstGeom>
          <a:solidFill>
            <a:srgbClr val="FACC15"/>
          </a:solidFill>
          <a:ln cap="flat" cmpd="sng" w="28575">
            <a:solidFill>
              <a:srgbClr val="0F17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1"/>
          <p:cNvSpPr/>
          <p:nvPr/>
        </p:nvSpPr>
        <p:spPr>
          <a:xfrm>
            <a:off x="6126323" y="2576113"/>
            <a:ext cx="171600" cy="171600"/>
          </a:xfrm>
          <a:prstGeom prst="roundRect">
            <a:avLst>
              <a:gd fmla="val 50000" name="adj"/>
            </a:avLst>
          </a:prstGeom>
          <a:solidFill>
            <a:srgbClr val="FACC15"/>
          </a:solidFill>
          <a:ln cap="flat" cmpd="sng" w="28575">
            <a:solidFill>
              <a:srgbClr val="0F17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1"/>
          <p:cNvSpPr/>
          <p:nvPr/>
        </p:nvSpPr>
        <p:spPr>
          <a:xfrm>
            <a:off x="7766484" y="2576113"/>
            <a:ext cx="171600" cy="171600"/>
          </a:xfrm>
          <a:prstGeom prst="roundRect">
            <a:avLst>
              <a:gd fmla="val 50000" name="adj"/>
            </a:avLst>
          </a:prstGeom>
          <a:solidFill>
            <a:srgbClr val="FACC15"/>
          </a:solidFill>
          <a:ln cap="flat" cmpd="sng" w="28575">
            <a:solidFill>
              <a:srgbClr val="0F17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571500" y="2661838"/>
            <a:ext cx="8001000" cy="285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353950" y="3019025"/>
            <a:ext cx="1875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Day 1</a:t>
            </a:r>
            <a:endParaRPr sz="1100"/>
          </a:p>
        </p:txBody>
      </p:sp>
      <p:sp>
        <p:nvSpPr>
          <p:cNvPr id="199" name="Google Shape;199;p31"/>
          <p:cNvSpPr txBox="1"/>
          <p:nvPr/>
        </p:nvSpPr>
        <p:spPr>
          <a:xfrm>
            <a:off x="398599" y="3304775"/>
            <a:ext cx="178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Topic Reveal &amp; Recording Sheet Design</a:t>
            </a:r>
            <a:endParaRPr sz="1100"/>
          </a:p>
        </p:txBody>
      </p:sp>
      <p:sp>
        <p:nvSpPr>
          <p:cNvPr id="200" name="Google Shape;200;p31"/>
          <p:cNvSpPr txBox="1"/>
          <p:nvPr/>
        </p:nvSpPr>
        <p:spPr>
          <a:xfrm>
            <a:off x="1994111" y="1838967"/>
            <a:ext cx="1875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Days 2-8</a:t>
            </a:r>
            <a:endParaRPr sz="1100"/>
          </a:p>
        </p:txBody>
      </p:sp>
      <p:sp>
        <p:nvSpPr>
          <p:cNvPr id="201" name="Google Shape;201;p31"/>
          <p:cNvSpPr txBox="1"/>
          <p:nvPr/>
        </p:nvSpPr>
        <p:spPr>
          <a:xfrm>
            <a:off x="2038759" y="2124717"/>
            <a:ext cx="1785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Active Data Collection (Daily)</a:t>
            </a:r>
            <a:endParaRPr sz="1100"/>
          </a:p>
        </p:txBody>
      </p:sp>
      <p:sp>
        <p:nvSpPr>
          <p:cNvPr id="202" name="Google Shape;202;p31"/>
          <p:cNvSpPr txBox="1"/>
          <p:nvPr/>
        </p:nvSpPr>
        <p:spPr>
          <a:xfrm>
            <a:off x="3634271" y="3019025"/>
            <a:ext cx="1875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Day 9</a:t>
            </a:r>
            <a:endParaRPr sz="1100"/>
          </a:p>
        </p:txBody>
      </p:sp>
      <p:sp>
        <p:nvSpPr>
          <p:cNvPr id="203" name="Google Shape;203;p31"/>
          <p:cNvSpPr txBox="1"/>
          <p:nvPr/>
        </p:nvSpPr>
        <p:spPr>
          <a:xfrm>
            <a:off x="3678920" y="3304775"/>
            <a:ext cx="1785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Analyze Totals &amp; Find Patterns</a:t>
            </a:r>
            <a:endParaRPr sz="1100"/>
          </a:p>
        </p:txBody>
      </p:sp>
      <p:sp>
        <p:nvSpPr>
          <p:cNvPr id="204" name="Google Shape;204;p31"/>
          <p:cNvSpPr txBox="1"/>
          <p:nvPr/>
        </p:nvSpPr>
        <p:spPr>
          <a:xfrm>
            <a:off x="5274431" y="1659034"/>
            <a:ext cx="1875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Days 10-11</a:t>
            </a:r>
            <a:endParaRPr sz="1100"/>
          </a:p>
        </p:txBody>
      </p:sp>
      <p:sp>
        <p:nvSpPr>
          <p:cNvPr id="205" name="Google Shape;205;p31"/>
          <p:cNvSpPr txBox="1"/>
          <p:nvPr/>
        </p:nvSpPr>
        <p:spPr>
          <a:xfrm>
            <a:off x="5319080" y="1944784"/>
            <a:ext cx="178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Sketch &amp; Final Artistic Visualization</a:t>
            </a:r>
            <a:endParaRPr sz="1100"/>
          </a:p>
        </p:txBody>
      </p:sp>
      <p:sp>
        <p:nvSpPr>
          <p:cNvPr id="206" name="Google Shape;206;p31"/>
          <p:cNvSpPr txBox="1"/>
          <p:nvPr/>
        </p:nvSpPr>
        <p:spPr>
          <a:xfrm>
            <a:off x="6914591" y="3019025"/>
            <a:ext cx="1875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Day 12</a:t>
            </a:r>
            <a:endParaRPr sz="1100"/>
          </a:p>
        </p:txBody>
      </p:sp>
      <p:sp>
        <p:nvSpPr>
          <p:cNvPr id="207" name="Google Shape;207;p31"/>
          <p:cNvSpPr txBox="1"/>
          <p:nvPr/>
        </p:nvSpPr>
        <p:spPr>
          <a:xfrm>
            <a:off x="6959240" y="3304775"/>
            <a:ext cx="1785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Gallery Walk &amp; Class Critique</a:t>
            </a:r>
            <a:endParaRPr sz="1100"/>
          </a:p>
        </p:txBody>
      </p:sp>
      <p:sp>
        <p:nvSpPr>
          <p:cNvPr id="208" name="Google Shape;208;p31"/>
          <p:cNvSpPr txBox="1"/>
          <p:nvPr/>
        </p:nvSpPr>
        <p:spPr>
          <a:xfrm>
            <a:off x="750094" y="428625"/>
            <a:ext cx="821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PROJECT TIMELINE</a:t>
            </a:r>
            <a:endParaRPr sz="1100"/>
          </a:p>
        </p:txBody>
      </p:sp>
      <p:sp>
        <p:nvSpPr>
          <p:cNvPr id="209" name="Google Shape;209;p31"/>
          <p:cNvSpPr/>
          <p:nvPr/>
        </p:nvSpPr>
        <p:spPr>
          <a:xfrm>
            <a:off x="571500" y="428625"/>
            <a:ext cx="71700" cy="5574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 txBox="1"/>
          <p:nvPr/>
        </p:nvSpPr>
        <p:spPr>
          <a:xfrm>
            <a:off x="750094" y="988963"/>
            <a:ext cx="3413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VISUAL SECRETS</a:t>
            </a:r>
            <a:endParaRPr sz="1100"/>
          </a:p>
        </p:txBody>
      </p:sp>
      <p:sp>
        <p:nvSpPr>
          <p:cNvPr id="215" name="Google Shape;215;p32"/>
          <p:cNvSpPr/>
          <p:nvPr/>
        </p:nvSpPr>
        <p:spPr>
          <a:xfrm>
            <a:off x="571500" y="988963"/>
            <a:ext cx="71700" cy="5574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2"/>
          <p:cNvSpPr txBox="1"/>
          <p:nvPr/>
        </p:nvSpPr>
        <p:spPr>
          <a:xfrm>
            <a:off x="571500" y="1831925"/>
            <a:ext cx="3600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00" u="none" cap="none" strike="noStrike">
                <a:solidFill>
                  <a:srgbClr val="60A5FA"/>
                </a:solidFill>
                <a:latin typeface="Poppins"/>
                <a:ea typeface="Poppins"/>
                <a:cs typeface="Poppins"/>
                <a:sym typeface="Poppins"/>
              </a:rPr>
              <a:t>The Power of the Key</a:t>
            </a:r>
            <a:endParaRPr sz="1100"/>
          </a:p>
        </p:txBody>
      </p:sp>
      <p:sp>
        <p:nvSpPr>
          <p:cNvPr id="217" name="Google Shape;217;p32"/>
          <p:cNvSpPr txBox="1"/>
          <p:nvPr/>
        </p:nvSpPr>
        <p:spPr>
          <a:xfrm>
            <a:off x="571500" y="2331988"/>
            <a:ext cx="3429000" cy="16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In this project, every dot, line, and color has a specific meaning. Your "Key" or "Legend" is the secret code that allows your audience to </a:t>
            </a:r>
            <a:r>
              <a:rPr lang="en" sz="1600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decode</a:t>
            </a: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 your story.</a:t>
            </a:r>
            <a:endParaRPr sz="1100"/>
          </a:p>
        </p:txBody>
      </p:sp>
      <p:sp>
        <p:nvSpPr>
          <p:cNvPr id="218" name="Google Shape;218;p32"/>
          <p:cNvSpPr txBox="1"/>
          <p:nvPr/>
        </p:nvSpPr>
        <p:spPr>
          <a:xfrm>
            <a:off x="608675" y="4149670"/>
            <a:ext cx="34290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Without the key, it's art. With the key, it's </a:t>
            </a:r>
            <a:r>
              <a:rPr b="1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data science</a:t>
            </a: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100"/>
          </a:p>
        </p:txBody>
      </p:sp>
      <p:pic>
        <p:nvPicPr>
          <p:cNvPr id="219" name="Google Shape;21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3788" y="0"/>
            <a:ext cx="448862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/>
        </p:nvSpPr>
        <p:spPr>
          <a:xfrm>
            <a:off x="571500" y="2003869"/>
            <a:ext cx="32004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100" u="none" cap="none" strike="noStrike">
                <a:solidFill>
                  <a:srgbClr val="FACC15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12</a:t>
            </a:r>
            <a:endParaRPr sz="1100"/>
          </a:p>
        </p:txBody>
      </p:sp>
      <p:sp>
        <p:nvSpPr>
          <p:cNvPr id="225" name="Google Shape;225;p33"/>
          <p:cNvSpPr txBox="1"/>
          <p:nvPr/>
        </p:nvSpPr>
        <p:spPr>
          <a:xfrm>
            <a:off x="571500" y="3289744"/>
            <a:ext cx="320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3B82F6"/>
                </a:solidFill>
                <a:latin typeface="Lato"/>
                <a:ea typeface="Lato"/>
                <a:cs typeface="Lato"/>
                <a:sym typeface="Lato"/>
              </a:rPr>
              <a:t>DATASETS</a:t>
            </a:r>
            <a:endParaRPr sz="1100"/>
          </a:p>
        </p:txBody>
      </p:sp>
      <p:sp>
        <p:nvSpPr>
          <p:cNvPr id="226" name="Google Shape;226;p33"/>
          <p:cNvSpPr txBox="1"/>
          <p:nvPr/>
        </p:nvSpPr>
        <p:spPr>
          <a:xfrm>
            <a:off x="4200525" y="1624804"/>
            <a:ext cx="4590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00" u="none" cap="none" strike="noStrike">
                <a:solidFill>
                  <a:srgbClr val="60A5FA"/>
                </a:solidFill>
                <a:latin typeface="Poppins"/>
                <a:ea typeface="Poppins"/>
                <a:cs typeface="Poppins"/>
                <a:sym typeface="Poppins"/>
              </a:rPr>
              <a:t>Your Year in Review</a:t>
            </a:r>
            <a:endParaRPr sz="1100"/>
          </a:p>
        </p:txBody>
      </p:sp>
      <p:sp>
        <p:nvSpPr>
          <p:cNvPr id="227" name="Google Shape;227;p33"/>
          <p:cNvSpPr txBox="1"/>
          <p:nvPr/>
        </p:nvSpPr>
        <p:spPr>
          <a:xfrm>
            <a:off x="4200525" y="2124867"/>
            <a:ext cx="43719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By the end of the year, you will have 12 unique artistic datasets representing your 8th-grade journey.</a:t>
            </a:r>
            <a:endParaRPr sz="1100"/>
          </a:p>
        </p:txBody>
      </p:sp>
      <p:sp>
        <p:nvSpPr>
          <p:cNvPr id="228" name="Google Shape;228;p33"/>
          <p:cNvSpPr txBox="1"/>
          <p:nvPr/>
        </p:nvSpPr>
        <p:spPr>
          <a:xfrm>
            <a:off x="4200525" y="3107579"/>
            <a:ext cx="43719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This portfolio will showcase your growth in observation, creativity, and scientific communication.</a:t>
            </a:r>
            <a:endParaRPr sz="1100"/>
          </a:p>
        </p:txBody>
      </p:sp>
      <p:sp>
        <p:nvSpPr>
          <p:cNvPr id="229" name="Google Shape;229;p33"/>
          <p:cNvSpPr txBox="1"/>
          <p:nvPr/>
        </p:nvSpPr>
        <p:spPr>
          <a:xfrm>
            <a:off x="750094" y="428625"/>
            <a:ext cx="821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THE BIG PICTURE</a:t>
            </a:r>
            <a:endParaRPr sz="1100"/>
          </a:p>
        </p:txBody>
      </p:sp>
      <p:sp>
        <p:nvSpPr>
          <p:cNvPr id="230" name="Google Shape;230;p33"/>
          <p:cNvSpPr/>
          <p:nvPr/>
        </p:nvSpPr>
        <p:spPr>
          <a:xfrm>
            <a:off x="571500" y="428625"/>
            <a:ext cx="71700" cy="5574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/>
          <p:nvPr/>
        </p:nvSpPr>
        <p:spPr>
          <a:xfrm>
            <a:off x="857250" y="2067113"/>
            <a:ext cx="3375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00" u="none" cap="none" strike="noStrike">
                <a:solidFill>
                  <a:srgbClr val="60A5FA"/>
                </a:solidFill>
                <a:latin typeface="Poppins"/>
                <a:ea typeface="Poppins"/>
                <a:cs typeface="Poppins"/>
                <a:sym typeface="Poppins"/>
              </a:rPr>
              <a:t>What counts as data?</a:t>
            </a:r>
            <a:endParaRPr sz="1100"/>
          </a:p>
        </p:txBody>
      </p:sp>
      <p:sp>
        <p:nvSpPr>
          <p:cNvPr id="236" name="Google Shape;236;p34"/>
          <p:cNvSpPr txBox="1"/>
          <p:nvPr/>
        </p:nvSpPr>
        <p:spPr>
          <a:xfrm>
            <a:off x="857250" y="2567175"/>
            <a:ext cx="32148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Anything that happens! Complaints, laughs, phone checks, bird sightings, or doors you walk through.</a:t>
            </a:r>
            <a:endParaRPr sz="1100"/>
          </a:p>
        </p:txBody>
      </p:sp>
      <p:sp>
        <p:nvSpPr>
          <p:cNvPr id="237" name="Google Shape;237;p34"/>
          <p:cNvSpPr txBox="1"/>
          <p:nvPr/>
        </p:nvSpPr>
        <p:spPr>
          <a:xfrm>
            <a:off x="5072063" y="2067113"/>
            <a:ext cx="3375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00" u="none" cap="none" strike="noStrike">
                <a:solidFill>
                  <a:srgbClr val="60A5FA"/>
                </a:solidFill>
                <a:latin typeface="Poppins"/>
                <a:ea typeface="Poppins"/>
                <a:cs typeface="Poppins"/>
                <a:sym typeface="Poppins"/>
              </a:rPr>
              <a:t>How to record it?</a:t>
            </a:r>
            <a:endParaRPr sz="1100"/>
          </a:p>
        </p:txBody>
      </p:sp>
      <p:sp>
        <p:nvSpPr>
          <p:cNvPr id="238" name="Google Shape;238;p34"/>
          <p:cNvSpPr txBox="1"/>
          <p:nvPr/>
        </p:nvSpPr>
        <p:spPr>
          <a:xfrm>
            <a:off x="5072063" y="2567175"/>
            <a:ext cx="32148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Design a tracking sheet that works for you. Consistency is the most important part of science!</a:t>
            </a:r>
            <a:endParaRPr sz="1100"/>
          </a:p>
        </p:txBody>
      </p:sp>
      <p:sp>
        <p:nvSpPr>
          <p:cNvPr id="239" name="Google Shape;239;p34"/>
          <p:cNvSpPr txBox="1"/>
          <p:nvPr/>
        </p:nvSpPr>
        <p:spPr>
          <a:xfrm>
            <a:off x="750094" y="428625"/>
            <a:ext cx="821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900" u="none" cap="none" strike="noStrike">
                <a:solidFill>
                  <a:srgbClr val="FACC15"/>
                </a:solidFill>
                <a:latin typeface="Poppins"/>
                <a:ea typeface="Poppins"/>
                <a:cs typeface="Poppins"/>
                <a:sym typeface="Poppins"/>
              </a:rPr>
              <a:t>GETTING STARTED: WEEK 1</a:t>
            </a:r>
            <a:endParaRPr sz="1100"/>
          </a:p>
        </p:txBody>
      </p:sp>
      <p:sp>
        <p:nvSpPr>
          <p:cNvPr id="240" name="Google Shape;240;p34"/>
          <p:cNvSpPr/>
          <p:nvPr/>
        </p:nvSpPr>
        <p:spPr>
          <a:xfrm>
            <a:off x="571500" y="428625"/>
            <a:ext cx="71700" cy="5574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/>
        </p:nvSpPr>
        <p:spPr>
          <a:xfrm>
            <a:off x="578644" y="1806252"/>
            <a:ext cx="396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E2E8F0"/>
                </a:solidFill>
                <a:latin typeface="Poppins"/>
                <a:ea typeface="Poppins"/>
                <a:cs typeface="Poppins"/>
                <a:sym typeface="Poppins"/>
              </a:rPr>
              <a:t>Personal Documentary</a:t>
            </a:r>
            <a:endParaRPr sz="1100"/>
          </a:p>
        </p:txBody>
      </p:sp>
      <p:sp>
        <p:nvSpPr>
          <p:cNvPr id="246" name="Google Shape;246;p35"/>
          <p:cNvSpPr txBox="1"/>
          <p:nvPr/>
        </p:nvSpPr>
        <p:spPr>
          <a:xfrm>
            <a:off x="578644" y="2484908"/>
            <a:ext cx="3779100" cy="14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We are becoming </a:t>
            </a:r>
            <a:r>
              <a:rPr b="1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data storytellers</a:t>
            </a: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. We won't just make graphs; we will create symbols and art to share our lives.</a:t>
            </a:r>
            <a:endParaRPr sz="1100"/>
          </a:p>
        </p:txBody>
      </p:sp>
      <p:sp>
        <p:nvSpPr>
          <p:cNvPr id="247" name="Google Shape;247;p35"/>
          <p:cNvSpPr txBox="1"/>
          <p:nvPr/>
        </p:nvSpPr>
        <p:spPr>
          <a:xfrm>
            <a:off x="578644" y="3993579"/>
            <a:ext cx="37791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FBBF24"/>
                </a:solidFill>
                <a:latin typeface="Lato"/>
                <a:ea typeface="Lato"/>
                <a:cs typeface="Lato"/>
                <a:sym typeface="Lato"/>
              </a:rPr>
              <a:t>Today's Task: Reveal our monthly topic!</a:t>
            </a:r>
            <a:endParaRPr sz="1100"/>
          </a:p>
        </p:txBody>
      </p:sp>
      <p:sp>
        <p:nvSpPr>
          <p:cNvPr id="248" name="Google Shape;248;p35"/>
          <p:cNvSpPr txBox="1"/>
          <p:nvPr/>
        </p:nvSpPr>
        <p:spPr>
          <a:xfrm>
            <a:off x="750094" y="613246"/>
            <a:ext cx="8205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200" u="none" cap="none" strike="noStrike">
                <a:solidFill>
                  <a:srgbClr val="FBBF24"/>
                </a:solidFill>
                <a:latin typeface="Poppins"/>
                <a:ea typeface="Poppins"/>
                <a:cs typeface="Poppins"/>
                <a:sym typeface="Poppins"/>
              </a:rPr>
              <a:t>Day 1: What is "Dear Data"?</a:t>
            </a:r>
            <a:endParaRPr sz="1100"/>
          </a:p>
        </p:txBody>
      </p:sp>
      <p:sp>
        <p:nvSpPr>
          <p:cNvPr id="249" name="Google Shape;249;p35"/>
          <p:cNvSpPr/>
          <p:nvPr/>
        </p:nvSpPr>
        <p:spPr>
          <a:xfrm>
            <a:off x="578644" y="613246"/>
            <a:ext cx="85800" cy="6072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9144" y="1258246"/>
            <a:ext cx="4292400" cy="3643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/>
        </p:nvSpPr>
        <p:spPr>
          <a:xfrm>
            <a:off x="5286375" y="2119796"/>
            <a:ext cx="32790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What counts as data for our topic?</a:t>
            </a:r>
            <a:endParaRPr sz="1100"/>
          </a:p>
        </p:txBody>
      </p:sp>
      <p:sp>
        <p:nvSpPr>
          <p:cNvPr id="256" name="Google Shape;256;p36"/>
          <p:cNvSpPr txBox="1"/>
          <p:nvPr/>
        </p:nvSpPr>
        <p:spPr>
          <a:xfrm>
            <a:off x="5286375" y="2974144"/>
            <a:ext cx="32790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What should be recorded exactly?</a:t>
            </a:r>
            <a:endParaRPr sz="1100"/>
          </a:p>
        </p:txBody>
      </p:sp>
      <p:sp>
        <p:nvSpPr>
          <p:cNvPr id="257" name="Google Shape;257;p36"/>
          <p:cNvSpPr txBox="1"/>
          <p:nvPr/>
        </p:nvSpPr>
        <p:spPr>
          <a:xfrm>
            <a:off x="5286375" y="3828491"/>
            <a:ext cx="3279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How can we stay consistent?</a:t>
            </a:r>
            <a:endParaRPr sz="1100"/>
          </a:p>
        </p:txBody>
      </p:sp>
      <p:sp>
        <p:nvSpPr>
          <p:cNvPr descr="image.png" id="258" name="Google Shape;258;p36"/>
          <p:cNvSpPr/>
          <p:nvPr/>
        </p:nvSpPr>
        <p:spPr>
          <a:xfrm>
            <a:off x="4786313" y="2144799"/>
            <a:ext cx="392906" cy="321469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259" name="Google Shape;259;p36"/>
          <p:cNvSpPr/>
          <p:nvPr/>
        </p:nvSpPr>
        <p:spPr>
          <a:xfrm>
            <a:off x="4786313" y="2999147"/>
            <a:ext cx="392906" cy="321469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260" name="Google Shape;260;p36"/>
          <p:cNvSpPr/>
          <p:nvPr/>
        </p:nvSpPr>
        <p:spPr>
          <a:xfrm>
            <a:off x="4786313" y="3853495"/>
            <a:ext cx="392906" cy="321469"/>
          </a:xfrm>
          <a:prstGeom prst="rect">
            <a:avLst/>
          </a:prstGeom>
          <a:noFill/>
          <a:ln>
            <a:noFill/>
          </a:ln>
        </p:spPr>
      </p:sp>
      <p:sp>
        <p:nvSpPr>
          <p:cNvPr id="261" name="Google Shape;261;p36"/>
          <p:cNvSpPr txBox="1"/>
          <p:nvPr/>
        </p:nvSpPr>
        <p:spPr>
          <a:xfrm>
            <a:off x="750094" y="767729"/>
            <a:ext cx="8205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200" u="none" cap="none" strike="noStrike">
                <a:solidFill>
                  <a:srgbClr val="FBBF24"/>
                </a:solidFill>
                <a:latin typeface="Poppins"/>
                <a:ea typeface="Poppins"/>
                <a:cs typeface="Poppins"/>
                <a:sym typeface="Poppins"/>
              </a:rPr>
              <a:t>Discussion: What is Data?</a:t>
            </a:r>
            <a:endParaRPr sz="1100"/>
          </a:p>
        </p:txBody>
      </p:sp>
      <p:sp>
        <p:nvSpPr>
          <p:cNvPr id="262" name="Google Shape;262;p36"/>
          <p:cNvSpPr/>
          <p:nvPr/>
        </p:nvSpPr>
        <p:spPr>
          <a:xfrm>
            <a:off x="578644" y="767729"/>
            <a:ext cx="85800" cy="6072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169" y="1370704"/>
            <a:ext cx="3726543" cy="3578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/>
          <p:nvPr/>
        </p:nvSpPr>
        <p:spPr>
          <a:xfrm>
            <a:off x="578644" y="2224050"/>
            <a:ext cx="37791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0" u="none" cap="none" strike="noStrike">
                <a:solidFill>
                  <a:srgbClr val="3B82F6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7</a:t>
            </a:r>
            <a:endParaRPr sz="1100"/>
          </a:p>
        </p:txBody>
      </p:sp>
      <p:sp>
        <p:nvSpPr>
          <p:cNvPr id="269" name="Google Shape;269;p37"/>
          <p:cNvSpPr txBox="1"/>
          <p:nvPr/>
        </p:nvSpPr>
        <p:spPr>
          <a:xfrm>
            <a:off x="578644" y="3595650"/>
            <a:ext cx="3779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3B82F6"/>
                </a:solidFill>
                <a:latin typeface="Lato"/>
                <a:ea typeface="Lato"/>
                <a:cs typeface="Lato"/>
                <a:sym typeface="Lato"/>
              </a:rPr>
              <a:t>DAYS OF COLLECTION</a:t>
            </a:r>
            <a:endParaRPr sz="1100"/>
          </a:p>
        </p:txBody>
      </p:sp>
      <p:sp>
        <p:nvSpPr>
          <p:cNvPr id="270" name="Google Shape;270;p37"/>
          <p:cNvSpPr txBox="1"/>
          <p:nvPr/>
        </p:nvSpPr>
        <p:spPr>
          <a:xfrm>
            <a:off x="5286375" y="1959843"/>
            <a:ext cx="32790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Record data for 5-10 minutes daily.</a:t>
            </a:r>
            <a:endParaRPr sz="1100"/>
          </a:p>
        </p:txBody>
      </p:sp>
      <p:sp>
        <p:nvSpPr>
          <p:cNvPr id="271" name="Google Shape;271;p37"/>
          <p:cNvSpPr txBox="1"/>
          <p:nvPr/>
        </p:nvSpPr>
        <p:spPr>
          <a:xfrm>
            <a:off x="5286375" y="2814191"/>
            <a:ext cx="32790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Use your recording sheet instantly.</a:t>
            </a:r>
            <a:endParaRPr sz="1100"/>
          </a:p>
        </p:txBody>
      </p:sp>
      <p:sp>
        <p:nvSpPr>
          <p:cNvPr id="272" name="Google Shape;272;p37"/>
          <p:cNvSpPr txBox="1"/>
          <p:nvPr/>
        </p:nvSpPr>
        <p:spPr>
          <a:xfrm>
            <a:off x="5286375" y="3668539"/>
            <a:ext cx="32790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"Messy" data is valuable! Don't skip it.</a:t>
            </a:r>
            <a:endParaRPr sz="1100"/>
          </a:p>
        </p:txBody>
      </p:sp>
      <p:sp>
        <p:nvSpPr>
          <p:cNvPr descr="image.png" id="273" name="Google Shape;273;p37"/>
          <p:cNvSpPr/>
          <p:nvPr/>
        </p:nvSpPr>
        <p:spPr>
          <a:xfrm>
            <a:off x="4786313" y="1984846"/>
            <a:ext cx="314325" cy="321469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274" name="Google Shape;274;p37"/>
          <p:cNvSpPr/>
          <p:nvPr/>
        </p:nvSpPr>
        <p:spPr>
          <a:xfrm>
            <a:off x="4786313" y="2839194"/>
            <a:ext cx="314325" cy="321469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275" name="Google Shape;275;p37"/>
          <p:cNvSpPr/>
          <p:nvPr/>
        </p:nvSpPr>
        <p:spPr>
          <a:xfrm>
            <a:off x="4786313" y="3693542"/>
            <a:ext cx="314325" cy="321469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37"/>
          <p:cNvSpPr txBox="1"/>
          <p:nvPr/>
        </p:nvSpPr>
        <p:spPr>
          <a:xfrm>
            <a:off x="750094" y="767729"/>
            <a:ext cx="8205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200" u="none" cap="none" strike="noStrike">
                <a:solidFill>
                  <a:srgbClr val="FBBF24"/>
                </a:solidFill>
                <a:latin typeface="Poppins"/>
                <a:ea typeface="Poppins"/>
                <a:cs typeface="Poppins"/>
                <a:sym typeface="Poppins"/>
              </a:rPr>
              <a:t>Days 2-8: Data Collection</a:t>
            </a:r>
            <a:endParaRPr sz="1100"/>
          </a:p>
        </p:txBody>
      </p:sp>
      <p:sp>
        <p:nvSpPr>
          <p:cNvPr id="277" name="Google Shape;277;p37"/>
          <p:cNvSpPr/>
          <p:nvPr/>
        </p:nvSpPr>
        <p:spPr>
          <a:xfrm>
            <a:off x="578644" y="767729"/>
            <a:ext cx="85800" cy="6072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/>
          <p:nvPr/>
        </p:nvSpPr>
        <p:spPr>
          <a:xfrm>
            <a:off x="578644" y="1453306"/>
            <a:ext cx="838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E2E8F0"/>
                </a:solidFill>
                <a:latin typeface="Poppins"/>
                <a:ea typeface="Poppins"/>
                <a:cs typeface="Poppins"/>
                <a:sym typeface="Poppins"/>
              </a:rPr>
              <a:t>Calculations &amp; Trends</a:t>
            </a:r>
            <a:endParaRPr sz="1100"/>
          </a:p>
        </p:txBody>
      </p:sp>
      <p:sp>
        <p:nvSpPr>
          <p:cNvPr id="283" name="Google Shape;283;p38"/>
          <p:cNvSpPr txBox="1"/>
          <p:nvPr/>
        </p:nvSpPr>
        <p:spPr>
          <a:xfrm>
            <a:off x="578644" y="2274838"/>
            <a:ext cx="79869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Total up your counts. Calculate percentages or daily averages. Look at your data as a whole system.</a:t>
            </a:r>
            <a:endParaRPr sz="1100"/>
          </a:p>
        </p:txBody>
      </p:sp>
      <p:sp>
        <p:nvSpPr>
          <p:cNvPr id="284" name="Google Shape;284;p38"/>
          <p:cNvSpPr/>
          <p:nvPr/>
        </p:nvSpPr>
        <p:spPr>
          <a:xfrm>
            <a:off x="864394" y="4200748"/>
            <a:ext cx="1368600" cy="728700"/>
          </a:xfrm>
          <a:prstGeom prst="roundRect">
            <a:avLst>
              <a:gd fmla="val 7843" name="adj"/>
            </a:avLst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8"/>
          <p:cNvSpPr/>
          <p:nvPr/>
        </p:nvSpPr>
        <p:spPr>
          <a:xfrm>
            <a:off x="2375966" y="3836417"/>
            <a:ext cx="1368600" cy="1093200"/>
          </a:xfrm>
          <a:prstGeom prst="roundRect">
            <a:avLst>
              <a:gd fmla="val 5228" name="adj"/>
            </a:avLst>
          </a:prstGeom>
          <a:solidFill>
            <a:srgbClr val="FBBF2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8"/>
          <p:cNvSpPr/>
          <p:nvPr/>
        </p:nvSpPr>
        <p:spPr>
          <a:xfrm>
            <a:off x="3887539" y="4443635"/>
            <a:ext cx="1368600" cy="485700"/>
          </a:xfrm>
          <a:prstGeom prst="roundRect">
            <a:avLst>
              <a:gd fmla="val 11764" name="adj"/>
            </a:avLst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8"/>
          <p:cNvSpPr/>
          <p:nvPr/>
        </p:nvSpPr>
        <p:spPr>
          <a:xfrm>
            <a:off x="5399112" y="4018583"/>
            <a:ext cx="1368600" cy="910800"/>
          </a:xfrm>
          <a:prstGeom prst="roundRect">
            <a:avLst>
              <a:gd fmla="val 6274" name="adj"/>
            </a:avLst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6910685" y="3714973"/>
            <a:ext cx="1368600" cy="1214400"/>
          </a:xfrm>
          <a:prstGeom prst="roundRect">
            <a:avLst>
              <a:gd fmla="val 4705" name="adj"/>
            </a:avLst>
          </a:prstGeom>
          <a:solidFill>
            <a:srgbClr val="FBBF2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8"/>
          <p:cNvSpPr txBox="1"/>
          <p:nvPr/>
        </p:nvSpPr>
        <p:spPr>
          <a:xfrm>
            <a:off x="750094" y="260300"/>
            <a:ext cx="8205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200" u="none" cap="none" strike="noStrike">
                <a:solidFill>
                  <a:srgbClr val="FBBF24"/>
                </a:solidFill>
                <a:latin typeface="Poppins"/>
                <a:ea typeface="Poppins"/>
                <a:cs typeface="Poppins"/>
                <a:sym typeface="Poppins"/>
              </a:rPr>
              <a:t>Day 9: Finding the Pattern</a:t>
            </a:r>
            <a:endParaRPr sz="1100"/>
          </a:p>
        </p:txBody>
      </p:sp>
      <p:sp>
        <p:nvSpPr>
          <p:cNvPr id="290" name="Google Shape;290;p38"/>
          <p:cNvSpPr/>
          <p:nvPr/>
        </p:nvSpPr>
        <p:spPr>
          <a:xfrm>
            <a:off x="578644" y="260300"/>
            <a:ext cx="85800" cy="6072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9"/>
          <p:cNvSpPr txBox="1"/>
          <p:nvPr/>
        </p:nvSpPr>
        <p:spPr>
          <a:xfrm>
            <a:off x="578544" y="1801040"/>
            <a:ext cx="7986900" cy="16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29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 "What surprised you about your own habits? </a:t>
            </a:r>
            <a:endParaRPr b="0" i="1" sz="2900" u="none" cap="none" strike="noStrike">
              <a:solidFill>
                <a:srgbClr val="F8FAF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2900" u="none" cap="none" strike="noStrike">
                <a:solidFill>
                  <a:srgbClr val="F8FAFC"/>
                </a:solidFill>
                <a:latin typeface="Poppins"/>
                <a:ea typeface="Poppins"/>
                <a:cs typeface="Poppins"/>
                <a:sym typeface="Poppins"/>
              </a:rPr>
              <a:t>What questions do you have now?" </a:t>
            </a:r>
            <a:endParaRPr sz="1100"/>
          </a:p>
        </p:txBody>
      </p:sp>
      <p:sp>
        <p:nvSpPr>
          <p:cNvPr id="296" name="Google Shape;296;p39"/>
          <p:cNvSpPr txBox="1"/>
          <p:nvPr/>
        </p:nvSpPr>
        <p:spPr>
          <a:xfrm>
            <a:off x="578644" y="3777035"/>
            <a:ext cx="798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3B82F6"/>
                </a:solidFill>
                <a:latin typeface="Lato"/>
                <a:ea typeface="Lato"/>
                <a:cs typeface="Lato"/>
                <a:sym typeface="Lato"/>
              </a:rPr>
              <a:t>Analyze patterns before we draw.</a:t>
            </a:r>
            <a:endParaRPr sz="1100"/>
          </a:p>
        </p:txBody>
      </p:sp>
      <p:sp>
        <p:nvSpPr>
          <p:cNvPr id="297" name="Google Shape;297;p39"/>
          <p:cNvSpPr txBox="1"/>
          <p:nvPr/>
        </p:nvSpPr>
        <p:spPr>
          <a:xfrm>
            <a:off x="750094" y="767729"/>
            <a:ext cx="8205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BBF24"/>
                </a:solidFill>
                <a:latin typeface="Poppins"/>
                <a:ea typeface="Poppins"/>
                <a:cs typeface="Poppins"/>
                <a:sym typeface="Poppins"/>
              </a:rPr>
              <a:t>Discussion</a:t>
            </a:r>
            <a:endParaRPr sz="1100"/>
          </a:p>
        </p:txBody>
      </p:sp>
      <p:sp>
        <p:nvSpPr>
          <p:cNvPr id="298" name="Google Shape;298;p39"/>
          <p:cNvSpPr/>
          <p:nvPr/>
        </p:nvSpPr>
        <p:spPr>
          <a:xfrm>
            <a:off x="578644" y="767729"/>
            <a:ext cx="85800" cy="6072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0"/>
          <p:cNvSpPr txBox="1"/>
          <p:nvPr/>
        </p:nvSpPr>
        <p:spPr>
          <a:xfrm>
            <a:off x="750103" y="203050"/>
            <a:ext cx="4806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700" u="none" cap="none" strike="noStrike">
                <a:solidFill>
                  <a:srgbClr val="FBBF24"/>
                </a:solidFill>
                <a:latin typeface="Poppins"/>
                <a:ea typeface="Poppins"/>
                <a:cs typeface="Poppins"/>
                <a:sym typeface="Poppins"/>
              </a:rPr>
              <a:t>Days 10-11: Visualization</a:t>
            </a:r>
            <a:endParaRPr sz="1100"/>
          </a:p>
        </p:txBody>
      </p:sp>
      <p:sp>
        <p:nvSpPr>
          <p:cNvPr id="304" name="Google Shape;304;p40"/>
          <p:cNvSpPr/>
          <p:nvPr/>
        </p:nvSpPr>
        <p:spPr>
          <a:xfrm>
            <a:off x="578650" y="203043"/>
            <a:ext cx="85800" cy="4155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40"/>
          <p:cNvSpPr txBox="1"/>
          <p:nvPr/>
        </p:nvSpPr>
        <p:spPr>
          <a:xfrm>
            <a:off x="578644" y="1370874"/>
            <a:ext cx="359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FBBF24"/>
                </a:solidFill>
                <a:latin typeface="Poppins"/>
                <a:ea typeface="Poppins"/>
                <a:cs typeface="Poppins"/>
                <a:sym typeface="Poppins"/>
              </a:rPr>
              <a:t>Instructions:</a:t>
            </a:r>
            <a:endParaRPr sz="1100"/>
          </a:p>
        </p:txBody>
      </p:sp>
      <p:sp>
        <p:nvSpPr>
          <p:cNvPr id="306" name="Google Shape;306;p40"/>
          <p:cNvSpPr txBox="1"/>
          <p:nvPr/>
        </p:nvSpPr>
        <p:spPr>
          <a:xfrm>
            <a:off x="578657" y="2192398"/>
            <a:ext cx="720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1. Sketch your ideas first.</a:t>
            </a:r>
            <a:endParaRPr sz="1100"/>
          </a:p>
        </p:txBody>
      </p:sp>
      <p:sp>
        <p:nvSpPr>
          <p:cNvPr id="307" name="Google Shape;307;p40"/>
          <p:cNvSpPr txBox="1"/>
          <p:nvPr/>
        </p:nvSpPr>
        <p:spPr>
          <a:xfrm>
            <a:off x="578657" y="2969614"/>
            <a:ext cx="720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2. Create a </a:t>
            </a:r>
            <a:r>
              <a:rPr b="1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KEY</a:t>
            </a: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 that explains your symbols, colors, shapes, and sizes.</a:t>
            </a:r>
            <a:endParaRPr sz="1100"/>
          </a:p>
        </p:txBody>
      </p:sp>
      <p:sp>
        <p:nvSpPr>
          <p:cNvPr id="308" name="Google Shape;308;p40"/>
          <p:cNvSpPr txBox="1"/>
          <p:nvPr/>
        </p:nvSpPr>
        <p:spPr>
          <a:xfrm>
            <a:off x="578657" y="3687149"/>
            <a:ext cx="720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3. Produce the final visualization on cardstock.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1"/>
          <p:cNvSpPr txBox="1"/>
          <p:nvPr/>
        </p:nvSpPr>
        <p:spPr>
          <a:xfrm>
            <a:off x="1078706" y="2439814"/>
            <a:ext cx="7486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What story does your data tell?</a:t>
            </a:r>
            <a:endParaRPr sz="1100"/>
          </a:p>
        </p:txBody>
      </p:sp>
      <p:sp>
        <p:nvSpPr>
          <p:cNvPr id="314" name="Google Shape;314;p41"/>
          <p:cNvSpPr txBox="1"/>
          <p:nvPr/>
        </p:nvSpPr>
        <p:spPr>
          <a:xfrm>
            <a:off x="1078706" y="2974144"/>
            <a:ext cx="7486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Would another week produce different results?</a:t>
            </a:r>
            <a:endParaRPr sz="1100"/>
          </a:p>
        </p:txBody>
      </p:sp>
      <p:sp>
        <p:nvSpPr>
          <p:cNvPr id="315" name="Google Shape;315;p41"/>
          <p:cNvSpPr txBox="1"/>
          <p:nvPr/>
        </p:nvSpPr>
        <p:spPr>
          <a:xfrm>
            <a:off x="1078706" y="3508474"/>
            <a:ext cx="7486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What </a:t>
            </a:r>
            <a:r>
              <a:rPr lang="en" sz="1800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limitations did you experience</a:t>
            </a: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?</a:t>
            </a:r>
            <a:endParaRPr sz="1100"/>
          </a:p>
        </p:txBody>
      </p:sp>
      <p:sp>
        <p:nvSpPr>
          <p:cNvPr descr="image.png" id="316" name="Google Shape;316;p41"/>
          <p:cNvSpPr/>
          <p:nvPr/>
        </p:nvSpPr>
        <p:spPr>
          <a:xfrm>
            <a:off x="578644" y="2464817"/>
            <a:ext cx="314325" cy="321469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317" name="Google Shape;317;p41"/>
          <p:cNvSpPr/>
          <p:nvPr/>
        </p:nvSpPr>
        <p:spPr>
          <a:xfrm>
            <a:off x="578644" y="2999147"/>
            <a:ext cx="314325" cy="321469"/>
          </a:xfrm>
          <a:prstGeom prst="rect">
            <a:avLst/>
          </a:prstGeom>
          <a:noFill/>
          <a:ln>
            <a:noFill/>
          </a:ln>
        </p:spPr>
      </p:sp>
      <p:sp>
        <p:nvSpPr>
          <p:cNvPr descr="image.png" id="318" name="Google Shape;318;p41"/>
          <p:cNvSpPr/>
          <p:nvPr/>
        </p:nvSpPr>
        <p:spPr>
          <a:xfrm>
            <a:off x="578644" y="3533477"/>
            <a:ext cx="314325" cy="321469"/>
          </a:xfrm>
          <a:prstGeom prst="rect">
            <a:avLst/>
          </a:prstGeom>
          <a:noFill/>
          <a:ln>
            <a:noFill/>
          </a:ln>
        </p:spPr>
      </p:sp>
      <p:sp>
        <p:nvSpPr>
          <p:cNvPr id="319" name="Google Shape;319;p41"/>
          <p:cNvSpPr txBox="1"/>
          <p:nvPr/>
        </p:nvSpPr>
        <p:spPr>
          <a:xfrm>
            <a:off x="750094" y="767729"/>
            <a:ext cx="8205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BBF24"/>
                </a:solidFill>
                <a:latin typeface="Poppins"/>
                <a:ea typeface="Poppins"/>
                <a:cs typeface="Poppins"/>
                <a:sym typeface="Poppins"/>
              </a:rPr>
              <a:t>Discussion</a:t>
            </a:r>
            <a:endParaRPr sz="1100"/>
          </a:p>
        </p:txBody>
      </p:sp>
      <p:sp>
        <p:nvSpPr>
          <p:cNvPr id="320" name="Google Shape;320;p41"/>
          <p:cNvSpPr/>
          <p:nvPr/>
        </p:nvSpPr>
        <p:spPr>
          <a:xfrm>
            <a:off x="578644" y="767729"/>
            <a:ext cx="85800" cy="6072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2"/>
          <p:cNvSpPr txBox="1"/>
          <p:nvPr/>
        </p:nvSpPr>
        <p:spPr>
          <a:xfrm>
            <a:off x="578644" y="4095713"/>
            <a:ext cx="3886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Observe &amp; Interpret</a:t>
            </a:r>
            <a:endParaRPr sz="1100"/>
          </a:p>
        </p:txBody>
      </p:sp>
      <p:sp>
        <p:nvSpPr>
          <p:cNvPr id="326" name="Google Shape;326;p42"/>
          <p:cNvSpPr txBox="1"/>
          <p:nvPr/>
        </p:nvSpPr>
        <p:spPr>
          <a:xfrm>
            <a:off x="4679156" y="4095713"/>
            <a:ext cx="3886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Critique &amp; Question</a:t>
            </a:r>
            <a:endParaRPr sz="1100"/>
          </a:p>
        </p:txBody>
      </p:sp>
      <p:sp>
        <p:nvSpPr>
          <p:cNvPr id="327" name="Google Shape;327;p42"/>
          <p:cNvSpPr txBox="1"/>
          <p:nvPr/>
        </p:nvSpPr>
        <p:spPr>
          <a:xfrm>
            <a:off x="750094" y="767729"/>
            <a:ext cx="8205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200" u="none" cap="none" strike="noStrike">
                <a:solidFill>
                  <a:srgbClr val="FBBF24"/>
                </a:solidFill>
                <a:latin typeface="Poppins"/>
                <a:ea typeface="Poppins"/>
                <a:cs typeface="Poppins"/>
                <a:sym typeface="Poppins"/>
              </a:rPr>
              <a:t>Day 12: Sharing Our Stories</a:t>
            </a:r>
            <a:endParaRPr sz="1100"/>
          </a:p>
        </p:txBody>
      </p:sp>
      <p:sp>
        <p:nvSpPr>
          <p:cNvPr id="328" name="Google Shape;328;p42"/>
          <p:cNvSpPr/>
          <p:nvPr/>
        </p:nvSpPr>
        <p:spPr>
          <a:xfrm>
            <a:off x="578644" y="767729"/>
            <a:ext cx="85800" cy="6072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438" y="1559754"/>
            <a:ext cx="8171130" cy="2415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3"/>
          <p:cNvSpPr txBox="1"/>
          <p:nvPr/>
        </p:nvSpPr>
        <p:spPr>
          <a:xfrm>
            <a:off x="378976" y="955811"/>
            <a:ext cx="8385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rgbClr val="F8FAFC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Discussion</a:t>
            </a:r>
            <a:endParaRPr sz="1100"/>
          </a:p>
        </p:txBody>
      </p:sp>
      <p:sp>
        <p:nvSpPr>
          <p:cNvPr id="335" name="Google Shape;335;p43"/>
          <p:cNvSpPr txBox="1"/>
          <p:nvPr/>
        </p:nvSpPr>
        <p:spPr>
          <a:xfrm>
            <a:off x="578644" y="2484574"/>
            <a:ext cx="798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What worked well in your visualization?</a:t>
            </a:r>
            <a:endParaRPr sz="1100"/>
          </a:p>
        </p:txBody>
      </p:sp>
      <p:sp>
        <p:nvSpPr>
          <p:cNvPr id="336" name="Google Shape;336;p43"/>
          <p:cNvSpPr txBox="1"/>
          <p:nvPr/>
        </p:nvSpPr>
        <p:spPr>
          <a:xfrm>
            <a:off x="578644" y="3033191"/>
            <a:ext cx="798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What made it easy or difficult to understand?</a:t>
            </a:r>
            <a:endParaRPr sz="1100"/>
          </a:p>
        </p:txBody>
      </p:sp>
      <p:sp>
        <p:nvSpPr>
          <p:cNvPr id="337" name="Google Shape;337;p43"/>
          <p:cNvSpPr txBox="1"/>
          <p:nvPr/>
        </p:nvSpPr>
        <p:spPr>
          <a:xfrm>
            <a:off x="578644" y="3638959"/>
            <a:ext cx="798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FBBF24"/>
                </a:solidFill>
                <a:latin typeface="Lato"/>
                <a:ea typeface="Lato"/>
                <a:cs typeface="Lato"/>
                <a:sym typeface="Lato"/>
              </a:rPr>
              <a:t>How can we improve for next month?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