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Lst>
  <p:sldSz cy="5143500" cx="9144000"/>
  <p:notesSz cx="6858000" cy="9144000"/>
  <p:embeddedFontLst>
    <p:embeddedFont>
      <p:font typeface="Roboto"/>
      <p:regular r:id="rId69"/>
      <p:bold r:id="rId70"/>
      <p:italic r:id="rId71"/>
      <p:boldItalic r:id="rId72"/>
    </p:embeddedFont>
    <p:embeddedFont>
      <p:font typeface="Dancing Script"/>
      <p:regular r:id="rId73"/>
      <p:bold r:id="rId74"/>
    </p:embeddedFont>
    <p:embeddedFont>
      <p:font typeface="Merriweather"/>
      <p:regular r:id="rId75"/>
      <p:bold r:id="rId76"/>
      <p:italic r:id="rId77"/>
      <p:boldItalic r:id="rId7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DancingScript-regular.fntdata"/><Relationship Id="rId72" Type="http://schemas.openxmlformats.org/officeDocument/2006/relationships/font" Target="fonts/Roboto-boldItalic.fntdata"/><Relationship Id="rId31" Type="http://schemas.openxmlformats.org/officeDocument/2006/relationships/slide" Target="slides/slide26.xml"/><Relationship Id="rId75" Type="http://schemas.openxmlformats.org/officeDocument/2006/relationships/font" Target="fonts/Merriweather-regular.fntdata"/><Relationship Id="rId30" Type="http://schemas.openxmlformats.org/officeDocument/2006/relationships/slide" Target="slides/slide25.xml"/><Relationship Id="rId74" Type="http://schemas.openxmlformats.org/officeDocument/2006/relationships/font" Target="fonts/DancingScript-bold.fntdata"/><Relationship Id="rId33" Type="http://schemas.openxmlformats.org/officeDocument/2006/relationships/slide" Target="slides/slide28.xml"/><Relationship Id="rId77" Type="http://schemas.openxmlformats.org/officeDocument/2006/relationships/font" Target="fonts/Merriweather-italic.fntdata"/><Relationship Id="rId32" Type="http://schemas.openxmlformats.org/officeDocument/2006/relationships/slide" Target="slides/slide27.xml"/><Relationship Id="rId76" Type="http://schemas.openxmlformats.org/officeDocument/2006/relationships/font" Target="fonts/Merriweather-bold.fntdata"/><Relationship Id="rId35" Type="http://schemas.openxmlformats.org/officeDocument/2006/relationships/slide" Target="slides/slide30.xml"/><Relationship Id="rId34" Type="http://schemas.openxmlformats.org/officeDocument/2006/relationships/slide" Target="slides/slide29.xml"/><Relationship Id="rId78" Type="http://schemas.openxmlformats.org/officeDocument/2006/relationships/font" Target="fonts/Merriweather-boldItalic.fntdata"/><Relationship Id="rId71" Type="http://schemas.openxmlformats.org/officeDocument/2006/relationships/font" Target="fonts/Roboto-italic.fntdata"/><Relationship Id="rId70" Type="http://schemas.openxmlformats.org/officeDocument/2006/relationships/font" Target="fonts/Roboto-bold.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Roboto-regular.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eerj.com/articles/9856/" TargetMode="External"/><Relationship Id="rId3" Type="http://schemas.openxmlformats.org/officeDocument/2006/relationships/hyperlink" Target="https://peerj.com/articles/9856/" TargetMode="External"/><Relationship Id="rId4" Type="http://schemas.openxmlformats.org/officeDocument/2006/relationships/hyperlink" Target="http://slowrevealgraphs.com" TargetMode="Externa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eerj.com/articles/9856/" TargetMode="External"/><Relationship Id="rId3" Type="http://schemas.openxmlformats.org/officeDocument/2006/relationships/hyperlink" Target="http://slowrevealgraphs.com" TargetMode="Externa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eerj.com/articles/9856/" TargetMode="External"/><Relationship Id="rId3" Type="http://schemas.openxmlformats.org/officeDocument/2006/relationships/hyperlink" Target="http://slowrevealgraphs.com" TargetMode="Externa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eerj.com/articles/9856/" TargetMode="External"/><Relationship Id="rId3" Type="http://schemas.openxmlformats.org/officeDocument/2006/relationships/hyperlink" Target="http://slowrevealgraphs.com" TargetMode="Externa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eerj.com/articles/9856/" TargetMode="External"/><Relationship Id="rId3" Type="http://schemas.openxmlformats.org/officeDocument/2006/relationships/hyperlink" Target="http://slowrevealgraphs.com" TargetMode="Externa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eerj.com/articles/9856/" TargetMode="External"/><Relationship Id="rId3" Type="http://schemas.openxmlformats.org/officeDocument/2006/relationships/hyperlink" Target="http://slowrevealgraphs.com" TargetMode="Externa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34620ad59e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34620ad59e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460aa6dd9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460aa6dd9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460aa6dd9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3460aa6dd9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460aa6dd9d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460aa6dd9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460aa6dd9d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460aa6dd9d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460aa6dd9d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460aa6dd9d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460aa6dd9d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460aa6dd9d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460aa6dd9d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3460aa6dd9d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460aa6dd9d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460aa6dd9d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460aa6dd9d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460aa6dd9d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460aa6dd9d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460aa6dd9d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460aa6dd9d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460aa6dd9d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460aa6dd9d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460aa6dd9d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460aa6dd9d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460aa6dd9d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460aa6dd9d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460aa6dd9d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460aa6dd9d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460aa6dd9d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460aa6dd9d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460aa6dd9d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460aa6dd9d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460aa6dd9d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460aa6dd9d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460aa6dd9d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460aa6dd9d_0_5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460aa6dd9d_0_5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460aa6dd9d_0_5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460aa6dd9d_0_5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460aa6dd9d_0_3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460aa6dd9d_0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460aa6dd9d_0_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460aa6dd9d_0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460aa6dd9d_0_3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460aa6dd9d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460aa6dd9d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460aa6dd9d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460aa6dd9d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460aa6dd9d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460aa6dd9d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460aa6dd9d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460aa6dd9d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460aa6dd9d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460aa6dd9d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460aa6dd9d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460aa6dd9d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460aa6dd9d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460aa6dd9d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460aa6dd9d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460aa6dd9d_0_8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460aa6dd9d_0_8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460aa6dd9d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460aa6dd9d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460aa6dd9d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460aa6dd9d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460aa6dd9d_0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3460aa6dd9d_0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460aa6dd9d_0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3460aa6dd9d_0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460aa6dd9d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3460aa6dd9d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460aa6dd9d_0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3460aa6dd9d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460aa6dd9d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3460aa6dd9d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460aa6dd9d_0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3460aa6dd9d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460aa6dd9d_0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3460aa6dd9d_0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3460aa6dd9d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3460aa6dd9d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3460aa6dd9d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3460aa6dd9d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 you notice? What do you wonder?</a:t>
            </a:r>
            <a:endParaRPr/>
          </a:p>
          <a:p>
            <a:pPr indent="0" lvl="0" marL="0" rtl="0" algn="l">
              <a:spcBef>
                <a:spcPts val="0"/>
              </a:spcBef>
              <a:spcAft>
                <a:spcPts val="0"/>
              </a:spcAft>
              <a:buNone/>
            </a:pPr>
            <a:r>
              <a:rPr lang="en"/>
              <a:t>What might each different row mean? </a:t>
            </a:r>
            <a:endParaRPr/>
          </a:p>
          <a:p>
            <a:pPr indent="0" lvl="0" marL="0" rtl="0" algn="l">
              <a:spcBef>
                <a:spcPts val="0"/>
              </a:spcBef>
              <a:spcAft>
                <a:spcPts val="0"/>
              </a:spcAft>
              <a:buNone/>
            </a:pPr>
            <a:r>
              <a:rPr lang="en" u="sng">
                <a:solidFill>
                  <a:schemeClr val="hlink"/>
                </a:solidFill>
                <a:hlinkClick r:id="rId2"/>
              </a:rPr>
              <a:t>https://peerj.com/articles/9856/</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What might the thickness of the bars mean? </a:t>
            </a:r>
            <a:endParaRPr/>
          </a:p>
          <a:p>
            <a:pPr indent="0" lvl="0" marL="0" rtl="0" algn="l">
              <a:spcBef>
                <a:spcPts val="0"/>
              </a:spcBef>
              <a:spcAft>
                <a:spcPts val="0"/>
              </a:spcAft>
              <a:buNone/>
            </a:pPr>
            <a:r>
              <a:rPr lang="en"/>
              <a:t>[</a:t>
            </a:r>
            <a:r>
              <a:rPr lang="en" u="sng">
                <a:solidFill>
                  <a:schemeClr val="hlink"/>
                </a:solidFill>
                <a:hlinkClick r:id="rId3"/>
              </a:rPr>
              <a:t>source</a:t>
            </a:r>
            <a:r>
              <a:rPr lang="en"/>
              <a:t>] [slow reveal by Eliseo Gomez] </a:t>
            </a:r>
            <a:r>
              <a:rPr lang="en">
                <a:solidFill>
                  <a:schemeClr val="dk1"/>
                </a:solidFill>
              </a:rPr>
              <a:t>[more slow reveal graphs at </a:t>
            </a:r>
            <a:r>
              <a:rPr lang="en" u="sng">
                <a:solidFill>
                  <a:schemeClr val="hlink"/>
                </a:solidFill>
                <a:hlinkClick r:id="rId4"/>
              </a:rPr>
              <a:t>slowrevealgraphs.com</a:t>
            </a:r>
            <a:r>
              <a:rPr lang="en">
                <a:solidFill>
                  <a:schemeClr val="dk1"/>
                </a:solidFill>
              </a:rPr>
              <a:t>]</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3460aa6dd9d_0_7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3460aa6dd9d_0_7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 you notice? What do you wonder?</a:t>
            </a:r>
            <a:endParaRPr/>
          </a:p>
          <a:p>
            <a:pPr indent="0" lvl="0" marL="0" rtl="0" algn="l">
              <a:spcBef>
                <a:spcPts val="0"/>
              </a:spcBef>
              <a:spcAft>
                <a:spcPts val="0"/>
              </a:spcAft>
              <a:buNone/>
            </a:pPr>
            <a:r>
              <a:rPr lang="en"/>
              <a:t>What might each different row mean? </a:t>
            </a:r>
            <a:endParaRPr/>
          </a:p>
          <a:p>
            <a:pPr indent="0" lvl="0" marL="0" rtl="0" algn="l">
              <a:spcBef>
                <a:spcPts val="0"/>
              </a:spcBef>
              <a:spcAft>
                <a:spcPts val="0"/>
              </a:spcAft>
              <a:buNone/>
            </a:pPr>
            <a:r>
              <a:rPr lang="en"/>
              <a:t>What might the thickness of the bars mean? </a:t>
            </a:r>
            <a:endParaRPr/>
          </a:p>
          <a:p>
            <a:pPr indent="0" lvl="0" marL="0" rtl="0" algn="l">
              <a:spcBef>
                <a:spcPts val="0"/>
              </a:spcBef>
              <a:spcAft>
                <a:spcPts val="0"/>
              </a:spcAft>
              <a:buNone/>
            </a:pPr>
            <a:r>
              <a:rPr lang="en"/>
              <a:t>[</a:t>
            </a:r>
            <a:r>
              <a:rPr lang="en" u="sng">
                <a:solidFill>
                  <a:schemeClr val="hlink"/>
                </a:solidFill>
                <a:hlinkClick r:id="rId2"/>
              </a:rPr>
              <a:t>source</a:t>
            </a:r>
            <a:r>
              <a:rPr lang="en"/>
              <a:t>] [slow reveal by Eliseo Gomez] </a:t>
            </a:r>
            <a:r>
              <a:rPr lang="en">
                <a:solidFill>
                  <a:schemeClr val="dk1"/>
                </a:solidFill>
              </a:rPr>
              <a:t>[more slow reveal graphs at </a:t>
            </a:r>
            <a:r>
              <a:rPr lang="en" u="sng">
                <a:solidFill>
                  <a:schemeClr val="hlink"/>
                </a:solidFill>
                <a:hlinkClick r:id="rId3"/>
              </a:rPr>
              <a:t>slowrevealgraphs.com</a:t>
            </a:r>
            <a:r>
              <a:rPr lang="en">
                <a:solidFill>
                  <a:schemeClr val="dk1"/>
                </a:solidFill>
              </a:rPr>
              <a:t>]</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3460aa6dd9d_0_7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3460aa6dd9d_0_7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What new information did you just learn?</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Does this change any of your answers questions about the meaning of the rows or the thickness of the bars?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t>
            </a:r>
            <a:r>
              <a:rPr lang="en" u="sng">
                <a:solidFill>
                  <a:schemeClr val="hlink"/>
                </a:solidFill>
                <a:hlinkClick r:id="rId2"/>
              </a:rPr>
              <a:t>source</a:t>
            </a:r>
            <a:r>
              <a:rPr lang="en">
                <a:solidFill>
                  <a:schemeClr val="dk1"/>
                </a:solidFill>
              </a:rPr>
              <a:t>] [slow reveal by Eliseo Gomez] [more slow reveal graphs at </a:t>
            </a:r>
            <a:r>
              <a:rPr lang="en" u="sng">
                <a:solidFill>
                  <a:schemeClr val="hlink"/>
                </a:solidFill>
                <a:hlinkClick r:id="rId3"/>
              </a:rPr>
              <a:t>slowrevealgraphs.com</a:t>
            </a:r>
            <a:r>
              <a:rPr lang="en">
                <a:solidFill>
                  <a:schemeClr val="dk1"/>
                </a:solidFill>
              </a:rPr>
              <a:t>]</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3460aa6dd9d_0_7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3460aa6dd9d_0_7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What new information did we just learn? How does it change your thinking?</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t>
            </a:r>
            <a:r>
              <a:rPr lang="en" u="sng">
                <a:solidFill>
                  <a:schemeClr val="hlink"/>
                </a:solidFill>
                <a:hlinkClick r:id="rId2"/>
              </a:rPr>
              <a:t>source</a:t>
            </a:r>
            <a:r>
              <a:rPr lang="en">
                <a:solidFill>
                  <a:schemeClr val="dk1"/>
                </a:solidFill>
              </a:rPr>
              <a:t>] [slow reveal by Eliseo Gomez] [more slow reveal graphs at </a:t>
            </a:r>
            <a:r>
              <a:rPr lang="en" u="sng">
                <a:solidFill>
                  <a:schemeClr val="hlink"/>
                </a:solidFill>
                <a:hlinkClick r:id="rId3"/>
              </a:rPr>
              <a:t>slowrevealgraphs.com</a:t>
            </a:r>
            <a:r>
              <a:rPr lang="en">
                <a:solidFill>
                  <a:schemeClr val="dk1"/>
                </a:solidFill>
              </a:rPr>
              <a:t>]</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3460aa6dd9d_0_7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3460aa6dd9d_0_7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What new information did we just learn? How does it change your thinking?</a:t>
            </a:r>
            <a:endParaRPr>
              <a:solidFill>
                <a:schemeClr val="dk1"/>
              </a:solidFill>
            </a:endParaRPr>
          </a:p>
          <a:p>
            <a:pPr indent="0" lvl="0" marL="0" rtl="0" algn="l">
              <a:spcBef>
                <a:spcPts val="0"/>
              </a:spcBef>
              <a:spcAft>
                <a:spcPts val="0"/>
              </a:spcAft>
              <a:buNone/>
            </a:pPr>
            <a:r>
              <a:rPr lang="en">
                <a:solidFill>
                  <a:schemeClr val="dk1"/>
                </a:solidFill>
              </a:rPr>
              <a:t>What phenological event it being observed and measured here?</a:t>
            </a:r>
            <a:endParaRPr>
              <a:solidFill>
                <a:schemeClr val="dk1"/>
              </a:solidFill>
            </a:endParaRPr>
          </a:p>
          <a:p>
            <a:pPr indent="0" lvl="0" marL="0" rtl="0" algn="l">
              <a:spcBef>
                <a:spcPts val="0"/>
              </a:spcBef>
              <a:spcAft>
                <a:spcPts val="0"/>
              </a:spcAft>
              <a:buClr>
                <a:schemeClr val="dk1"/>
              </a:buClr>
              <a:buSzPts val="1100"/>
              <a:buFont typeface="Arial"/>
              <a:buNone/>
            </a:pPr>
            <a:r>
              <a:rPr i="1" lang="en">
                <a:solidFill>
                  <a:schemeClr val="dk1"/>
                </a:solidFill>
              </a:rPr>
              <a:t>(Phenology is the study of the timing and cyclical patterns of events in the natural world, particularly those related to the annual life cycles of plants, animals, and other living things.)</a:t>
            </a:r>
            <a:endParaRPr i="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t>
            </a:r>
            <a:r>
              <a:rPr lang="en" u="sng">
                <a:solidFill>
                  <a:schemeClr val="hlink"/>
                </a:solidFill>
                <a:hlinkClick r:id="rId2"/>
              </a:rPr>
              <a:t>source</a:t>
            </a:r>
            <a:r>
              <a:rPr lang="en">
                <a:solidFill>
                  <a:schemeClr val="dk1"/>
                </a:solidFill>
              </a:rPr>
              <a:t>] [slow reveal by Eliseo Gomez] [more slow reveal graphs at </a:t>
            </a:r>
            <a:r>
              <a:rPr lang="en" u="sng">
                <a:solidFill>
                  <a:schemeClr val="hlink"/>
                </a:solidFill>
                <a:hlinkClick r:id="rId3"/>
              </a:rPr>
              <a:t>slowrevealgraphs.com</a:t>
            </a:r>
            <a:r>
              <a:rPr lang="en">
                <a:solidFill>
                  <a:schemeClr val="dk1"/>
                </a:solidFill>
              </a:rPr>
              <a:t>]</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3460aa6dd9d_0_7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3460aa6dd9d_0_7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t>
            </a:r>
            <a:r>
              <a:rPr lang="en" u="sng">
                <a:solidFill>
                  <a:schemeClr val="hlink"/>
                </a:solidFill>
                <a:hlinkClick r:id="rId2"/>
              </a:rPr>
              <a:t>source</a:t>
            </a:r>
            <a:r>
              <a:rPr lang="en">
                <a:solidFill>
                  <a:schemeClr val="dk1"/>
                </a:solidFill>
              </a:rPr>
              <a:t>] [slow reveal by Eliseo Gomez] [more slow reveal graphs at </a:t>
            </a:r>
            <a:r>
              <a:rPr lang="en" u="sng">
                <a:solidFill>
                  <a:schemeClr val="hlink"/>
                </a:solidFill>
                <a:hlinkClick r:id="rId3"/>
              </a:rPr>
              <a:t>slowrevealgraphs.com</a:t>
            </a:r>
            <a:r>
              <a:rPr lang="en">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3460aa6dd9d_0_8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3460aa6dd9d_0_8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3460aa6dd9d_0_3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3460aa6dd9d_0_3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3460aa6dd9d_0_3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3460aa6dd9d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3460aa6dd9d_0_4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3460aa6dd9d_0_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3460aa6dd9d_0_3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3460aa6dd9d_0_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3460aa6dd9d_0_4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3460aa6dd9d_0_4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3460aa6dd9d_0_4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3460aa6dd9d_0_4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3460aa6dd9d_0_4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3460aa6dd9d_0_4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3460aa6dd9d_0_4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3460aa6dd9d_0_4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34620ad59e8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2" name="Google Shape;522;g34620ad59e8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34620ad59e8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34620ad59e8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34620ad59e8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34620ad59e8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34620ad59e8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34620ad59e8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34620ad59e8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34620ad59e8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2.png"/><Relationship Id="rId5"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0.jpg"/><Relationship Id="rId4" Type="http://schemas.openxmlformats.org/officeDocument/2006/relationships/image" Target="../media/image8.png"/><Relationship Id="rId5"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1.png"/><Relationship Id="rId6"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jpg"/><Relationship Id="rId4" Type="http://schemas.openxmlformats.org/officeDocument/2006/relationships/image" Target="../media/image121.png"/><Relationship Id="rId5" Type="http://schemas.openxmlformats.org/officeDocument/2006/relationships/image" Target="../media/image15.jpg"/><Relationship Id="rId6" Type="http://schemas.openxmlformats.org/officeDocument/2006/relationships/image" Target="../media/image2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1.png"/><Relationship Id="rId4" Type="http://schemas.openxmlformats.org/officeDocument/2006/relationships/image" Target="../media/image20.png"/><Relationship Id="rId5"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9.png"/><Relationship Id="rId4" Type="http://schemas.openxmlformats.org/officeDocument/2006/relationships/image" Target="../media/image17.png"/><Relationship Id="rId5"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drive.google.com/file/d/1z7EWjlT9cVd9-k-FQfAaQla9Am8WX906/view" TargetMode="External"/><Relationship Id="rId4" Type="http://schemas.openxmlformats.org/officeDocument/2006/relationships/image" Target="../media/image9.png"/><Relationship Id="rId5" Type="http://schemas.openxmlformats.org/officeDocument/2006/relationships/image" Target="../media/image25.png"/><Relationship Id="rId6" Type="http://schemas.openxmlformats.org/officeDocument/2006/relationships/hyperlink" Target="http://www.youtube.com/watch?v=ZoSFx1Z4M-s" TargetMode="External"/><Relationship Id="rId7" Type="http://schemas.openxmlformats.org/officeDocument/2006/relationships/image" Target="../media/image1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www.youtube.com/watch?v=8Y1KcNdZfdw" TargetMode="External"/><Relationship Id="rId4" Type="http://schemas.openxmlformats.org/officeDocument/2006/relationships/image" Target="../media/image22.jpg"/><Relationship Id="rId5"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4.png"/><Relationship Id="rId4" Type="http://schemas.openxmlformats.org/officeDocument/2006/relationships/image" Target="../media/image26.png"/><Relationship Id="rId5" Type="http://schemas.openxmlformats.org/officeDocument/2006/relationships/image" Target="../media/image41.png"/><Relationship Id="rId6"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9.png"/><Relationship Id="rId4" Type="http://schemas.openxmlformats.org/officeDocument/2006/relationships/image" Target="../media/image37.png"/><Relationship Id="rId5" Type="http://schemas.openxmlformats.org/officeDocument/2006/relationships/hyperlink" Target="http://www.youtube.com/watch?v=XslZhorHIT4" TargetMode="External"/><Relationship Id="rId6" Type="http://schemas.openxmlformats.org/officeDocument/2006/relationships/image" Target="../media/image3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48.jpg"/><Relationship Id="rId4" Type="http://schemas.openxmlformats.org/officeDocument/2006/relationships/image" Target="../media/image42.jpg"/><Relationship Id="rId5" Type="http://schemas.openxmlformats.org/officeDocument/2006/relationships/image" Target="../media/image4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36.jpg"/><Relationship Id="rId4" Type="http://schemas.openxmlformats.org/officeDocument/2006/relationships/image" Target="../media/image35.jpg"/><Relationship Id="rId5" Type="http://schemas.openxmlformats.org/officeDocument/2006/relationships/image" Target="../media/image50.jpg"/><Relationship Id="rId6" Type="http://schemas.openxmlformats.org/officeDocument/2006/relationships/image" Target="../media/image4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45.jpg"/><Relationship Id="rId4" Type="http://schemas.openxmlformats.org/officeDocument/2006/relationships/image" Target="../media/image47.jpg"/><Relationship Id="rId5" Type="http://schemas.openxmlformats.org/officeDocument/2006/relationships/image" Target="../media/image4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4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51.png"/><Relationship Id="rId4" Type="http://schemas.openxmlformats.org/officeDocument/2006/relationships/image" Target="../media/image6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png"/><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52.png"/><Relationship Id="rId4" Type="http://schemas.openxmlformats.org/officeDocument/2006/relationships/image" Target="../media/image5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33.png"/><Relationship Id="rId4" Type="http://schemas.openxmlformats.org/officeDocument/2006/relationships/image" Target="../media/image61.png"/><Relationship Id="rId5" Type="http://schemas.openxmlformats.org/officeDocument/2006/relationships/image" Target="../media/image4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5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58.png"/><Relationship Id="rId4" Type="http://schemas.openxmlformats.org/officeDocument/2006/relationships/image" Target="../media/image63.png"/><Relationship Id="rId5" Type="http://schemas.openxmlformats.org/officeDocument/2006/relationships/image" Target="../media/image53.png"/><Relationship Id="rId6" Type="http://schemas.openxmlformats.org/officeDocument/2006/relationships/image" Target="../media/image66.png"/><Relationship Id="rId7" Type="http://schemas.openxmlformats.org/officeDocument/2006/relationships/image" Target="../media/image6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hyperlink" Target="http://www.youtube.com/watch?v=53xzNrv66EA" TargetMode="External"/><Relationship Id="rId4" Type="http://schemas.openxmlformats.org/officeDocument/2006/relationships/image" Target="../media/image5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6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image" Target="../media/image65.png"/><Relationship Id="rId4" Type="http://schemas.openxmlformats.org/officeDocument/2006/relationships/image" Target="../media/image67.png"/><Relationship Id="rId5" Type="http://schemas.openxmlformats.org/officeDocument/2006/relationships/image" Target="../media/image68.png"/><Relationship Id="rId6" Type="http://schemas.openxmlformats.org/officeDocument/2006/relationships/image" Target="../media/image1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76.png"/><Relationship Id="rId4" Type="http://schemas.openxmlformats.org/officeDocument/2006/relationships/image" Target="../media/image75.png"/><Relationship Id="rId5" Type="http://schemas.openxmlformats.org/officeDocument/2006/relationships/image" Target="../media/image70.png"/><Relationship Id="rId6" Type="http://schemas.openxmlformats.org/officeDocument/2006/relationships/image" Target="../media/image7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 Id="rId3" Type="http://schemas.openxmlformats.org/officeDocument/2006/relationships/image" Target="../media/image69.png"/><Relationship Id="rId4" Type="http://schemas.openxmlformats.org/officeDocument/2006/relationships/image" Target="../media/image72.png"/><Relationship Id="rId5" Type="http://schemas.openxmlformats.org/officeDocument/2006/relationships/image" Target="../media/image8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 Id="rId3" Type="http://schemas.openxmlformats.org/officeDocument/2006/relationships/image" Target="../media/image84.png"/><Relationship Id="rId4" Type="http://schemas.openxmlformats.org/officeDocument/2006/relationships/image" Target="../media/image73.png"/><Relationship Id="rId5" Type="http://schemas.openxmlformats.org/officeDocument/2006/relationships/image" Target="../media/image7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image" Target="../media/image78.png"/><Relationship Id="rId4" Type="http://schemas.openxmlformats.org/officeDocument/2006/relationships/image" Target="../media/image81.png"/><Relationship Id="rId5" Type="http://schemas.openxmlformats.org/officeDocument/2006/relationships/image" Target="../media/image87.png"/><Relationship Id="rId6" Type="http://schemas.openxmlformats.org/officeDocument/2006/relationships/image" Target="../media/image8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 Id="rId3" Type="http://schemas.openxmlformats.org/officeDocument/2006/relationships/image" Target="../media/image74.jpg"/><Relationship Id="rId4" Type="http://schemas.openxmlformats.org/officeDocument/2006/relationships/image" Target="../media/image8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1.xml"/><Relationship Id="rId3" Type="http://schemas.openxmlformats.org/officeDocument/2006/relationships/image" Target="../media/image92.png"/><Relationship Id="rId4" Type="http://schemas.openxmlformats.org/officeDocument/2006/relationships/image" Target="../media/image8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2.xml"/><Relationship Id="rId3" Type="http://schemas.openxmlformats.org/officeDocument/2006/relationships/image" Target="../media/image79.jpg"/><Relationship Id="rId4" Type="http://schemas.openxmlformats.org/officeDocument/2006/relationships/image" Target="../media/image85.jpg"/><Relationship Id="rId5" Type="http://schemas.openxmlformats.org/officeDocument/2006/relationships/image" Target="../media/image89.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95.png"/><Relationship Id="rId4" Type="http://schemas.openxmlformats.org/officeDocument/2006/relationships/image" Target="../media/image86.png"/><Relationship Id="rId5" Type="http://schemas.openxmlformats.org/officeDocument/2006/relationships/image" Target="../media/image9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4.xml"/><Relationship Id="rId3" Type="http://schemas.openxmlformats.org/officeDocument/2006/relationships/image" Target="../media/image10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5.xml"/><Relationship Id="rId3" Type="http://schemas.openxmlformats.org/officeDocument/2006/relationships/image" Target="../media/image10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6.xml"/><Relationship Id="rId3" Type="http://schemas.openxmlformats.org/officeDocument/2006/relationships/image" Target="../media/image10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7.xml"/><Relationship Id="rId3" Type="http://schemas.openxmlformats.org/officeDocument/2006/relationships/image" Target="../media/image10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8.xml"/><Relationship Id="rId3" Type="http://schemas.openxmlformats.org/officeDocument/2006/relationships/image" Target="../media/image10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9.xml"/><Relationship Id="rId3" Type="http://schemas.openxmlformats.org/officeDocument/2006/relationships/image" Target="../media/image10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91.png"/><Relationship Id="rId4" Type="http://schemas.openxmlformats.org/officeDocument/2006/relationships/image" Target="../media/image90.png"/><Relationship Id="rId5" Type="http://schemas.openxmlformats.org/officeDocument/2006/relationships/image" Target="../media/image9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1.xml"/><Relationship Id="rId3" Type="http://schemas.openxmlformats.org/officeDocument/2006/relationships/image" Target="../media/image104.png"/><Relationship Id="rId4" Type="http://schemas.openxmlformats.org/officeDocument/2006/relationships/image" Target="../media/image94.png"/><Relationship Id="rId5" Type="http://schemas.openxmlformats.org/officeDocument/2006/relationships/image" Target="../media/image10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2.xml"/><Relationship Id="rId3" Type="http://schemas.openxmlformats.org/officeDocument/2006/relationships/image" Target="../media/image99.png"/><Relationship Id="rId4" Type="http://schemas.openxmlformats.org/officeDocument/2006/relationships/image" Target="../media/image10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10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hyperlink" Target="http://www.youtube.com/watch?v=bqfQpURDoCo" TargetMode="External"/><Relationship Id="rId4" Type="http://schemas.openxmlformats.org/officeDocument/2006/relationships/image" Target="../media/image98.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9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6.xml"/><Relationship Id="rId3" Type="http://schemas.openxmlformats.org/officeDocument/2006/relationships/image" Target="../media/image105.png"/><Relationship Id="rId4" Type="http://schemas.openxmlformats.org/officeDocument/2006/relationships/image" Target="../media/image115.png"/><Relationship Id="rId5" Type="http://schemas.openxmlformats.org/officeDocument/2006/relationships/image" Target="../media/image106.jpg"/><Relationship Id="rId6" Type="http://schemas.openxmlformats.org/officeDocument/2006/relationships/image" Target="../media/image110.jpg"/><Relationship Id="rId7" Type="http://schemas.openxmlformats.org/officeDocument/2006/relationships/image" Target="../media/image109.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111.png"/><Relationship Id="rId4" Type="http://schemas.openxmlformats.org/officeDocument/2006/relationships/image" Target="../media/image107.png"/><Relationship Id="rId5" Type="http://schemas.openxmlformats.org/officeDocument/2006/relationships/image" Target="../media/image112.png"/><Relationship Id="rId6" Type="http://schemas.openxmlformats.org/officeDocument/2006/relationships/image" Target="../media/image11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119.png"/><Relationship Id="rId4" Type="http://schemas.openxmlformats.org/officeDocument/2006/relationships/image" Target="../media/image120.png"/><Relationship Id="rId5" Type="http://schemas.openxmlformats.org/officeDocument/2006/relationships/image" Target="../media/image117.png"/><Relationship Id="rId6" Type="http://schemas.openxmlformats.org/officeDocument/2006/relationships/image" Target="../media/image116.png"/><Relationship Id="rId7" Type="http://schemas.openxmlformats.org/officeDocument/2006/relationships/image" Target="../media/image11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18.png"/><Relationship Id="rId6" Type="http://schemas.openxmlformats.org/officeDocument/2006/relationships/image" Target="../media/image10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8542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Local Issues With Global Significance</a:t>
            </a:r>
            <a:endParaRPr/>
          </a:p>
        </p:txBody>
      </p:sp>
      <p:sp>
        <p:nvSpPr>
          <p:cNvPr id="55" name="Google Shape;55;p13"/>
          <p:cNvSpPr txBox="1"/>
          <p:nvPr>
            <p:ph idx="1" type="subTitle"/>
          </p:nvPr>
        </p:nvSpPr>
        <p:spPr>
          <a:xfrm>
            <a:off x="311700" y="2085825"/>
            <a:ext cx="8520600" cy="792600"/>
          </a:xfrm>
          <a:prstGeom prst="rect">
            <a:avLst/>
          </a:prstGeom>
        </p:spPr>
        <p:txBody>
          <a:bodyPr anchorCtr="0" anchor="t" bIns="91425" lIns="91425" spcFirstLastPara="1" rIns="91425" wrap="square" tIns="91425">
            <a:normAutofit fontScale="47500"/>
          </a:bodyPr>
          <a:lstStyle/>
          <a:p>
            <a:pPr indent="0" lvl="0" marL="0" rtl="0" algn="ctr">
              <a:spcBef>
                <a:spcPts val="0"/>
              </a:spcBef>
              <a:spcAft>
                <a:spcPts val="0"/>
              </a:spcAft>
              <a:buClr>
                <a:schemeClr val="dk1"/>
              </a:buClr>
              <a:buSzPts val="523"/>
              <a:buFont typeface="Arial"/>
              <a:buNone/>
            </a:pPr>
            <a:r>
              <a:rPr lang="en" sz="5200">
                <a:solidFill>
                  <a:schemeClr val="dk1"/>
                </a:solidFill>
              </a:rPr>
              <a:t>Developing Data Literacy Through Place-Based Learning</a:t>
            </a:r>
            <a:endParaRPr sz="5200">
              <a:solidFill>
                <a:schemeClr val="dk1"/>
              </a:solidFill>
            </a:endParaRPr>
          </a:p>
          <a:p>
            <a:pPr indent="0" lvl="0" marL="0" rtl="0" algn="ctr">
              <a:spcBef>
                <a:spcPts val="0"/>
              </a:spcBef>
              <a:spcAft>
                <a:spcPts val="0"/>
              </a:spcAft>
              <a:buNone/>
            </a:pPr>
            <a:r>
              <a:t/>
            </a:r>
            <a:endParaRPr b="1"/>
          </a:p>
        </p:txBody>
      </p:sp>
      <p:pic>
        <p:nvPicPr>
          <p:cNvPr id="56" name="Google Shape;56;p13"/>
          <p:cNvPicPr preferRelativeResize="0"/>
          <p:nvPr/>
        </p:nvPicPr>
        <p:blipFill>
          <a:blip r:embed="rId3">
            <a:alphaModFix/>
          </a:blip>
          <a:stretch>
            <a:fillRect/>
          </a:stretch>
        </p:blipFill>
        <p:spPr>
          <a:xfrm rot="5400000">
            <a:off x="6968574" y="3009398"/>
            <a:ext cx="2265074" cy="1698326"/>
          </a:xfrm>
          <a:prstGeom prst="rect">
            <a:avLst/>
          </a:prstGeom>
          <a:noFill/>
          <a:ln>
            <a:noFill/>
          </a:ln>
        </p:spPr>
      </p:pic>
      <p:pic>
        <p:nvPicPr>
          <p:cNvPr id="57" name="Google Shape;57;p13"/>
          <p:cNvPicPr preferRelativeResize="0"/>
          <p:nvPr/>
        </p:nvPicPr>
        <p:blipFill>
          <a:blip r:embed="rId4">
            <a:alphaModFix/>
          </a:blip>
          <a:stretch>
            <a:fillRect/>
          </a:stretch>
        </p:blipFill>
        <p:spPr>
          <a:xfrm>
            <a:off x="3309711" y="3027025"/>
            <a:ext cx="3569925" cy="1830276"/>
          </a:xfrm>
          <a:prstGeom prst="rect">
            <a:avLst/>
          </a:prstGeom>
          <a:noFill/>
          <a:ln>
            <a:noFill/>
          </a:ln>
        </p:spPr>
      </p:pic>
      <p:pic>
        <p:nvPicPr>
          <p:cNvPr id="58" name="Google Shape;58;p13"/>
          <p:cNvPicPr preferRelativeResize="0"/>
          <p:nvPr/>
        </p:nvPicPr>
        <p:blipFill rotWithShape="1">
          <a:blip r:embed="rId5">
            <a:alphaModFix/>
          </a:blip>
          <a:srcRect b="9141" l="5096" r="0" t="4786"/>
          <a:stretch/>
        </p:blipFill>
        <p:spPr>
          <a:xfrm>
            <a:off x="114325" y="2571750"/>
            <a:ext cx="2128401" cy="25767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4"/>
          <p:cNvSpPr txBox="1"/>
          <p:nvPr>
            <p:ph type="title"/>
          </p:nvPr>
        </p:nvSpPr>
        <p:spPr>
          <a:xfrm>
            <a:off x="311700" y="85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1620"/>
              <a:t>Rachel Carpenter</a:t>
            </a:r>
            <a:endParaRPr sz="1620"/>
          </a:p>
          <a:p>
            <a:pPr indent="0" lvl="0" marL="0" rtl="0" algn="l">
              <a:spcBef>
                <a:spcPts val="0"/>
              </a:spcBef>
              <a:spcAft>
                <a:spcPts val="0"/>
              </a:spcAft>
              <a:buSzPts val="990"/>
              <a:buNone/>
            </a:pPr>
            <a:r>
              <a:rPr lang="en" sz="1620"/>
              <a:t>Master Science Teacher</a:t>
            </a:r>
            <a:endParaRPr sz="1620"/>
          </a:p>
          <a:p>
            <a:pPr indent="0" lvl="0" marL="0" rtl="0" algn="l">
              <a:spcBef>
                <a:spcPts val="0"/>
              </a:spcBef>
              <a:spcAft>
                <a:spcPts val="0"/>
              </a:spcAft>
              <a:buSzPts val="990"/>
              <a:buNone/>
            </a:pPr>
            <a:r>
              <a:rPr lang="en" sz="1620"/>
              <a:t>Wakefield Middle School, Tucson, AZ</a:t>
            </a:r>
            <a:endParaRPr sz="1620"/>
          </a:p>
          <a:p>
            <a:pPr indent="0" lvl="0" marL="0" rtl="0" algn="l">
              <a:spcBef>
                <a:spcPts val="0"/>
              </a:spcBef>
              <a:spcAft>
                <a:spcPts val="0"/>
              </a:spcAft>
              <a:buSzPts val="990"/>
              <a:buNone/>
            </a:pPr>
            <a:r>
              <a:rPr lang="en" sz="1620"/>
              <a:t>Master Teacher Fellow, Noyce Borderlands Education Center</a:t>
            </a:r>
            <a:endParaRPr sz="1620"/>
          </a:p>
          <a:p>
            <a:pPr indent="0" lvl="0" marL="0" rtl="0" algn="l">
              <a:spcBef>
                <a:spcPts val="0"/>
              </a:spcBef>
              <a:spcAft>
                <a:spcPts val="0"/>
              </a:spcAft>
              <a:buSzPts val="990"/>
              <a:buNone/>
            </a:pPr>
            <a:r>
              <a:rPr lang="en" sz="1620"/>
              <a:t>BIORETS Teacher Fellow</a:t>
            </a:r>
            <a:endParaRPr sz="1620"/>
          </a:p>
          <a:p>
            <a:pPr indent="0" lvl="0" marL="0" rtl="0" algn="l">
              <a:spcBef>
                <a:spcPts val="0"/>
              </a:spcBef>
              <a:spcAft>
                <a:spcPts val="0"/>
              </a:spcAft>
              <a:buSzPts val="990"/>
              <a:buNone/>
            </a:pPr>
            <a:r>
              <a:t/>
            </a:r>
            <a:endParaRPr sz="2520"/>
          </a:p>
        </p:txBody>
      </p:sp>
      <p:sp>
        <p:nvSpPr>
          <p:cNvPr id="64" name="Google Shape;64;p14"/>
          <p:cNvSpPr txBox="1"/>
          <p:nvPr>
            <p:ph idx="1" type="body"/>
          </p:nvPr>
        </p:nvSpPr>
        <p:spPr>
          <a:xfrm>
            <a:off x="430575" y="1668750"/>
            <a:ext cx="6630600" cy="1806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1600"/>
              <a:t>The BIORETS Santa Cruz River program is for middle and high school science teachers. The focus is on teachers conducting ecological research alongside University of Arizona professors and graduate students on the Santa Cruz River. </a:t>
            </a:r>
            <a:endParaRPr sz="1600"/>
          </a:p>
        </p:txBody>
      </p:sp>
      <p:pic>
        <p:nvPicPr>
          <p:cNvPr id="65" name="Google Shape;65;p14"/>
          <p:cNvPicPr preferRelativeResize="0"/>
          <p:nvPr/>
        </p:nvPicPr>
        <p:blipFill rotWithShape="1">
          <a:blip r:embed="rId3">
            <a:alphaModFix/>
          </a:blip>
          <a:srcRect b="20018" l="0" r="14449" t="17034"/>
          <a:stretch/>
        </p:blipFill>
        <p:spPr>
          <a:xfrm>
            <a:off x="7095451" y="161999"/>
            <a:ext cx="1964599" cy="1924977"/>
          </a:xfrm>
          <a:prstGeom prst="rect">
            <a:avLst/>
          </a:prstGeom>
          <a:noFill/>
          <a:ln>
            <a:noFill/>
          </a:ln>
        </p:spPr>
      </p:pic>
      <p:pic>
        <p:nvPicPr>
          <p:cNvPr id="66" name="Google Shape;66;p14"/>
          <p:cNvPicPr preferRelativeResize="0"/>
          <p:nvPr/>
        </p:nvPicPr>
        <p:blipFill>
          <a:blip r:embed="rId4">
            <a:alphaModFix/>
          </a:blip>
          <a:stretch>
            <a:fillRect/>
          </a:stretch>
        </p:blipFill>
        <p:spPr>
          <a:xfrm>
            <a:off x="5317750" y="4262725"/>
            <a:ext cx="3742299" cy="688425"/>
          </a:xfrm>
          <a:prstGeom prst="rect">
            <a:avLst/>
          </a:prstGeom>
          <a:noFill/>
          <a:ln>
            <a:noFill/>
          </a:ln>
        </p:spPr>
      </p:pic>
      <p:pic>
        <p:nvPicPr>
          <p:cNvPr id="67" name="Google Shape;67;p14"/>
          <p:cNvPicPr preferRelativeResize="0"/>
          <p:nvPr/>
        </p:nvPicPr>
        <p:blipFill>
          <a:blip r:embed="rId5">
            <a:alphaModFix/>
          </a:blip>
          <a:stretch>
            <a:fillRect/>
          </a:stretch>
        </p:blipFill>
        <p:spPr>
          <a:xfrm>
            <a:off x="75126" y="4177136"/>
            <a:ext cx="4131048" cy="926415"/>
          </a:xfrm>
          <a:prstGeom prst="rect">
            <a:avLst/>
          </a:prstGeom>
          <a:noFill/>
          <a:ln>
            <a:noFill/>
          </a:ln>
        </p:spPr>
      </p:pic>
      <p:sp>
        <p:nvSpPr>
          <p:cNvPr id="68" name="Google Shape;68;p14"/>
          <p:cNvSpPr txBox="1"/>
          <p:nvPr/>
        </p:nvSpPr>
        <p:spPr>
          <a:xfrm>
            <a:off x="430575" y="2788700"/>
            <a:ext cx="8579100" cy="128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600">
                <a:solidFill>
                  <a:schemeClr val="dk2"/>
                </a:solidFill>
              </a:rPr>
              <a:t>Teachers learned from a wide array of stakeholder groups including county, city, and water utilities staff, and non-profit organizations working with the Santa Cruz River. Teachers worked concurrently to develop curriculum to bring the Santa Cruz River back to the classroom. Lessons and activities, including field trips, were implemented during the following school years</a:t>
            </a:r>
            <a:r>
              <a:rPr lang="en" sz="1800">
                <a:solidFill>
                  <a:schemeClr val="dk2"/>
                </a:solidFill>
              </a:rPr>
              <a:t>. </a:t>
            </a:r>
            <a:endParaRPr sz="1800">
              <a:solidFill>
                <a:schemeClr val="dk2"/>
              </a:solidFill>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Essential Questions</a:t>
            </a:r>
            <a:endParaRPr/>
          </a:p>
        </p:txBody>
      </p:sp>
      <p:pic>
        <p:nvPicPr>
          <p:cNvPr id="74" name="Google Shape;74;p15"/>
          <p:cNvPicPr preferRelativeResize="0"/>
          <p:nvPr/>
        </p:nvPicPr>
        <p:blipFill>
          <a:blip r:embed="rId3">
            <a:alphaModFix/>
          </a:blip>
          <a:stretch>
            <a:fillRect/>
          </a:stretch>
        </p:blipFill>
        <p:spPr>
          <a:xfrm>
            <a:off x="-55052" y="1270473"/>
            <a:ext cx="1857800" cy="1857800"/>
          </a:xfrm>
          <a:prstGeom prst="rect">
            <a:avLst/>
          </a:prstGeom>
          <a:noFill/>
          <a:ln>
            <a:noFill/>
          </a:ln>
        </p:spPr>
      </p:pic>
      <p:pic>
        <p:nvPicPr>
          <p:cNvPr id="75" name="Google Shape;75;p15"/>
          <p:cNvPicPr preferRelativeResize="0"/>
          <p:nvPr/>
        </p:nvPicPr>
        <p:blipFill>
          <a:blip r:embed="rId4">
            <a:alphaModFix/>
          </a:blip>
          <a:stretch>
            <a:fillRect/>
          </a:stretch>
        </p:blipFill>
        <p:spPr>
          <a:xfrm>
            <a:off x="6131263" y="3260838"/>
            <a:ext cx="2619375" cy="1743075"/>
          </a:xfrm>
          <a:prstGeom prst="rect">
            <a:avLst/>
          </a:prstGeom>
          <a:noFill/>
          <a:ln>
            <a:noFill/>
          </a:ln>
        </p:spPr>
      </p:pic>
      <p:pic>
        <p:nvPicPr>
          <p:cNvPr id="76" name="Google Shape;76;p15"/>
          <p:cNvPicPr preferRelativeResize="0"/>
          <p:nvPr/>
        </p:nvPicPr>
        <p:blipFill>
          <a:blip r:embed="rId5">
            <a:alphaModFix/>
          </a:blip>
          <a:stretch>
            <a:fillRect/>
          </a:stretch>
        </p:blipFill>
        <p:spPr>
          <a:xfrm>
            <a:off x="170547" y="3260847"/>
            <a:ext cx="2545328" cy="1857800"/>
          </a:xfrm>
          <a:prstGeom prst="rect">
            <a:avLst/>
          </a:prstGeom>
          <a:noFill/>
          <a:ln>
            <a:noFill/>
          </a:ln>
        </p:spPr>
      </p:pic>
      <p:pic>
        <p:nvPicPr>
          <p:cNvPr id="77" name="Google Shape;77;p15"/>
          <p:cNvPicPr preferRelativeResize="0"/>
          <p:nvPr/>
        </p:nvPicPr>
        <p:blipFill>
          <a:blip r:embed="rId6">
            <a:alphaModFix/>
          </a:blip>
          <a:stretch>
            <a:fillRect/>
          </a:stretch>
        </p:blipFill>
        <p:spPr>
          <a:xfrm>
            <a:off x="6783180" y="0"/>
            <a:ext cx="2360820" cy="1743075"/>
          </a:xfrm>
          <a:prstGeom prst="rect">
            <a:avLst/>
          </a:prstGeom>
          <a:noFill/>
          <a:ln>
            <a:noFill/>
          </a:ln>
        </p:spPr>
      </p:pic>
      <p:sp>
        <p:nvSpPr>
          <p:cNvPr id="78" name="Google Shape;78;p15"/>
          <p:cNvSpPr txBox="1"/>
          <p:nvPr>
            <p:ph idx="1" type="body"/>
          </p:nvPr>
        </p:nvSpPr>
        <p:spPr>
          <a:xfrm>
            <a:off x="72000" y="1381075"/>
            <a:ext cx="85206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2900"/>
              <a:t>How can we describe a place?</a:t>
            </a:r>
            <a:endParaRPr sz="2900"/>
          </a:p>
          <a:p>
            <a:pPr indent="0" lvl="0" marL="0" rtl="0" algn="ctr">
              <a:spcBef>
                <a:spcPts val="1200"/>
              </a:spcBef>
              <a:spcAft>
                <a:spcPts val="0"/>
              </a:spcAft>
              <a:buNone/>
            </a:pPr>
            <a:r>
              <a:t/>
            </a:r>
            <a:endParaRPr sz="2000"/>
          </a:p>
          <a:p>
            <a:pPr indent="0" lvl="0" marL="0" rtl="0" algn="ctr">
              <a:spcBef>
                <a:spcPts val="1200"/>
              </a:spcBef>
              <a:spcAft>
                <a:spcPts val="0"/>
              </a:spcAft>
              <a:buNone/>
            </a:pPr>
            <a:r>
              <a:rPr lang="en" sz="2900"/>
              <a:t>What stories do these data tell?</a:t>
            </a:r>
            <a:endParaRPr sz="2900"/>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6"/>
          <p:cNvSpPr txBox="1"/>
          <p:nvPr>
            <p:ph type="title"/>
          </p:nvPr>
        </p:nvSpPr>
        <p:spPr>
          <a:xfrm>
            <a:off x="311700" y="1454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Standards</a:t>
            </a:r>
            <a:endParaRPr/>
          </a:p>
        </p:txBody>
      </p:sp>
      <p:sp>
        <p:nvSpPr>
          <p:cNvPr id="84" name="Google Shape;84;p16"/>
          <p:cNvSpPr txBox="1"/>
          <p:nvPr>
            <p:ph idx="1" type="body"/>
          </p:nvPr>
        </p:nvSpPr>
        <p:spPr>
          <a:xfrm>
            <a:off x="361625" y="633125"/>
            <a:ext cx="4303500" cy="34164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en" sz="6400"/>
              <a:t>6.L2U3.11  Use evidence to construct an argument regarding the  impact of human activities on the environment and how  they positively and negatively affect the competition for  energy and resources in ecosystems.</a:t>
            </a:r>
            <a:endParaRPr sz="6400"/>
          </a:p>
          <a:p>
            <a:pPr indent="0" lvl="0" marL="0" rtl="0" algn="l">
              <a:spcBef>
                <a:spcPts val="1200"/>
              </a:spcBef>
              <a:spcAft>
                <a:spcPts val="0"/>
              </a:spcAft>
              <a:buNone/>
            </a:pPr>
            <a:r>
              <a:rPr lang="en" sz="6400"/>
              <a:t>6.L2U3.12 Engage in argument from evidence to support a claim  about the factors that cause species to change and how  humans can impact those factors. </a:t>
            </a:r>
            <a:endParaRPr sz="6400"/>
          </a:p>
          <a:p>
            <a:pPr indent="0" lvl="0" marL="0" rtl="0" algn="l">
              <a:spcBef>
                <a:spcPts val="1200"/>
              </a:spcBef>
              <a:spcAft>
                <a:spcPts val="0"/>
              </a:spcAft>
              <a:buNone/>
            </a:pPr>
            <a:r>
              <a:rPr lang="en" sz="6400"/>
              <a:t>6.L2U1.13 Develop and use models to demonstrate the  interdependence of organisms and their environment  including biotic and abiotic factors.</a:t>
            </a:r>
            <a:endParaRPr sz="6400"/>
          </a:p>
          <a:p>
            <a:pPr indent="0" lvl="0" marL="0" rtl="0" algn="l">
              <a:spcBef>
                <a:spcPts val="1200"/>
              </a:spcBef>
              <a:spcAft>
                <a:spcPts val="0"/>
              </a:spcAft>
              <a:buNone/>
            </a:pPr>
            <a:r>
              <a:rPr lang="en" sz="6400"/>
              <a:t>P1: All matter in the Universe is made of very small particles.</a:t>
            </a:r>
            <a:endParaRPr sz="6400"/>
          </a:p>
          <a:p>
            <a:pPr indent="0" lvl="0" marL="0" rtl="0" algn="l">
              <a:spcBef>
                <a:spcPts val="1200"/>
              </a:spcBef>
              <a:spcAft>
                <a:spcPts val="0"/>
              </a:spcAft>
              <a:buNone/>
            </a:pPr>
            <a:r>
              <a:t/>
            </a:r>
            <a:endParaRPr/>
          </a:p>
          <a:p>
            <a:pPr indent="0" lvl="0" marL="0" rtl="0" algn="l">
              <a:spcBef>
                <a:spcPts val="1200"/>
              </a:spcBef>
              <a:spcAft>
                <a:spcPts val="0"/>
              </a:spcAft>
              <a:buClr>
                <a:schemeClr val="dk1"/>
              </a:buClr>
              <a:buSzPct val="61111"/>
              <a:buFont typeface="Arial"/>
              <a:buNone/>
            </a:pPr>
            <a:r>
              <a:t/>
            </a:r>
            <a:endParaRPr/>
          </a:p>
          <a:p>
            <a:pPr indent="0" lvl="0" marL="0" rtl="0" algn="l">
              <a:spcBef>
                <a:spcPts val="1200"/>
              </a:spcBef>
              <a:spcAft>
                <a:spcPts val="1200"/>
              </a:spcAft>
              <a:buNone/>
            </a:pPr>
            <a:r>
              <a:t/>
            </a:r>
            <a:endParaRPr/>
          </a:p>
        </p:txBody>
      </p:sp>
      <p:pic>
        <p:nvPicPr>
          <p:cNvPr id="85" name="Google Shape;85;p16"/>
          <p:cNvPicPr preferRelativeResize="0"/>
          <p:nvPr/>
        </p:nvPicPr>
        <p:blipFill>
          <a:blip r:embed="rId3">
            <a:alphaModFix/>
          </a:blip>
          <a:stretch>
            <a:fillRect/>
          </a:stretch>
        </p:blipFill>
        <p:spPr>
          <a:xfrm>
            <a:off x="4767600" y="870500"/>
            <a:ext cx="4452200" cy="30767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7"/>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Warm Up: Study the image. Make two observations, one inference, and ask one question.</a:t>
            </a:r>
            <a:endParaRPr/>
          </a:p>
        </p:txBody>
      </p:sp>
      <p:pic>
        <p:nvPicPr>
          <p:cNvPr id="91" name="Google Shape;91;p17"/>
          <p:cNvPicPr preferRelativeResize="0"/>
          <p:nvPr/>
        </p:nvPicPr>
        <p:blipFill>
          <a:blip r:embed="rId3">
            <a:alphaModFix/>
          </a:blip>
          <a:stretch>
            <a:fillRect/>
          </a:stretch>
        </p:blipFill>
        <p:spPr>
          <a:xfrm>
            <a:off x="1784550" y="983050"/>
            <a:ext cx="7359452" cy="45996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id="96" name="Google Shape;96;p18"/>
          <p:cNvPicPr preferRelativeResize="0"/>
          <p:nvPr/>
        </p:nvPicPr>
        <p:blipFill rotWithShape="1">
          <a:blip r:embed="rId3">
            <a:alphaModFix/>
          </a:blip>
          <a:srcRect b="12998" l="0" r="0" t="34078"/>
          <a:stretch/>
        </p:blipFill>
        <p:spPr>
          <a:xfrm>
            <a:off x="15025" y="82850"/>
            <a:ext cx="4775450" cy="1895601"/>
          </a:xfrm>
          <a:prstGeom prst="rect">
            <a:avLst/>
          </a:prstGeom>
          <a:noFill/>
          <a:ln>
            <a:noFill/>
          </a:ln>
        </p:spPr>
      </p:pic>
      <p:pic>
        <p:nvPicPr>
          <p:cNvPr id="97" name="Google Shape;97;p18"/>
          <p:cNvPicPr preferRelativeResize="0"/>
          <p:nvPr/>
        </p:nvPicPr>
        <p:blipFill rotWithShape="1">
          <a:blip r:embed="rId4">
            <a:alphaModFix/>
          </a:blip>
          <a:srcRect b="40451" l="3923" r="3553" t="9024"/>
          <a:stretch/>
        </p:blipFill>
        <p:spPr>
          <a:xfrm>
            <a:off x="4092125" y="1524000"/>
            <a:ext cx="4902973" cy="3569526"/>
          </a:xfrm>
          <a:prstGeom prst="rect">
            <a:avLst/>
          </a:prstGeom>
          <a:noFill/>
          <a:ln>
            <a:noFill/>
          </a:ln>
        </p:spPr>
      </p:pic>
      <p:pic>
        <p:nvPicPr>
          <p:cNvPr id="98" name="Google Shape;98;p18"/>
          <p:cNvPicPr preferRelativeResize="0"/>
          <p:nvPr/>
        </p:nvPicPr>
        <p:blipFill rotWithShape="1">
          <a:blip r:embed="rId5">
            <a:alphaModFix/>
          </a:blip>
          <a:srcRect b="18862" l="0" r="0" t="11046"/>
          <a:stretch/>
        </p:blipFill>
        <p:spPr>
          <a:xfrm>
            <a:off x="160050" y="1869925"/>
            <a:ext cx="3502802" cy="3273574"/>
          </a:xfrm>
          <a:prstGeom prst="rect">
            <a:avLst/>
          </a:prstGeom>
          <a:noFill/>
          <a:ln>
            <a:noFill/>
          </a:ln>
        </p:spPr>
      </p:pic>
      <p:pic>
        <p:nvPicPr>
          <p:cNvPr id="99" name="Google Shape;99;p18"/>
          <p:cNvPicPr preferRelativeResize="0"/>
          <p:nvPr/>
        </p:nvPicPr>
        <p:blipFill rotWithShape="1">
          <a:blip r:embed="rId6">
            <a:alphaModFix/>
          </a:blip>
          <a:srcRect b="37393" l="4379" r="0" t="9582"/>
          <a:stretch/>
        </p:blipFill>
        <p:spPr>
          <a:xfrm>
            <a:off x="4870850" y="0"/>
            <a:ext cx="4124251" cy="16159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pic>
        <p:nvPicPr>
          <p:cNvPr id="104" name="Google Shape;104;p19"/>
          <p:cNvPicPr preferRelativeResize="0"/>
          <p:nvPr/>
        </p:nvPicPr>
        <p:blipFill>
          <a:blip r:embed="rId3">
            <a:alphaModFix/>
          </a:blip>
          <a:stretch>
            <a:fillRect/>
          </a:stretch>
        </p:blipFill>
        <p:spPr>
          <a:xfrm>
            <a:off x="62600" y="0"/>
            <a:ext cx="2981324" cy="4105374"/>
          </a:xfrm>
          <a:prstGeom prst="rect">
            <a:avLst/>
          </a:prstGeom>
          <a:noFill/>
          <a:ln>
            <a:noFill/>
          </a:ln>
        </p:spPr>
      </p:pic>
      <p:pic>
        <p:nvPicPr>
          <p:cNvPr id="105" name="Google Shape;105;p19"/>
          <p:cNvPicPr preferRelativeResize="0"/>
          <p:nvPr/>
        </p:nvPicPr>
        <p:blipFill>
          <a:blip r:embed="rId4">
            <a:alphaModFix/>
          </a:blip>
          <a:stretch>
            <a:fillRect/>
          </a:stretch>
        </p:blipFill>
        <p:spPr>
          <a:xfrm>
            <a:off x="2600474" y="1979725"/>
            <a:ext cx="4729925" cy="3263650"/>
          </a:xfrm>
          <a:prstGeom prst="rect">
            <a:avLst/>
          </a:prstGeom>
          <a:noFill/>
          <a:ln>
            <a:noFill/>
          </a:ln>
        </p:spPr>
      </p:pic>
      <p:pic>
        <p:nvPicPr>
          <p:cNvPr id="106" name="Google Shape;106;p19"/>
          <p:cNvPicPr preferRelativeResize="0"/>
          <p:nvPr/>
        </p:nvPicPr>
        <p:blipFill>
          <a:blip r:embed="rId5">
            <a:alphaModFix/>
          </a:blip>
          <a:stretch>
            <a:fillRect/>
          </a:stretch>
        </p:blipFill>
        <p:spPr>
          <a:xfrm>
            <a:off x="5857875" y="0"/>
            <a:ext cx="3211684" cy="2877652"/>
          </a:xfrm>
          <a:prstGeom prst="rect">
            <a:avLst/>
          </a:prstGeom>
          <a:noFill/>
          <a:ln>
            <a:noFill/>
          </a:ln>
        </p:spPr>
      </p:pic>
      <p:sp>
        <p:nvSpPr>
          <p:cNvPr id="107" name="Google Shape;107;p19"/>
          <p:cNvSpPr txBox="1"/>
          <p:nvPr/>
        </p:nvSpPr>
        <p:spPr>
          <a:xfrm>
            <a:off x="3097200" y="92100"/>
            <a:ext cx="2606700" cy="135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chemeClr val="dk2"/>
                </a:solidFill>
              </a:rPr>
              <a:t>Central </a:t>
            </a:r>
            <a:endParaRPr sz="2200">
              <a:solidFill>
                <a:schemeClr val="dk2"/>
              </a:solidFill>
            </a:endParaRPr>
          </a:p>
          <a:p>
            <a:pPr indent="0" lvl="0" marL="0" rtl="0" algn="ctr">
              <a:spcBef>
                <a:spcPts val="0"/>
              </a:spcBef>
              <a:spcAft>
                <a:spcPts val="0"/>
              </a:spcAft>
              <a:buNone/>
            </a:pPr>
            <a:r>
              <a:rPr lang="en" sz="2200">
                <a:solidFill>
                  <a:schemeClr val="dk2"/>
                </a:solidFill>
              </a:rPr>
              <a:t>Arizona Project (CAP)</a:t>
            </a:r>
            <a:endParaRPr sz="2200">
              <a:solidFill>
                <a:schemeClr val="dk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do you know about water in Arizona?</a:t>
            </a:r>
            <a:endParaRPr/>
          </a:p>
          <a:p>
            <a:pPr indent="-344170" lvl="0" marL="457200" rtl="0" algn="l">
              <a:spcBef>
                <a:spcPts val="0"/>
              </a:spcBef>
              <a:spcAft>
                <a:spcPts val="0"/>
              </a:spcAft>
              <a:buSzPct val="100000"/>
              <a:buChar char="●"/>
            </a:pPr>
            <a:r>
              <a:rPr lang="en" sz="2022"/>
              <a:t>Where it comes from</a:t>
            </a:r>
            <a:endParaRPr sz="2022"/>
          </a:p>
          <a:p>
            <a:pPr indent="-344170" lvl="0" marL="457200" rtl="0" algn="l">
              <a:spcBef>
                <a:spcPts val="0"/>
              </a:spcBef>
              <a:spcAft>
                <a:spcPts val="0"/>
              </a:spcAft>
              <a:buSzPct val="100000"/>
              <a:buChar char="●"/>
            </a:pPr>
            <a:r>
              <a:rPr lang="en" sz="2022"/>
              <a:t>How it is used</a:t>
            </a:r>
            <a:endParaRPr sz="2022"/>
          </a:p>
        </p:txBody>
      </p:sp>
      <p:sp>
        <p:nvSpPr>
          <p:cNvPr id="113" name="Google Shape;113;p20"/>
          <p:cNvSpPr txBox="1"/>
          <p:nvPr>
            <p:ph idx="1" type="body"/>
          </p:nvPr>
        </p:nvSpPr>
        <p:spPr>
          <a:xfrm>
            <a:off x="3104475" y="2406425"/>
            <a:ext cx="2503800" cy="1032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Water in Arizona</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1"/>
          <p:cNvSpPr txBox="1"/>
          <p:nvPr>
            <p:ph type="title"/>
          </p:nvPr>
        </p:nvSpPr>
        <p:spPr>
          <a:xfrm>
            <a:off x="311700" y="500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t>Study this graph of water use in Arizona. What do you notice? What do you think the different categories might represent?</a:t>
            </a:r>
            <a:endParaRPr/>
          </a:p>
          <a:p>
            <a:pPr indent="0" lvl="0" marL="0" rtl="0" algn="l">
              <a:spcBef>
                <a:spcPts val="0"/>
              </a:spcBef>
              <a:spcAft>
                <a:spcPts val="0"/>
              </a:spcAft>
              <a:buNone/>
            </a:pPr>
            <a:r>
              <a:t/>
            </a:r>
            <a:endParaRPr/>
          </a:p>
        </p:txBody>
      </p:sp>
      <p:pic>
        <p:nvPicPr>
          <p:cNvPr id="119" name="Google Shape;119;p21"/>
          <p:cNvPicPr preferRelativeResize="0"/>
          <p:nvPr/>
        </p:nvPicPr>
        <p:blipFill>
          <a:blip r:embed="rId3">
            <a:alphaModFix/>
          </a:blip>
          <a:stretch>
            <a:fillRect/>
          </a:stretch>
        </p:blipFill>
        <p:spPr>
          <a:xfrm>
            <a:off x="1148100" y="1257225"/>
            <a:ext cx="7995899" cy="4099449"/>
          </a:xfrm>
          <a:prstGeom prst="rect">
            <a:avLst/>
          </a:prstGeom>
          <a:noFill/>
          <a:ln>
            <a:noFill/>
          </a:ln>
        </p:spPr>
      </p:pic>
      <p:sp>
        <p:nvSpPr>
          <p:cNvPr id="120" name="Google Shape;120;p21"/>
          <p:cNvSpPr/>
          <p:nvPr/>
        </p:nvSpPr>
        <p:spPr>
          <a:xfrm>
            <a:off x="1543050" y="1322625"/>
            <a:ext cx="900000" cy="1432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21"/>
          <p:cNvSpPr/>
          <p:nvPr/>
        </p:nvSpPr>
        <p:spPr>
          <a:xfrm>
            <a:off x="1594425" y="3027275"/>
            <a:ext cx="900000" cy="1432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1"/>
          <p:cNvSpPr/>
          <p:nvPr/>
        </p:nvSpPr>
        <p:spPr>
          <a:xfrm>
            <a:off x="6633150" y="2316275"/>
            <a:ext cx="944400" cy="92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1"/>
          <p:cNvSpPr/>
          <p:nvPr/>
        </p:nvSpPr>
        <p:spPr>
          <a:xfrm>
            <a:off x="2287025" y="2470725"/>
            <a:ext cx="1129800" cy="358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1"/>
          <p:cNvSpPr/>
          <p:nvPr/>
        </p:nvSpPr>
        <p:spPr>
          <a:xfrm>
            <a:off x="2439425" y="2623125"/>
            <a:ext cx="1129800" cy="358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1"/>
          <p:cNvSpPr/>
          <p:nvPr/>
        </p:nvSpPr>
        <p:spPr>
          <a:xfrm>
            <a:off x="2439425" y="4101875"/>
            <a:ext cx="1129800" cy="358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1"/>
          <p:cNvSpPr/>
          <p:nvPr/>
        </p:nvSpPr>
        <p:spPr>
          <a:xfrm>
            <a:off x="6633150" y="3350425"/>
            <a:ext cx="2199000" cy="358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32" name="Google Shape;132;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33" name="Google Shape;133;p22"/>
          <p:cNvPicPr preferRelativeResize="0"/>
          <p:nvPr/>
        </p:nvPicPr>
        <p:blipFill rotWithShape="1">
          <a:blip r:embed="rId3">
            <a:alphaModFix/>
          </a:blip>
          <a:srcRect b="0" l="0" r="0" t="6612"/>
          <a:stretch/>
        </p:blipFill>
        <p:spPr>
          <a:xfrm rot="5400000">
            <a:off x="4639038" y="776312"/>
            <a:ext cx="5012574" cy="3510801"/>
          </a:xfrm>
          <a:prstGeom prst="rect">
            <a:avLst/>
          </a:prstGeom>
          <a:noFill/>
          <a:ln>
            <a:noFill/>
          </a:ln>
        </p:spPr>
      </p:pic>
      <p:pic>
        <p:nvPicPr>
          <p:cNvPr id="134" name="Google Shape;134;p22"/>
          <p:cNvPicPr preferRelativeResize="0"/>
          <p:nvPr/>
        </p:nvPicPr>
        <p:blipFill rotWithShape="1">
          <a:blip r:embed="rId4">
            <a:alphaModFix/>
          </a:blip>
          <a:srcRect b="0" l="29611" r="20046" t="0"/>
          <a:stretch/>
        </p:blipFill>
        <p:spPr>
          <a:xfrm rot="5400000">
            <a:off x="1500212" y="-1422612"/>
            <a:ext cx="1823250" cy="4823675"/>
          </a:xfrm>
          <a:prstGeom prst="rect">
            <a:avLst/>
          </a:prstGeom>
          <a:noFill/>
          <a:ln>
            <a:noFill/>
          </a:ln>
        </p:spPr>
      </p:pic>
      <p:pic>
        <p:nvPicPr>
          <p:cNvPr id="135" name="Google Shape;135;p22"/>
          <p:cNvPicPr preferRelativeResize="0"/>
          <p:nvPr/>
        </p:nvPicPr>
        <p:blipFill rotWithShape="1">
          <a:blip r:embed="rId5">
            <a:alphaModFix/>
          </a:blip>
          <a:srcRect b="5927" l="9867" r="8254" t="0"/>
          <a:stretch/>
        </p:blipFill>
        <p:spPr>
          <a:xfrm>
            <a:off x="0" y="1774300"/>
            <a:ext cx="3964796" cy="34163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3"/>
          <p:cNvSpPr txBox="1"/>
          <p:nvPr>
            <p:ph type="title"/>
          </p:nvPr>
        </p:nvSpPr>
        <p:spPr>
          <a:xfrm>
            <a:off x="311700" y="500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do you notice? What questions do you have?</a:t>
            </a:r>
            <a:endParaRPr/>
          </a:p>
        </p:txBody>
      </p:sp>
      <p:pic>
        <p:nvPicPr>
          <p:cNvPr id="141" name="Google Shape;141;p23"/>
          <p:cNvPicPr preferRelativeResize="0"/>
          <p:nvPr/>
        </p:nvPicPr>
        <p:blipFill>
          <a:blip r:embed="rId3">
            <a:alphaModFix/>
          </a:blip>
          <a:stretch>
            <a:fillRect/>
          </a:stretch>
        </p:blipFill>
        <p:spPr>
          <a:xfrm>
            <a:off x="0" y="668601"/>
            <a:ext cx="9143997" cy="46880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4"/>
          <p:cNvSpPr txBox="1"/>
          <p:nvPr>
            <p:ph type="title"/>
          </p:nvPr>
        </p:nvSpPr>
        <p:spPr>
          <a:xfrm>
            <a:off x="311700" y="655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Tucson’s “secret” water storage</a:t>
            </a:r>
            <a:endParaRPr/>
          </a:p>
        </p:txBody>
      </p:sp>
      <p:sp>
        <p:nvSpPr>
          <p:cNvPr id="147" name="Google Shape;147;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8" name="Google Shape;148;p24" title="20220915_atc_arizona_secret_reservoir.mp3">
            <a:hlinkClick r:id="rId3"/>
          </p:cNvPr>
          <p:cNvPicPr preferRelativeResize="0"/>
          <p:nvPr/>
        </p:nvPicPr>
        <p:blipFill>
          <a:blip r:embed="rId4">
            <a:alphaModFix/>
          </a:blip>
          <a:stretch>
            <a:fillRect/>
          </a:stretch>
        </p:blipFill>
        <p:spPr>
          <a:xfrm>
            <a:off x="152400" y="4721275"/>
            <a:ext cx="269825" cy="269825"/>
          </a:xfrm>
          <a:prstGeom prst="rect">
            <a:avLst/>
          </a:prstGeom>
          <a:noFill/>
          <a:ln>
            <a:noFill/>
          </a:ln>
        </p:spPr>
      </p:pic>
      <p:pic>
        <p:nvPicPr>
          <p:cNvPr id="149" name="Google Shape;149;p24"/>
          <p:cNvPicPr preferRelativeResize="0"/>
          <p:nvPr/>
        </p:nvPicPr>
        <p:blipFill>
          <a:blip r:embed="rId5">
            <a:alphaModFix/>
          </a:blip>
          <a:stretch>
            <a:fillRect/>
          </a:stretch>
        </p:blipFill>
        <p:spPr>
          <a:xfrm>
            <a:off x="55623" y="619288"/>
            <a:ext cx="5858826" cy="3904924"/>
          </a:xfrm>
          <a:prstGeom prst="rect">
            <a:avLst/>
          </a:prstGeom>
          <a:noFill/>
          <a:ln>
            <a:noFill/>
          </a:ln>
        </p:spPr>
      </p:pic>
      <p:pic>
        <p:nvPicPr>
          <p:cNvPr descr="In a state that is as drought-prone as Arizona, taking advantage of every drop of water is essential. Arizona's second-largest city, Tucson, has established a reclaimed water program that is doing just that.&#10;It has become a model for other cities across the U.S. and around the world that have limited water resources by having one of the largest reclaimed water systems and by innovating uses for recycled water.&#10;0:00-0:40 What is reclaimed water?&#10;0:40-3:20 How did Tucson become a leader in reclaimed water use?&#10;3:20-4:17 What can other cities learn from Tucson's reclaimed water program?&#10;4:17-4:45 Who uses Tucson's reclaimed water?&#10;4:45-5:58 What is the future of water reclamation in Tucson?&#10;Stay connected with 12 News&#10;---------------------------------------------------------------------------------------------------&#10;Website: https://12News.com&#10;&#10;Email: https://12news.com/email&#10;Facebook: https://www.facebook.com/12news/&#10;Twitter: https://twitter.com/12News&#10;Instagram: https://www.instagram.com/12newsaz/&#10;---------------------------------------------------------------------------------------------------" id="150" name="Google Shape;150;p24" title="City of Tucson leading the nation in reclaimed water use">
            <a:hlinkClick r:id="rId6"/>
          </p:cNvPr>
          <p:cNvPicPr preferRelativeResize="0"/>
          <p:nvPr/>
        </p:nvPicPr>
        <p:blipFill>
          <a:blip r:embed="rId7">
            <a:alphaModFix/>
          </a:blip>
          <a:stretch>
            <a:fillRect/>
          </a:stretch>
        </p:blipFill>
        <p:spPr>
          <a:xfrm>
            <a:off x="6123000" y="1330550"/>
            <a:ext cx="2884100" cy="21630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5"/>
          <p:cNvSpPr txBox="1"/>
          <p:nvPr/>
        </p:nvSpPr>
        <p:spPr>
          <a:xfrm>
            <a:off x="0" y="-42550"/>
            <a:ext cx="90597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chemeClr val="dk1"/>
                </a:solidFill>
              </a:rPr>
              <a:t>It’s important to know…</a:t>
            </a:r>
            <a:endParaRPr sz="2300">
              <a:solidFill>
                <a:schemeClr val="dk1"/>
              </a:solidFill>
            </a:endParaRPr>
          </a:p>
          <a:p>
            <a:pPr indent="0" lvl="0" marL="0" rtl="0" algn="l">
              <a:spcBef>
                <a:spcPts val="0"/>
              </a:spcBef>
              <a:spcAft>
                <a:spcPts val="0"/>
              </a:spcAft>
              <a:buNone/>
            </a:pPr>
            <a:r>
              <a:rPr lang="en" sz="2300">
                <a:solidFill>
                  <a:schemeClr val="dk1"/>
                </a:solidFill>
              </a:rPr>
              <a:t>I’m still wondering…</a:t>
            </a:r>
            <a:endParaRPr sz="900"/>
          </a:p>
        </p:txBody>
      </p:sp>
      <p:pic>
        <p:nvPicPr>
          <p:cNvPr id="156" name="Google Shape;156;p25"/>
          <p:cNvPicPr preferRelativeResize="0"/>
          <p:nvPr/>
        </p:nvPicPr>
        <p:blipFill rotWithShape="1">
          <a:blip r:embed="rId3">
            <a:alphaModFix/>
          </a:blip>
          <a:srcRect b="12232" l="9209" r="10152" t="24420"/>
          <a:stretch/>
        </p:blipFill>
        <p:spPr>
          <a:xfrm>
            <a:off x="4531825" y="388125"/>
            <a:ext cx="4612175" cy="2717375"/>
          </a:xfrm>
          <a:prstGeom prst="rect">
            <a:avLst/>
          </a:prstGeom>
          <a:noFill/>
          <a:ln>
            <a:noFill/>
          </a:ln>
        </p:spPr>
      </p:pic>
      <p:pic>
        <p:nvPicPr>
          <p:cNvPr id="157" name="Google Shape;157;p25"/>
          <p:cNvPicPr preferRelativeResize="0"/>
          <p:nvPr/>
        </p:nvPicPr>
        <p:blipFill rotWithShape="1">
          <a:blip r:embed="rId4">
            <a:alphaModFix/>
          </a:blip>
          <a:srcRect b="15684" l="6542" r="0" t="21229"/>
          <a:stretch/>
        </p:blipFill>
        <p:spPr>
          <a:xfrm>
            <a:off x="0" y="2773075"/>
            <a:ext cx="4681850" cy="23704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I’m still wondering…</a:t>
            </a:r>
            <a:endParaRPr/>
          </a:p>
        </p:txBody>
      </p:sp>
      <p:sp>
        <p:nvSpPr>
          <p:cNvPr id="163" name="Google Shape;163;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en"/>
              <a:t>Why is the Colorado River not considered surface water in the graph of Arizona water sources?</a:t>
            </a:r>
            <a:endParaRPr/>
          </a:p>
          <a:p>
            <a:pPr indent="-342900" lvl="0" marL="457200" rtl="0" algn="l">
              <a:lnSpc>
                <a:spcPct val="150000"/>
              </a:lnSpc>
              <a:spcBef>
                <a:spcPts val="0"/>
              </a:spcBef>
              <a:spcAft>
                <a:spcPts val="0"/>
              </a:spcAft>
              <a:buSzPts val="1800"/>
              <a:buChar char="●"/>
            </a:pPr>
            <a:r>
              <a:rPr lang="en"/>
              <a:t>Why does most of our water come from groundwater?</a:t>
            </a:r>
            <a:endParaRPr/>
          </a:p>
          <a:p>
            <a:pPr indent="-342900" lvl="0" marL="457200" rtl="0" algn="l">
              <a:lnSpc>
                <a:spcPct val="150000"/>
              </a:lnSpc>
              <a:spcBef>
                <a:spcPts val="0"/>
              </a:spcBef>
              <a:spcAft>
                <a:spcPts val="0"/>
              </a:spcAft>
              <a:buSzPts val="1800"/>
              <a:buChar char="●"/>
            </a:pPr>
            <a:r>
              <a:rPr lang="en"/>
              <a:t>How do our sources of water change throughout the seasons?</a:t>
            </a:r>
            <a:endParaRPr/>
          </a:p>
          <a:p>
            <a:pPr indent="-342900" lvl="0" marL="457200" rtl="0" algn="l">
              <a:lnSpc>
                <a:spcPct val="150000"/>
              </a:lnSpc>
              <a:spcBef>
                <a:spcPts val="0"/>
              </a:spcBef>
              <a:spcAft>
                <a:spcPts val="0"/>
              </a:spcAft>
              <a:buSzPts val="1800"/>
              <a:buChar char="●"/>
            </a:pPr>
            <a:r>
              <a:rPr lang="en"/>
              <a:t>What do the reservoirs look like?</a:t>
            </a:r>
            <a:endParaRPr/>
          </a:p>
          <a:p>
            <a:pPr indent="-342900" lvl="0" marL="457200" rtl="0" algn="l">
              <a:lnSpc>
                <a:spcPct val="150000"/>
              </a:lnSpc>
              <a:spcBef>
                <a:spcPts val="0"/>
              </a:spcBef>
              <a:spcAft>
                <a:spcPts val="0"/>
              </a:spcAft>
              <a:buSzPts val="1800"/>
              <a:buChar char="●"/>
            </a:pPr>
            <a:r>
              <a:rPr lang="en"/>
              <a:t>Why doesn’t Arizona collect the rainwater and use that as a source of water?</a:t>
            </a:r>
            <a:endParaRPr/>
          </a:p>
          <a:p>
            <a:pPr indent="-342900" lvl="0" marL="457200" rtl="0" algn="l">
              <a:lnSpc>
                <a:spcPct val="150000"/>
              </a:lnSpc>
              <a:spcBef>
                <a:spcPts val="0"/>
              </a:spcBef>
              <a:spcAft>
                <a:spcPts val="0"/>
              </a:spcAft>
              <a:buSzPts val="1800"/>
              <a:buChar char="●"/>
            </a:pPr>
            <a:r>
              <a:rPr lang="en"/>
              <a:t>Can we take saltwater out of the ocean water and use that in Arizona?</a:t>
            </a:r>
            <a:endParaRPr/>
          </a:p>
        </p:txBody>
      </p:sp>
      <p:sp>
        <p:nvSpPr>
          <p:cNvPr id="164" name="Google Shape;164;p26"/>
          <p:cNvSpPr txBox="1"/>
          <p:nvPr/>
        </p:nvSpPr>
        <p:spPr>
          <a:xfrm>
            <a:off x="6750850" y="174500"/>
            <a:ext cx="1965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3rd period</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I’m still wondering…</a:t>
            </a:r>
            <a:endParaRPr/>
          </a:p>
        </p:txBody>
      </p:sp>
      <p:sp>
        <p:nvSpPr>
          <p:cNvPr id="170" name="Google Shape;170;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en"/>
              <a:t>What percentage of Arizona water goes where?</a:t>
            </a:r>
            <a:endParaRPr/>
          </a:p>
          <a:p>
            <a:pPr indent="-342900" lvl="0" marL="457200" rtl="0" algn="l">
              <a:lnSpc>
                <a:spcPct val="150000"/>
              </a:lnSpc>
              <a:spcBef>
                <a:spcPts val="0"/>
              </a:spcBef>
              <a:spcAft>
                <a:spcPts val="0"/>
              </a:spcAft>
              <a:buSzPts val="1800"/>
              <a:buChar char="●"/>
            </a:pPr>
            <a:r>
              <a:rPr lang="en"/>
              <a:t>Is the water in the reservoir purified?</a:t>
            </a:r>
            <a:endParaRPr/>
          </a:p>
          <a:p>
            <a:pPr indent="-342900" lvl="0" marL="457200" rtl="0" algn="l">
              <a:lnSpc>
                <a:spcPct val="150000"/>
              </a:lnSpc>
              <a:spcBef>
                <a:spcPts val="0"/>
              </a:spcBef>
              <a:spcAft>
                <a:spcPts val="0"/>
              </a:spcAft>
              <a:buSzPts val="1800"/>
              <a:buChar char="●"/>
            </a:pPr>
            <a:r>
              <a:rPr lang="en"/>
              <a:t>Why is Colorado River water going down? Is it our fault?</a:t>
            </a:r>
            <a:endParaRPr/>
          </a:p>
          <a:p>
            <a:pPr indent="-342900" lvl="0" marL="457200" rtl="0" algn="l">
              <a:lnSpc>
                <a:spcPct val="150000"/>
              </a:lnSpc>
              <a:spcBef>
                <a:spcPts val="0"/>
              </a:spcBef>
              <a:spcAft>
                <a:spcPts val="0"/>
              </a:spcAft>
              <a:buSzPts val="1800"/>
              <a:buChar char="●"/>
            </a:pPr>
            <a:r>
              <a:rPr lang="en"/>
              <a:t>How come Arizona can get so much water from the Colorado River?</a:t>
            </a:r>
            <a:endParaRPr/>
          </a:p>
          <a:p>
            <a:pPr indent="-342900" lvl="0" marL="457200" rtl="0" algn="l">
              <a:lnSpc>
                <a:spcPct val="150000"/>
              </a:lnSpc>
              <a:spcBef>
                <a:spcPts val="0"/>
              </a:spcBef>
              <a:spcAft>
                <a:spcPts val="0"/>
              </a:spcAft>
              <a:buSzPts val="1800"/>
              <a:buChar char="●"/>
            </a:pPr>
            <a:r>
              <a:rPr lang="en"/>
              <a:t>Who else is using the water from the Colorado River?</a:t>
            </a:r>
            <a:endParaRPr/>
          </a:p>
          <a:p>
            <a:pPr indent="-342900" lvl="0" marL="457200" rtl="0" algn="l">
              <a:lnSpc>
                <a:spcPct val="150000"/>
              </a:lnSpc>
              <a:spcBef>
                <a:spcPts val="0"/>
              </a:spcBef>
              <a:spcAft>
                <a:spcPts val="0"/>
              </a:spcAft>
              <a:buSzPts val="1800"/>
              <a:buChar char="●"/>
            </a:pPr>
            <a:r>
              <a:rPr lang="en"/>
              <a:t>How is reclaimed water used?</a:t>
            </a:r>
            <a:endParaRPr/>
          </a:p>
        </p:txBody>
      </p:sp>
      <p:sp>
        <p:nvSpPr>
          <p:cNvPr id="171" name="Google Shape;171;p27"/>
          <p:cNvSpPr txBox="1"/>
          <p:nvPr/>
        </p:nvSpPr>
        <p:spPr>
          <a:xfrm>
            <a:off x="7210075" y="211250"/>
            <a:ext cx="1423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4th period</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I’m still wondering…</a:t>
            </a:r>
            <a:endParaRPr/>
          </a:p>
        </p:txBody>
      </p:sp>
      <p:sp>
        <p:nvSpPr>
          <p:cNvPr id="177" name="Google Shape;177;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en"/>
              <a:t>How much water do we use per year?</a:t>
            </a:r>
            <a:endParaRPr/>
          </a:p>
          <a:p>
            <a:pPr indent="-342900" lvl="0" marL="457200" rtl="0" algn="l">
              <a:lnSpc>
                <a:spcPct val="150000"/>
              </a:lnSpc>
              <a:spcBef>
                <a:spcPts val="0"/>
              </a:spcBef>
              <a:spcAft>
                <a:spcPts val="0"/>
              </a:spcAft>
              <a:buSzPts val="1800"/>
              <a:buChar char="●"/>
            </a:pPr>
            <a:r>
              <a:rPr lang="en"/>
              <a:t>Can we store water for the dry times?</a:t>
            </a:r>
            <a:endParaRPr/>
          </a:p>
          <a:p>
            <a:pPr indent="-342900" lvl="0" marL="457200" rtl="0" algn="l">
              <a:lnSpc>
                <a:spcPct val="150000"/>
              </a:lnSpc>
              <a:spcBef>
                <a:spcPts val="0"/>
              </a:spcBef>
              <a:spcAft>
                <a:spcPts val="0"/>
              </a:spcAft>
              <a:buSzPts val="1800"/>
              <a:buChar char="●"/>
            </a:pPr>
            <a:r>
              <a:rPr lang="en"/>
              <a:t>Why don’t we use much reclaimed water (as a water source for Arizona)?</a:t>
            </a:r>
            <a:endParaRPr/>
          </a:p>
          <a:p>
            <a:pPr indent="-342900" lvl="0" marL="457200" rtl="0" algn="l">
              <a:lnSpc>
                <a:spcPct val="150000"/>
              </a:lnSpc>
              <a:spcBef>
                <a:spcPts val="0"/>
              </a:spcBef>
              <a:spcAft>
                <a:spcPts val="0"/>
              </a:spcAft>
              <a:buSzPts val="1800"/>
              <a:buChar char="●"/>
            </a:pPr>
            <a:r>
              <a:rPr lang="en"/>
              <a:t>When will we run out of water?</a:t>
            </a:r>
            <a:endParaRPr/>
          </a:p>
          <a:p>
            <a:pPr indent="-342900" lvl="0" marL="457200" rtl="0" algn="l">
              <a:lnSpc>
                <a:spcPct val="150000"/>
              </a:lnSpc>
              <a:spcBef>
                <a:spcPts val="0"/>
              </a:spcBef>
              <a:spcAft>
                <a:spcPts val="0"/>
              </a:spcAft>
              <a:buSzPts val="1800"/>
              <a:buChar char="●"/>
            </a:pPr>
            <a:r>
              <a:rPr lang="en"/>
              <a:t>What can we do in Arizona to prevent running out of water?</a:t>
            </a:r>
            <a:endParaRPr/>
          </a:p>
        </p:txBody>
      </p:sp>
      <p:sp>
        <p:nvSpPr>
          <p:cNvPr id="178" name="Google Shape;178;p28"/>
          <p:cNvSpPr txBox="1"/>
          <p:nvPr/>
        </p:nvSpPr>
        <p:spPr>
          <a:xfrm>
            <a:off x="7347850" y="211250"/>
            <a:ext cx="1484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5th period</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pic>
        <p:nvPicPr>
          <p:cNvPr descr="In the arid landscape of the Sonoran Desert water is at a premium, an essential resource for people, plants, and wildlife. The Santa Cruz River has been a lifeline in this region for millennia, a “ribbon of green” that attracted the first humans to its banks more than 12,000 years ago and subsequently supported the longest continuous record of agriculture in the United States.&#10;&#10;Pima County’s Living River Project, a collaborative effort by four Departments and the Sonoran Insitutute, has measurably improved the quality of life for County residents by transforming one of the least pleasant by-products of modern life into a community asset nearly unique in this part of the United States.&#10;&#10;Soon the Pima County Regional Flood Control District will assume primary management of the Lower Santa Cruz as part of a larger Santa Cruz River Management plan. This video was created to be shown at public workshops to gather feedback on people’s values and concerns for the river." id="183" name="Google Shape;183;p29" title="Living River">
            <a:hlinkClick r:id="rId3"/>
          </p:cNvPr>
          <p:cNvPicPr preferRelativeResize="0"/>
          <p:nvPr/>
        </p:nvPicPr>
        <p:blipFill>
          <a:blip r:embed="rId4">
            <a:alphaModFix/>
          </a:blip>
          <a:stretch>
            <a:fillRect/>
          </a:stretch>
        </p:blipFill>
        <p:spPr>
          <a:xfrm>
            <a:off x="4944750" y="1101575"/>
            <a:ext cx="4199250" cy="3149425"/>
          </a:xfrm>
          <a:prstGeom prst="rect">
            <a:avLst/>
          </a:prstGeom>
          <a:noFill/>
          <a:ln>
            <a:noFill/>
          </a:ln>
        </p:spPr>
      </p:pic>
      <p:pic>
        <p:nvPicPr>
          <p:cNvPr id="184" name="Google Shape;184;p29"/>
          <p:cNvPicPr preferRelativeResize="0"/>
          <p:nvPr/>
        </p:nvPicPr>
        <p:blipFill>
          <a:blip r:embed="rId5">
            <a:alphaModFix/>
          </a:blip>
          <a:stretch>
            <a:fillRect/>
          </a:stretch>
        </p:blipFill>
        <p:spPr>
          <a:xfrm>
            <a:off x="50701" y="69900"/>
            <a:ext cx="4288598"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gtEl>
                                        <p:attrNameLst>
                                          <p:attrName>style.visibility</p:attrName>
                                        </p:attrNameLst>
                                      </p:cBhvr>
                                      <p:to>
                                        <p:strVal val="visible"/>
                                      </p:to>
                                    </p:set>
                                    <p:animEffect filter="fade" transition="in">
                                      <p:cBhvr>
                                        <p:cTn dur="1000"/>
                                        <p:tgtEl>
                                          <p:spTgt spid="1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0"/>
          <p:cNvSpPr txBox="1"/>
          <p:nvPr>
            <p:ph type="title"/>
          </p:nvPr>
        </p:nvSpPr>
        <p:spPr>
          <a:xfrm>
            <a:off x="311700" y="500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120"/>
              <a:t>Warm Up: study these images of the Santa Cruz River before and after the water treatment plants were upgraded.</a:t>
            </a:r>
            <a:endParaRPr sz="2120"/>
          </a:p>
          <a:p>
            <a:pPr indent="0" lvl="0" marL="0" rtl="0" algn="l">
              <a:spcBef>
                <a:spcPts val="0"/>
              </a:spcBef>
              <a:spcAft>
                <a:spcPts val="0"/>
              </a:spcAft>
              <a:buSzPts val="990"/>
              <a:buNone/>
            </a:pPr>
            <a:r>
              <a:rPr lang="en" sz="2120"/>
              <a:t>What changes can you observe? In what other ways do you think the ecosystem by the river changed?</a:t>
            </a:r>
            <a:endParaRPr sz="2120"/>
          </a:p>
        </p:txBody>
      </p:sp>
      <p:pic>
        <p:nvPicPr>
          <p:cNvPr id="190" name="Google Shape;190;p30"/>
          <p:cNvPicPr preferRelativeResize="0"/>
          <p:nvPr/>
        </p:nvPicPr>
        <p:blipFill>
          <a:blip r:embed="rId3">
            <a:alphaModFix/>
          </a:blip>
          <a:stretch>
            <a:fillRect/>
          </a:stretch>
        </p:blipFill>
        <p:spPr>
          <a:xfrm>
            <a:off x="826625" y="1494725"/>
            <a:ext cx="7439725" cy="364877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96" name="Google Shape;196;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97" name="Google Shape;197;p31"/>
          <p:cNvPicPr preferRelativeResize="0"/>
          <p:nvPr/>
        </p:nvPicPr>
        <p:blipFill rotWithShape="1">
          <a:blip r:embed="rId3">
            <a:alphaModFix/>
          </a:blip>
          <a:srcRect b="0" l="0" r="38582" t="0"/>
          <a:stretch/>
        </p:blipFill>
        <p:spPr>
          <a:xfrm rot="5400000">
            <a:off x="1102150" y="1247276"/>
            <a:ext cx="2371900" cy="5143499"/>
          </a:xfrm>
          <a:prstGeom prst="rect">
            <a:avLst/>
          </a:prstGeom>
          <a:noFill/>
          <a:ln>
            <a:noFill/>
          </a:ln>
        </p:spPr>
      </p:pic>
      <p:pic>
        <p:nvPicPr>
          <p:cNvPr id="198" name="Google Shape;198;p31"/>
          <p:cNvPicPr preferRelativeResize="0"/>
          <p:nvPr/>
        </p:nvPicPr>
        <p:blipFill rotWithShape="1">
          <a:blip r:embed="rId4">
            <a:alphaModFix/>
          </a:blip>
          <a:srcRect b="24570" l="0" r="0" t="19448"/>
          <a:stretch/>
        </p:blipFill>
        <p:spPr>
          <a:xfrm>
            <a:off x="235850" y="303100"/>
            <a:ext cx="3861900" cy="2879475"/>
          </a:xfrm>
          <a:prstGeom prst="rect">
            <a:avLst/>
          </a:prstGeom>
          <a:noFill/>
          <a:ln>
            <a:noFill/>
          </a:ln>
        </p:spPr>
      </p:pic>
      <p:pic>
        <p:nvPicPr>
          <p:cNvPr id="199" name="Google Shape;199;p31"/>
          <p:cNvPicPr preferRelativeResize="0"/>
          <p:nvPr/>
        </p:nvPicPr>
        <p:blipFill rotWithShape="1">
          <a:blip r:embed="rId5">
            <a:alphaModFix/>
          </a:blip>
          <a:srcRect b="0" l="45846" r="12488" t="9698"/>
          <a:stretch/>
        </p:blipFill>
        <p:spPr>
          <a:xfrm rot="-5400000">
            <a:off x="5583000" y="1374324"/>
            <a:ext cx="2657126" cy="4319126"/>
          </a:xfrm>
          <a:prstGeom prst="rect">
            <a:avLst/>
          </a:prstGeom>
          <a:noFill/>
          <a:ln>
            <a:noFill/>
          </a:ln>
        </p:spPr>
      </p:pic>
      <p:pic>
        <p:nvPicPr>
          <p:cNvPr id="200" name="Google Shape;200;p31"/>
          <p:cNvPicPr preferRelativeResize="0"/>
          <p:nvPr/>
        </p:nvPicPr>
        <p:blipFill rotWithShape="1">
          <a:blip r:embed="rId6">
            <a:alphaModFix/>
          </a:blip>
          <a:srcRect b="0" l="71223" r="0" t="0"/>
          <a:stretch/>
        </p:blipFill>
        <p:spPr>
          <a:xfrm rot="-5400000">
            <a:off x="5512624" y="-1585000"/>
            <a:ext cx="1973500" cy="51434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pic>
        <p:nvPicPr>
          <p:cNvPr id="205" name="Google Shape;205;p32"/>
          <p:cNvPicPr preferRelativeResize="0"/>
          <p:nvPr/>
        </p:nvPicPr>
        <p:blipFill>
          <a:blip r:embed="rId3">
            <a:alphaModFix/>
          </a:blip>
          <a:stretch>
            <a:fillRect/>
          </a:stretch>
        </p:blipFill>
        <p:spPr>
          <a:xfrm rot="10800000">
            <a:off x="152401" y="152026"/>
            <a:ext cx="3624849" cy="483907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Warm Up</a:t>
            </a:r>
            <a:endParaRPr/>
          </a:p>
        </p:txBody>
      </p:sp>
      <p:sp>
        <p:nvSpPr>
          <p:cNvPr id="211" name="Google Shape;211;p33"/>
          <p:cNvSpPr txBox="1"/>
          <p:nvPr>
            <p:ph idx="1" type="body"/>
          </p:nvPr>
        </p:nvSpPr>
        <p:spPr>
          <a:xfrm>
            <a:off x="311700" y="1152475"/>
            <a:ext cx="48927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600"/>
              <a:t>Why are rivers important?</a:t>
            </a:r>
            <a:endParaRPr sz="2600"/>
          </a:p>
          <a:p>
            <a:pPr indent="0" lvl="0" marL="0" rtl="0" algn="l">
              <a:spcBef>
                <a:spcPts val="1200"/>
              </a:spcBef>
              <a:spcAft>
                <a:spcPts val="0"/>
              </a:spcAft>
              <a:buNone/>
            </a:pPr>
            <a:r>
              <a:t/>
            </a:r>
            <a:endParaRPr sz="2600"/>
          </a:p>
          <a:p>
            <a:pPr indent="0" lvl="0" marL="0" rtl="0" algn="l">
              <a:spcBef>
                <a:spcPts val="1200"/>
              </a:spcBef>
              <a:spcAft>
                <a:spcPts val="1200"/>
              </a:spcAft>
              <a:buNone/>
            </a:pPr>
            <a:r>
              <a:rPr lang="en" sz="2600"/>
              <a:t>Why is the Santa Cruz River important to us?</a:t>
            </a:r>
            <a:r>
              <a:rPr lang="en"/>
              <a:t> </a:t>
            </a:r>
            <a:endParaRPr/>
          </a:p>
        </p:txBody>
      </p:sp>
      <p:pic>
        <p:nvPicPr>
          <p:cNvPr id="212" name="Google Shape;212;p33"/>
          <p:cNvPicPr preferRelativeResize="0"/>
          <p:nvPr/>
        </p:nvPicPr>
        <p:blipFill>
          <a:blip r:embed="rId3">
            <a:alphaModFix/>
          </a:blip>
          <a:stretch>
            <a:fillRect/>
          </a:stretch>
        </p:blipFill>
        <p:spPr>
          <a:xfrm>
            <a:off x="5284424" y="78249"/>
            <a:ext cx="3859575" cy="38595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18" name="Google Shape;218;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19" name="Google Shape;219;p34"/>
          <p:cNvPicPr preferRelativeResize="0"/>
          <p:nvPr/>
        </p:nvPicPr>
        <p:blipFill>
          <a:blip r:embed="rId3">
            <a:alphaModFix/>
          </a:blip>
          <a:stretch>
            <a:fillRect/>
          </a:stretch>
        </p:blipFill>
        <p:spPr>
          <a:xfrm>
            <a:off x="91000" y="0"/>
            <a:ext cx="5419475" cy="5056824"/>
          </a:xfrm>
          <a:prstGeom prst="rect">
            <a:avLst/>
          </a:prstGeom>
          <a:noFill/>
          <a:ln>
            <a:noFill/>
          </a:ln>
        </p:spPr>
      </p:pic>
      <p:pic>
        <p:nvPicPr>
          <p:cNvPr id="220" name="Google Shape;220;p34"/>
          <p:cNvPicPr preferRelativeResize="0"/>
          <p:nvPr/>
        </p:nvPicPr>
        <p:blipFill>
          <a:blip r:embed="rId4">
            <a:alphaModFix/>
          </a:blip>
          <a:stretch>
            <a:fillRect/>
          </a:stretch>
        </p:blipFill>
        <p:spPr>
          <a:xfrm>
            <a:off x="5467372" y="-67675"/>
            <a:ext cx="3783250" cy="2904101"/>
          </a:xfrm>
          <a:prstGeom prst="rect">
            <a:avLst/>
          </a:prstGeom>
          <a:noFill/>
          <a:ln>
            <a:noFill/>
          </a:ln>
        </p:spPr>
      </p:pic>
      <p:pic>
        <p:nvPicPr>
          <p:cNvPr descr="Ten rivers. Ten solutions. Ten opportunities to protect the rivers on which all life depends. America’s Most Endangered Rivers® of 2024 shines a spotlight on threats to clean water, and how pollution impacts to our health and our communities. &#10;&#10;#1: Rivers of New Mexico   &#10;New Mexico is the state hardest hit by a recent Supreme Court ruling that slashed protections for streams, threatening drinking water sources and livelihoods across the state. &#10;&#10;#2: Big Sunflower and Yazoo Rivers &#10;A massive pumping project would impact thousands of acres of wetlands vital to wildlife and the Mississippi Delta ecosystem. &#10;&#10;#3: Duck River &#10;The drinking water source for 250,000 people and one of the richest rivers for biodiversity is threatened by excessive water withdrawals. &#10;&#10;#4: Santa Cruz River &#10;This symbol of restoration and resilience is threatened by climate change and water scarcity. &#10;&#10;#5: Little Pee Dee River &#10;A major highway project is putting clean water and wildlife habitat at risk. &#10;   &#10;#6: Farmington River &#10;A hydropower dam is threatening fisheries and harming water quality in this important drinking water source. &#10;&#10;#7: Trinity River &#10;This important tributary to the Klamath River is at risk from excessive water withdrawals, threatening both salmon and people. &#10;  &#10;#8: Kobuk River &#10;Road development and mining threaten clean water, wildlife, and Iñupiat culture. &#10;  &#10;#9: Tijuana River &#10;Pollution is choking the river, causing sickness, forcing beach closures, and endangering local economies. &#10;&#10;#10: Blackwater River &#10;A proposed highway project would be a disaster for water quality and fish and wildlife habitat." id="221" name="Google Shape;221;p34" title="America’s Most Endangered Rivers® of 2024">
            <a:hlinkClick r:id="rId5"/>
          </p:cNvPr>
          <p:cNvPicPr preferRelativeResize="0"/>
          <p:nvPr/>
        </p:nvPicPr>
        <p:blipFill>
          <a:blip r:embed="rId6">
            <a:alphaModFix/>
          </a:blip>
          <a:stretch>
            <a:fillRect/>
          </a:stretch>
        </p:blipFill>
        <p:spPr>
          <a:xfrm>
            <a:off x="5631275" y="2925675"/>
            <a:ext cx="3201025" cy="18005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id="226" name="Google Shape;226;p35" title="PXL_20240422_171301451.jpg"/>
          <p:cNvPicPr preferRelativeResize="0"/>
          <p:nvPr/>
        </p:nvPicPr>
        <p:blipFill rotWithShape="1">
          <a:blip r:embed="rId3">
            <a:alphaModFix/>
          </a:blip>
          <a:srcRect b="23430" l="4931" r="16428" t="0"/>
          <a:stretch/>
        </p:blipFill>
        <p:spPr>
          <a:xfrm>
            <a:off x="1269525" y="1390825"/>
            <a:ext cx="5073577" cy="3704951"/>
          </a:xfrm>
          <a:prstGeom prst="rect">
            <a:avLst/>
          </a:prstGeom>
          <a:noFill/>
          <a:ln cap="flat" cmpd="sng" w="38100">
            <a:solidFill>
              <a:schemeClr val="dk1"/>
            </a:solidFill>
            <a:prstDash val="solid"/>
            <a:round/>
            <a:headEnd len="sm" w="sm" type="none"/>
            <a:tailEnd len="sm" w="sm" type="none"/>
          </a:ln>
        </p:spPr>
      </p:pic>
      <p:pic>
        <p:nvPicPr>
          <p:cNvPr id="227" name="Google Shape;227;p35" title="PXL_20240422_175600175.jpg"/>
          <p:cNvPicPr preferRelativeResize="0"/>
          <p:nvPr/>
        </p:nvPicPr>
        <p:blipFill>
          <a:blip r:embed="rId4">
            <a:alphaModFix/>
          </a:blip>
          <a:stretch>
            <a:fillRect/>
          </a:stretch>
        </p:blipFill>
        <p:spPr>
          <a:xfrm>
            <a:off x="5903649" y="-487"/>
            <a:ext cx="3008049" cy="4010726"/>
          </a:xfrm>
          <a:prstGeom prst="rect">
            <a:avLst/>
          </a:prstGeom>
          <a:noFill/>
          <a:ln cap="flat" cmpd="sng" w="28575">
            <a:solidFill>
              <a:schemeClr val="dk1"/>
            </a:solidFill>
            <a:prstDash val="solid"/>
            <a:round/>
            <a:headEnd len="sm" w="sm" type="none"/>
            <a:tailEnd len="sm" w="sm" type="none"/>
          </a:ln>
        </p:spPr>
      </p:pic>
      <p:pic>
        <p:nvPicPr>
          <p:cNvPr id="228" name="Google Shape;228;p35" title="PXL_20240430_170750372.jpg"/>
          <p:cNvPicPr preferRelativeResize="0"/>
          <p:nvPr/>
        </p:nvPicPr>
        <p:blipFill>
          <a:blip r:embed="rId5">
            <a:alphaModFix/>
          </a:blip>
          <a:stretch>
            <a:fillRect/>
          </a:stretch>
        </p:blipFill>
        <p:spPr>
          <a:xfrm>
            <a:off x="0" y="0"/>
            <a:ext cx="1964198" cy="2618926"/>
          </a:xfrm>
          <a:prstGeom prst="rect">
            <a:avLst/>
          </a:prstGeom>
          <a:noFill/>
          <a:ln cap="flat" cmpd="sng" w="38100">
            <a:solidFill>
              <a:schemeClr val="dk1"/>
            </a:solidFill>
            <a:prstDash val="solid"/>
            <a:round/>
            <a:headEnd len="sm" w="sm" type="none"/>
            <a:tailEnd len="sm" w="sm" type="none"/>
          </a:ln>
        </p:spPr>
      </p:pic>
      <p:sp>
        <p:nvSpPr>
          <p:cNvPr id="229" name="Google Shape;229;p35"/>
          <p:cNvSpPr/>
          <p:nvPr/>
        </p:nvSpPr>
        <p:spPr>
          <a:xfrm>
            <a:off x="860025" y="341800"/>
            <a:ext cx="339600" cy="199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0" name="Google Shape;230;p35"/>
          <p:cNvSpPr/>
          <p:nvPr/>
        </p:nvSpPr>
        <p:spPr>
          <a:xfrm>
            <a:off x="2410650" y="3253250"/>
            <a:ext cx="339600" cy="199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1" name="Google Shape;231;p35"/>
          <p:cNvSpPr/>
          <p:nvPr/>
        </p:nvSpPr>
        <p:spPr>
          <a:xfrm>
            <a:off x="2982525" y="3453050"/>
            <a:ext cx="339600" cy="199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2" name="Google Shape;232;p35"/>
          <p:cNvSpPr/>
          <p:nvPr/>
        </p:nvSpPr>
        <p:spPr>
          <a:xfrm>
            <a:off x="5564050" y="3887300"/>
            <a:ext cx="339600" cy="322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3" name="Google Shape;233;p35"/>
          <p:cNvSpPr/>
          <p:nvPr/>
        </p:nvSpPr>
        <p:spPr>
          <a:xfrm>
            <a:off x="2118800" y="3318400"/>
            <a:ext cx="339600" cy="199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4" name="Google Shape;234;p35"/>
          <p:cNvSpPr/>
          <p:nvPr/>
        </p:nvSpPr>
        <p:spPr>
          <a:xfrm>
            <a:off x="7554525" y="1209563"/>
            <a:ext cx="339600" cy="199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5" name="Google Shape;235;p35"/>
          <p:cNvSpPr/>
          <p:nvPr/>
        </p:nvSpPr>
        <p:spPr>
          <a:xfrm>
            <a:off x="7107675" y="1625725"/>
            <a:ext cx="339600" cy="199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pic>
        <p:nvPicPr>
          <p:cNvPr id="240" name="Google Shape;240;p36" title="PXL_20240422_173314989.jpg"/>
          <p:cNvPicPr preferRelativeResize="0"/>
          <p:nvPr/>
        </p:nvPicPr>
        <p:blipFill rotWithShape="1">
          <a:blip r:embed="rId3">
            <a:alphaModFix/>
          </a:blip>
          <a:srcRect b="15383" l="13930" r="-13930" t="31572"/>
          <a:stretch/>
        </p:blipFill>
        <p:spPr>
          <a:xfrm>
            <a:off x="0" y="0"/>
            <a:ext cx="6451599" cy="2566725"/>
          </a:xfrm>
          <a:prstGeom prst="rect">
            <a:avLst/>
          </a:prstGeom>
          <a:noFill/>
          <a:ln cap="flat" cmpd="sng" w="38100">
            <a:solidFill>
              <a:schemeClr val="dk1"/>
            </a:solidFill>
            <a:prstDash val="solid"/>
            <a:round/>
            <a:headEnd len="sm" w="sm" type="none"/>
            <a:tailEnd len="sm" w="sm" type="none"/>
          </a:ln>
        </p:spPr>
      </p:pic>
      <p:pic>
        <p:nvPicPr>
          <p:cNvPr id="241" name="Google Shape;241;p36" title="PXL_20240422_175931500.jpg"/>
          <p:cNvPicPr preferRelativeResize="0"/>
          <p:nvPr/>
        </p:nvPicPr>
        <p:blipFill rotWithShape="1">
          <a:blip r:embed="rId4">
            <a:alphaModFix/>
          </a:blip>
          <a:srcRect b="0" l="0" r="0" t="22131"/>
          <a:stretch/>
        </p:blipFill>
        <p:spPr>
          <a:xfrm>
            <a:off x="3576600" y="0"/>
            <a:ext cx="3217774" cy="3340826"/>
          </a:xfrm>
          <a:prstGeom prst="rect">
            <a:avLst/>
          </a:prstGeom>
          <a:noFill/>
          <a:ln cap="flat" cmpd="sng" w="38100">
            <a:solidFill>
              <a:schemeClr val="dk1"/>
            </a:solidFill>
            <a:prstDash val="solid"/>
            <a:round/>
            <a:headEnd len="sm" w="sm" type="none"/>
            <a:tailEnd len="sm" w="sm" type="none"/>
          </a:ln>
        </p:spPr>
      </p:pic>
      <p:pic>
        <p:nvPicPr>
          <p:cNvPr id="242" name="Google Shape;242;p36" title="PXL_20240422_180514964.jpg"/>
          <p:cNvPicPr preferRelativeResize="0"/>
          <p:nvPr/>
        </p:nvPicPr>
        <p:blipFill>
          <a:blip r:embed="rId5">
            <a:alphaModFix/>
          </a:blip>
          <a:stretch>
            <a:fillRect/>
          </a:stretch>
        </p:blipFill>
        <p:spPr>
          <a:xfrm>
            <a:off x="0" y="2678824"/>
            <a:ext cx="3367624" cy="2525725"/>
          </a:xfrm>
          <a:prstGeom prst="rect">
            <a:avLst/>
          </a:prstGeom>
          <a:noFill/>
          <a:ln cap="flat" cmpd="sng" w="38100">
            <a:solidFill>
              <a:schemeClr val="dk1"/>
            </a:solidFill>
            <a:prstDash val="solid"/>
            <a:round/>
            <a:headEnd len="sm" w="sm" type="none"/>
            <a:tailEnd len="sm" w="sm" type="none"/>
          </a:ln>
        </p:spPr>
      </p:pic>
      <p:pic>
        <p:nvPicPr>
          <p:cNvPr id="243" name="Google Shape;243;p36" title="PXL_20240430_173023934.jpg"/>
          <p:cNvPicPr preferRelativeResize="0"/>
          <p:nvPr/>
        </p:nvPicPr>
        <p:blipFill>
          <a:blip r:embed="rId6">
            <a:alphaModFix/>
          </a:blip>
          <a:stretch>
            <a:fillRect/>
          </a:stretch>
        </p:blipFill>
        <p:spPr>
          <a:xfrm>
            <a:off x="6496500" y="1710075"/>
            <a:ext cx="2575069" cy="3433426"/>
          </a:xfrm>
          <a:prstGeom prst="rect">
            <a:avLst/>
          </a:prstGeom>
          <a:noFill/>
          <a:ln cap="flat" cmpd="sng" w="38100">
            <a:solidFill>
              <a:schemeClr val="dk1"/>
            </a:solidFill>
            <a:prstDash val="solid"/>
            <a:round/>
            <a:headEnd len="sm" w="sm" type="none"/>
            <a:tailEnd len="sm" w="sm" type="none"/>
          </a:ln>
        </p:spPr>
      </p:pic>
      <p:sp>
        <p:nvSpPr>
          <p:cNvPr id="244" name="Google Shape;244;p36"/>
          <p:cNvSpPr/>
          <p:nvPr/>
        </p:nvSpPr>
        <p:spPr>
          <a:xfrm>
            <a:off x="4135900" y="1080850"/>
            <a:ext cx="339600" cy="369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5" name="Google Shape;245;p36"/>
          <p:cNvSpPr/>
          <p:nvPr/>
        </p:nvSpPr>
        <p:spPr>
          <a:xfrm>
            <a:off x="8333175" y="2571750"/>
            <a:ext cx="339600" cy="449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pic>
        <p:nvPicPr>
          <p:cNvPr id="250" name="Google Shape;250;p37" title="PXL_20240422_175935163.jpg"/>
          <p:cNvPicPr preferRelativeResize="0"/>
          <p:nvPr/>
        </p:nvPicPr>
        <p:blipFill rotWithShape="1">
          <a:blip r:embed="rId3">
            <a:alphaModFix/>
          </a:blip>
          <a:srcRect b="0" l="0" r="17824" t="20842"/>
          <a:stretch/>
        </p:blipFill>
        <p:spPr>
          <a:xfrm>
            <a:off x="2138400" y="1743025"/>
            <a:ext cx="4634148" cy="3347973"/>
          </a:xfrm>
          <a:prstGeom prst="rect">
            <a:avLst/>
          </a:prstGeom>
          <a:noFill/>
          <a:ln cap="flat" cmpd="sng" w="38100">
            <a:solidFill>
              <a:schemeClr val="dk1"/>
            </a:solidFill>
            <a:prstDash val="solid"/>
            <a:round/>
            <a:headEnd len="sm" w="sm" type="none"/>
            <a:tailEnd len="sm" w="sm" type="none"/>
          </a:ln>
        </p:spPr>
      </p:pic>
      <p:pic>
        <p:nvPicPr>
          <p:cNvPr id="251" name="Google Shape;251;p37" title="PXL_20240430_172447142.MP.jpg"/>
          <p:cNvPicPr preferRelativeResize="0"/>
          <p:nvPr/>
        </p:nvPicPr>
        <p:blipFill>
          <a:blip r:embed="rId4">
            <a:alphaModFix/>
          </a:blip>
          <a:stretch>
            <a:fillRect/>
          </a:stretch>
        </p:blipFill>
        <p:spPr>
          <a:xfrm>
            <a:off x="6426601" y="1"/>
            <a:ext cx="2663025" cy="3550700"/>
          </a:xfrm>
          <a:prstGeom prst="rect">
            <a:avLst/>
          </a:prstGeom>
          <a:noFill/>
          <a:ln cap="flat" cmpd="sng" w="38100">
            <a:solidFill>
              <a:schemeClr val="dk1"/>
            </a:solidFill>
            <a:prstDash val="solid"/>
            <a:round/>
            <a:headEnd len="sm" w="sm" type="none"/>
            <a:tailEnd len="sm" w="sm" type="none"/>
          </a:ln>
        </p:spPr>
      </p:pic>
      <p:pic>
        <p:nvPicPr>
          <p:cNvPr id="252" name="Google Shape;252;p37" title="PXL_20240422_180126872.jpg"/>
          <p:cNvPicPr preferRelativeResize="0"/>
          <p:nvPr/>
        </p:nvPicPr>
        <p:blipFill rotWithShape="1">
          <a:blip r:embed="rId5">
            <a:alphaModFix/>
          </a:blip>
          <a:srcRect b="0" l="0" r="13330" t="27652"/>
          <a:stretch/>
        </p:blipFill>
        <p:spPr>
          <a:xfrm>
            <a:off x="152400" y="118750"/>
            <a:ext cx="4419599" cy="2767066"/>
          </a:xfrm>
          <a:prstGeom prst="rect">
            <a:avLst/>
          </a:prstGeom>
          <a:noFill/>
          <a:ln cap="flat" cmpd="sng" w="38100">
            <a:solidFill>
              <a:schemeClr val="dk1"/>
            </a:solidFill>
            <a:prstDash val="solid"/>
            <a:round/>
            <a:headEnd len="sm" w="sm" type="none"/>
            <a:tailEnd len="sm" w="sm" type="none"/>
          </a:ln>
        </p:spPr>
      </p:pic>
      <p:sp>
        <p:nvSpPr>
          <p:cNvPr id="253" name="Google Shape;253;p37"/>
          <p:cNvSpPr/>
          <p:nvPr/>
        </p:nvSpPr>
        <p:spPr>
          <a:xfrm>
            <a:off x="2857500" y="711325"/>
            <a:ext cx="339600" cy="199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4" name="Google Shape;254;p37"/>
          <p:cNvSpPr/>
          <p:nvPr/>
        </p:nvSpPr>
        <p:spPr>
          <a:xfrm>
            <a:off x="662850" y="1215950"/>
            <a:ext cx="339600" cy="317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5" name="Google Shape;255;p37"/>
          <p:cNvSpPr/>
          <p:nvPr/>
        </p:nvSpPr>
        <p:spPr>
          <a:xfrm>
            <a:off x="1883925" y="1016150"/>
            <a:ext cx="339600" cy="199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6" name="Google Shape;256;p37"/>
          <p:cNvSpPr/>
          <p:nvPr/>
        </p:nvSpPr>
        <p:spPr>
          <a:xfrm>
            <a:off x="8028725" y="1402388"/>
            <a:ext cx="339600" cy="199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7" name="Google Shape;257;p37"/>
          <p:cNvSpPr/>
          <p:nvPr/>
        </p:nvSpPr>
        <p:spPr>
          <a:xfrm>
            <a:off x="7292275" y="1939775"/>
            <a:ext cx="339600" cy="270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8" name="Google Shape;258;p37"/>
          <p:cNvSpPr/>
          <p:nvPr/>
        </p:nvSpPr>
        <p:spPr>
          <a:xfrm>
            <a:off x="3399775" y="951400"/>
            <a:ext cx="339600" cy="399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8"/>
          <p:cNvSpPr txBox="1"/>
          <p:nvPr>
            <p:ph type="title"/>
          </p:nvPr>
        </p:nvSpPr>
        <p:spPr>
          <a:xfrm>
            <a:off x="146375" y="68450"/>
            <a:ext cx="8520600" cy="10839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These graphs represent data collected from the Santa Cruz before the water treatment plants were upgraded in 2013 and in the years after.</a:t>
            </a:r>
            <a:endParaRPr/>
          </a:p>
        </p:txBody>
      </p:sp>
      <p:sp>
        <p:nvSpPr>
          <p:cNvPr id="264" name="Google Shape;264;p38"/>
          <p:cNvSpPr txBox="1"/>
          <p:nvPr>
            <p:ph idx="1" type="body"/>
          </p:nvPr>
        </p:nvSpPr>
        <p:spPr>
          <a:xfrm>
            <a:off x="311700" y="1598150"/>
            <a:ext cx="4188900" cy="3490200"/>
          </a:xfrm>
          <a:prstGeom prst="rect">
            <a:avLst/>
          </a:prstGeom>
        </p:spPr>
        <p:txBody>
          <a:bodyPr anchorCtr="0" anchor="t" bIns="91425" lIns="91425" spcFirstLastPara="1" rIns="91425" wrap="square" tIns="91425">
            <a:normAutofit lnSpcReduction="20000"/>
          </a:bodyPr>
          <a:lstStyle/>
          <a:p>
            <a:pPr indent="0" lvl="0" marL="0" rtl="0" algn="l">
              <a:lnSpc>
                <a:spcPct val="100000"/>
              </a:lnSpc>
              <a:spcBef>
                <a:spcPts val="0"/>
              </a:spcBef>
              <a:spcAft>
                <a:spcPts val="0"/>
              </a:spcAft>
              <a:buNone/>
            </a:pPr>
            <a:r>
              <a:rPr lang="en" sz="2800">
                <a:solidFill>
                  <a:schemeClr val="dk1"/>
                </a:solidFill>
              </a:rPr>
              <a:t>Study the graphs.</a:t>
            </a:r>
            <a:endParaRPr sz="2800">
              <a:solidFill>
                <a:schemeClr val="dk1"/>
              </a:solidFill>
            </a:endParaRPr>
          </a:p>
          <a:p>
            <a:pPr indent="0" lvl="0" marL="457200" rtl="0" algn="l">
              <a:spcBef>
                <a:spcPts val="0"/>
              </a:spcBef>
              <a:spcAft>
                <a:spcPts val="0"/>
              </a:spcAft>
              <a:buNone/>
            </a:pPr>
            <a:r>
              <a:t/>
            </a:r>
            <a:endParaRPr sz="2600"/>
          </a:p>
          <a:p>
            <a:pPr indent="-393700" lvl="0" marL="457200" rtl="0" algn="l">
              <a:spcBef>
                <a:spcPts val="1200"/>
              </a:spcBef>
              <a:spcAft>
                <a:spcPts val="0"/>
              </a:spcAft>
              <a:buSzPts val="2600"/>
              <a:buChar char="●"/>
            </a:pPr>
            <a:r>
              <a:rPr lang="en" sz="2600"/>
              <a:t>What does each graph show and measure?</a:t>
            </a:r>
            <a:endParaRPr sz="2600"/>
          </a:p>
          <a:p>
            <a:pPr indent="-393700" lvl="0" marL="457200" rtl="0" algn="l">
              <a:spcBef>
                <a:spcPts val="0"/>
              </a:spcBef>
              <a:spcAft>
                <a:spcPts val="0"/>
              </a:spcAft>
              <a:buSzPts val="2600"/>
              <a:buChar char="●"/>
            </a:pPr>
            <a:r>
              <a:rPr lang="en" sz="2600"/>
              <a:t>What does the data show?</a:t>
            </a:r>
            <a:endParaRPr sz="2600"/>
          </a:p>
          <a:p>
            <a:pPr indent="-393700" lvl="0" marL="457200" rtl="0" algn="l">
              <a:spcBef>
                <a:spcPts val="0"/>
              </a:spcBef>
              <a:spcAft>
                <a:spcPts val="0"/>
              </a:spcAft>
              <a:buSzPts val="2600"/>
              <a:buChar char="●"/>
            </a:pPr>
            <a:r>
              <a:rPr lang="en" sz="2600"/>
              <a:t>What has changed?</a:t>
            </a:r>
            <a:endParaRPr sz="2600"/>
          </a:p>
          <a:p>
            <a:pPr indent="-393700" lvl="0" marL="457200" rtl="0" algn="l">
              <a:spcBef>
                <a:spcPts val="0"/>
              </a:spcBef>
              <a:spcAft>
                <a:spcPts val="0"/>
              </a:spcAft>
              <a:buSzPts val="2600"/>
              <a:buChar char="●"/>
            </a:pPr>
            <a:r>
              <a:rPr lang="en" sz="2600"/>
              <a:t>Describe the changes.</a:t>
            </a:r>
            <a:endParaRPr sz="2600"/>
          </a:p>
        </p:txBody>
      </p:sp>
      <p:pic>
        <p:nvPicPr>
          <p:cNvPr id="265" name="Google Shape;265;p38"/>
          <p:cNvPicPr preferRelativeResize="0"/>
          <p:nvPr/>
        </p:nvPicPr>
        <p:blipFill>
          <a:blip r:embed="rId3">
            <a:alphaModFix/>
          </a:blip>
          <a:stretch>
            <a:fillRect/>
          </a:stretch>
        </p:blipFill>
        <p:spPr>
          <a:xfrm>
            <a:off x="4270950" y="1249125"/>
            <a:ext cx="4794551" cy="3670100"/>
          </a:xfrm>
          <a:prstGeom prst="rect">
            <a:avLst/>
          </a:prstGeom>
          <a:noFill/>
          <a:ln>
            <a:noFill/>
          </a:ln>
        </p:spPr>
      </p:pic>
      <p:sp>
        <p:nvSpPr>
          <p:cNvPr id="266" name="Google Shape;266;p38"/>
          <p:cNvSpPr txBox="1"/>
          <p:nvPr/>
        </p:nvSpPr>
        <p:spPr>
          <a:xfrm>
            <a:off x="4252575" y="1037875"/>
            <a:ext cx="413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1.</a:t>
            </a:r>
            <a:endParaRPr/>
          </a:p>
        </p:txBody>
      </p:sp>
      <p:sp>
        <p:nvSpPr>
          <p:cNvPr id="267" name="Google Shape;267;p38"/>
          <p:cNvSpPr txBox="1"/>
          <p:nvPr/>
        </p:nvSpPr>
        <p:spPr>
          <a:xfrm>
            <a:off x="6879425" y="1074625"/>
            <a:ext cx="495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2.</a:t>
            </a:r>
            <a:endParaRPr/>
          </a:p>
        </p:txBody>
      </p:sp>
      <p:sp>
        <p:nvSpPr>
          <p:cNvPr id="268" name="Google Shape;268;p38"/>
          <p:cNvSpPr txBox="1"/>
          <p:nvPr/>
        </p:nvSpPr>
        <p:spPr>
          <a:xfrm>
            <a:off x="4427075" y="3168775"/>
            <a:ext cx="468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3.</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pic>
        <p:nvPicPr>
          <p:cNvPr id="273" name="Google Shape;273;p39"/>
          <p:cNvPicPr preferRelativeResize="0"/>
          <p:nvPr/>
        </p:nvPicPr>
        <p:blipFill>
          <a:blip r:embed="rId3">
            <a:alphaModFix/>
          </a:blip>
          <a:stretch>
            <a:fillRect/>
          </a:stretch>
        </p:blipFill>
        <p:spPr>
          <a:xfrm>
            <a:off x="228600" y="152400"/>
            <a:ext cx="4724400" cy="3400425"/>
          </a:xfrm>
          <a:prstGeom prst="rect">
            <a:avLst/>
          </a:prstGeom>
          <a:noFill/>
          <a:ln>
            <a:noFill/>
          </a:ln>
        </p:spPr>
      </p:pic>
      <p:pic>
        <p:nvPicPr>
          <p:cNvPr id="274" name="Google Shape;274;p39"/>
          <p:cNvPicPr preferRelativeResize="0"/>
          <p:nvPr/>
        </p:nvPicPr>
        <p:blipFill>
          <a:blip r:embed="rId4">
            <a:alphaModFix/>
          </a:blip>
          <a:stretch>
            <a:fillRect/>
          </a:stretch>
        </p:blipFill>
        <p:spPr>
          <a:xfrm>
            <a:off x="4952997" y="494055"/>
            <a:ext cx="4092731" cy="2117698"/>
          </a:xfrm>
          <a:prstGeom prst="rect">
            <a:avLst/>
          </a:prstGeom>
          <a:noFill/>
          <a:ln>
            <a:noFill/>
          </a:ln>
        </p:spPr>
      </p:pic>
      <p:sp>
        <p:nvSpPr>
          <p:cNvPr id="275" name="Google Shape;275;p39"/>
          <p:cNvSpPr/>
          <p:nvPr/>
        </p:nvSpPr>
        <p:spPr>
          <a:xfrm>
            <a:off x="8648850" y="944500"/>
            <a:ext cx="304200" cy="1786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pic>
        <p:nvPicPr>
          <p:cNvPr id="280" name="Google Shape;280;p40"/>
          <p:cNvPicPr preferRelativeResize="0"/>
          <p:nvPr/>
        </p:nvPicPr>
        <p:blipFill>
          <a:blip r:embed="rId3">
            <a:alphaModFix/>
          </a:blip>
          <a:stretch>
            <a:fillRect/>
          </a:stretch>
        </p:blipFill>
        <p:spPr>
          <a:xfrm>
            <a:off x="168724" y="0"/>
            <a:ext cx="4724400" cy="3448269"/>
          </a:xfrm>
          <a:prstGeom prst="rect">
            <a:avLst/>
          </a:prstGeom>
          <a:noFill/>
          <a:ln>
            <a:noFill/>
          </a:ln>
        </p:spPr>
      </p:pic>
      <p:pic>
        <p:nvPicPr>
          <p:cNvPr id="281" name="Google Shape;281;p40"/>
          <p:cNvPicPr preferRelativeResize="0"/>
          <p:nvPr/>
        </p:nvPicPr>
        <p:blipFill>
          <a:blip r:embed="rId4">
            <a:alphaModFix/>
          </a:blip>
          <a:stretch>
            <a:fillRect/>
          </a:stretch>
        </p:blipFill>
        <p:spPr>
          <a:xfrm>
            <a:off x="4608779" y="81449"/>
            <a:ext cx="4445995" cy="3448275"/>
          </a:xfrm>
          <a:prstGeom prst="rect">
            <a:avLst/>
          </a:prstGeom>
          <a:noFill/>
          <a:ln>
            <a:noFill/>
          </a:ln>
        </p:spPr>
      </p:pic>
      <p:sp>
        <p:nvSpPr>
          <p:cNvPr id="282" name="Google Shape;282;p40"/>
          <p:cNvSpPr/>
          <p:nvPr/>
        </p:nvSpPr>
        <p:spPr>
          <a:xfrm>
            <a:off x="8648850" y="944500"/>
            <a:ext cx="304200" cy="1786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pic>
        <p:nvPicPr>
          <p:cNvPr id="287" name="Google Shape;287;p41"/>
          <p:cNvPicPr preferRelativeResize="0"/>
          <p:nvPr/>
        </p:nvPicPr>
        <p:blipFill>
          <a:blip r:embed="rId3">
            <a:alphaModFix/>
          </a:blip>
          <a:stretch>
            <a:fillRect/>
          </a:stretch>
        </p:blipFill>
        <p:spPr>
          <a:xfrm>
            <a:off x="713425" y="57699"/>
            <a:ext cx="7636776" cy="2329725"/>
          </a:xfrm>
          <a:prstGeom prst="rect">
            <a:avLst/>
          </a:prstGeom>
          <a:noFill/>
          <a:ln>
            <a:noFill/>
          </a:ln>
        </p:spPr>
      </p:pic>
      <p:pic>
        <p:nvPicPr>
          <p:cNvPr id="288" name="Google Shape;288;p41"/>
          <p:cNvPicPr preferRelativeResize="0"/>
          <p:nvPr/>
        </p:nvPicPr>
        <p:blipFill rotWithShape="1">
          <a:blip r:embed="rId4">
            <a:alphaModFix/>
          </a:blip>
          <a:srcRect b="2960" l="0" r="0" t="-2960"/>
          <a:stretch/>
        </p:blipFill>
        <p:spPr>
          <a:xfrm>
            <a:off x="817739" y="2441702"/>
            <a:ext cx="6815571" cy="257608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94" name="Google Shape;294;p4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95" name="Google Shape;295;p42"/>
          <p:cNvPicPr preferRelativeResize="0"/>
          <p:nvPr/>
        </p:nvPicPr>
        <p:blipFill rotWithShape="1">
          <a:blip r:embed="rId3">
            <a:alphaModFix/>
          </a:blip>
          <a:srcRect b="0" l="30136" r="31745" t="0"/>
          <a:stretch/>
        </p:blipFill>
        <p:spPr>
          <a:xfrm rot="-5400000">
            <a:off x="1293325" y="-1224800"/>
            <a:ext cx="2614200" cy="5143499"/>
          </a:xfrm>
          <a:prstGeom prst="rect">
            <a:avLst/>
          </a:prstGeom>
          <a:noFill/>
          <a:ln>
            <a:noFill/>
          </a:ln>
        </p:spPr>
      </p:pic>
      <p:pic>
        <p:nvPicPr>
          <p:cNvPr id="296" name="Google Shape;296;p42"/>
          <p:cNvPicPr preferRelativeResize="0"/>
          <p:nvPr/>
        </p:nvPicPr>
        <p:blipFill rotWithShape="1">
          <a:blip r:embed="rId4">
            <a:alphaModFix/>
          </a:blip>
          <a:srcRect b="5141" l="14285" r="14292" t="0"/>
          <a:stretch/>
        </p:blipFill>
        <p:spPr>
          <a:xfrm rot="5400000">
            <a:off x="4947813" y="746988"/>
            <a:ext cx="4159101" cy="4143124"/>
          </a:xfrm>
          <a:prstGeom prst="rect">
            <a:avLst/>
          </a:prstGeom>
          <a:noFill/>
          <a:ln>
            <a:noFill/>
          </a:ln>
        </p:spPr>
      </p:pic>
      <p:pic>
        <p:nvPicPr>
          <p:cNvPr id="297" name="Google Shape;297;p42"/>
          <p:cNvPicPr preferRelativeResize="0"/>
          <p:nvPr/>
        </p:nvPicPr>
        <p:blipFill rotWithShape="1">
          <a:blip r:embed="rId5">
            <a:alphaModFix/>
          </a:blip>
          <a:srcRect b="0" l="0" r="55040" t="0"/>
          <a:stretch/>
        </p:blipFill>
        <p:spPr>
          <a:xfrm rot="-5400000">
            <a:off x="811449" y="2017700"/>
            <a:ext cx="2343026" cy="39085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do you know about water in Arizona?</a:t>
            </a:r>
            <a:endParaRPr/>
          </a:p>
          <a:p>
            <a:pPr indent="-344170" lvl="0" marL="457200" rtl="0" algn="l">
              <a:spcBef>
                <a:spcPts val="0"/>
              </a:spcBef>
              <a:spcAft>
                <a:spcPts val="0"/>
              </a:spcAft>
              <a:buSzPct val="100000"/>
              <a:buChar char="●"/>
            </a:pPr>
            <a:r>
              <a:rPr lang="en" sz="2022"/>
              <a:t>Where it comes from</a:t>
            </a:r>
            <a:endParaRPr sz="2022"/>
          </a:p>
          <a:p>
            <a:pPr indent="-344170" lvl="0" marL="457200" rtl="0" algn="l">
              <a:spcBef>
                <a:spcPts val="0"/>
              </a:spcBef>
              <a:spcAft>
                <a:spcPts val="0"/>
              </a:spcAft>
              <a:buSzPct val="100000"/>
              <a:buChar char="●"/>
            </a:pPr>
            <a:r>
              <a:rPr lang="en" sz="2022"/>
              <a:t>How it is used</a:t>
            </a:r>
            <a:endParaRPr sz="2022"/>
          </a:p>
          <a:p>
            <a:pPr indent="-344170" lvl="0" marL="457200" rtl="0" algn="l">
              <a:spcBef>
                <a:spcPts val="0"/>
              </a:spcBef>
              <a:spcAft>
                <a:spcPts val="0"/>
              </a:spcAft>
              <a:buSzPct val="100000"/>
              <a:buChar char="●"/>
            </a:pPr>
            <a:r>
              <a:rPr lang="en" sz="2022"/>
              <a:t>How it affects biodiversity</a:t>
            </a:r>
            <a:endParaRPr sz="2022"/>
          </a:p>
        </p:txBody>
      </p:sp>
      <p:sp>
        <p:nvSpPr>
          <p:cNvPr id="303" name="Google Shape;303;p43"/>
          <p:cNvSpPr txBox="1"/>
          <p:nvPr>
            <p:ph idx="1" type="body"/>
          </p:nvPr>
        </p:nvSpPr>
        <p:spPr>
          <a:xfrm>
            <a:off x="2415325" y="2176725"/>
            <a:ext cx="2503800" cy="1032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Water in Arizona</a:t>
            </a:r>
            <a:endParaRPr/>
          </a:p>
        </p:txBody>
      </p:sp>
      <p:pic>
        <p:nvPicPr>
          <p:cNvPr id="304" name="Google Shape;304;p43"/>
          <p:cNvPicPr preferRelativeResize="0"/>
          <p:nvPr/>
        </p:nvPicPr>
        <p:blipFill rotWithShape="1">
          <a:blip r:embed="rId3">
            <a:alphaModFix/>
          </a:blip>
          <a:srcRect b="15174" l="0" r="0" t="21205"/>
          <a:stretch/>
        </p:blipFill>
        <p:spPr>
          <a:xfrm>
            <a:off x="4724400" y="1200698"/>
            <a:ext cx="4419600" cy="37447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pic>
        <p:nvPicPr>
          <p:cNvPr id="309" name="Google Shape;309;p44"/>
          <p:cNvPicPr preferRelativeResize="0"/>
          <p:nvPr/>
        </p:nvPicPr>
        <p:blipFill>
          <a:blip r:embed="rId3">
            <a:alphaModFix/>
          </a:blip>
          <a:stretch>
            <a:fillRect/>
          </a:stretch>
        </p:blipFill>
        <p:spPr>
          <a:xfrm>
            <a:off x="2717550" y="-1"/>
            <a:ext cx="3048003" cy="2286002"/>
          </a:xfrm>
          <a:prstGeom prst="rect">
            <a:avLst/>
          </a:prstGeom>
          <a:noFill/>
          <a:ln>
            <a:noFill/>
          </a:ln>
        </p:spPr>
      </p:pic>
      <p:pic>
        <p:nvPicPr>
          <p:cNvPr id="310" name="Google Shape;310;p44"/>
          <p:cNvPicPr preferRelativeResize="0"/>
          <p:nvPr/>
        </p:nvPicPr>
        <p:blipFill>
          <a:blip r:embed="rId4">
            <a:alphaModFix/>
          </a:blip>
          <a:stretch>
            <a:fillRect/>
          </a:stretch>
        </p:blipFill>
        <p:spPr>
          <a:xfrm>
            <a:off x="5765548" y="62525"/>
            <a:ext cx="3378444" cy="1900375"/>
          </a:xfrm>
          <a:prstGeom prst="rect">
            <a:avLst/>
          </a:prstGeom>
          <a:noFill/>
          <a:ln>
            <a:noFill/>
          </a:ln>
        </p:spPr>
      </p:pic>
      <p:pic>
        <p:nvPicPr>
          <p:cNvPr id="311" name="Google Shape;311;p44"/>
          <p:cNvPicPr preferRelativeResize="0"/>
          <p:nvPr/>
        </p:nvPicPr>
        <p:blipFill>
          <a:blip r:embed="rId5">
            <a:alphaModFix/>
          </a:blip>
          <a:stretch>
            <a:fillRect/>
          </a:stretch>
        </p:blipFill>
        <p:spPr>
          <a:xfrm>
            <a:off x="-59905" y="2124675"/>
            <a:ext cx="4495825" cy="3018826"/>
          </a:xfrm>
          <a:prstGeom prst="rect">
            <a:avLst/>
          </a:prstGeom>
          <a:noFill/>
          <a:ln>
            <a:noFill/>
          </a:ln>
        </p:spPr>
      </p:pic>
      <p:pic>
        <p:nvPicPr>
          <p:cNvPr id="312" name="Google Shape;312;p44"/>
          <p:cNvPicPr preferRelativeResize="0"/>
          <p:nvPr/>
        </p:nvPicPr>
        <p:blipFill>
          <a:blip r:embed="rId6">
            <a:alphaModFix/>
          </a:blip>
          <a:stretch>
            <a:fillRect/>
          </a:stretch>
        </p:blipFill>
        <p:spPr>
          <a:xfrm>
            <a:off x="6306203" y="2814975"/>
            <a:ext cx="3506950" cy="2629650"/>
          </a:xfrm>
          <a:prstGeom prst="rect">
            <a:avLst/>
          </a:prstGeom>
          <a:noFill/>
          <a:ln>
            <a:noFill/>
          </a:ln>
        </p:spPr>
      </p:pic>
      <p:pic>
        <p:nvPicPr>
          <p:cNvPr id="313" name="Google Shape;313;p44"/>
          <p:cNvPicPr preferRelativeResize="0"/>
          <p:nvPr/>
        </p:nvPicPr>
        <p:blipFill>
          <a:blip r:embed="rId7">
            <a:alphaModFix/>
          </a:blip>
          <a:stretch>
            <a:fillRect/>
          </a:stretch>
        </p:blipFill>
        <p:spPr>
          <a:xfrm>
            <a:off x="4618600" y="1721125"/>
            <a:ext cx="2826598" cy="2119949"/>
          </a:xfrm>
          <a:prstGeom prst="rect">
            <a:avLst/>
          </a:prstGeom>
          <a:noFill/>
          <a:ln>
            <a:noFill/>
          </a:ln>
        </p:spPr>
      </p:pic>
      <p:sp>
        <p:nvSpPr>
          <p:cNvPr id="314" name="Google Shape;314;p44"/>
          <p:cNvSpPr txBox="1"/>
          <p:nvPr/>
        </p:nvSpPr>
        <p:spPr>
          <a:xfrm>
            <a:off x="91000" y="0"/>
            <a:ext cx="2676600" cy="183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Around 150 species of dragonflies have been found in Arizona</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rPr lang="en" sz="1800">
                <a:solidFill>
                  <a:schemeClr val="dk2"/>
                </a:solidFill>
              </a:rPr>
              <a:t>60 species have been seen along the Santa Cruz River</a:t>
            </a:r>
            <a:endParaRPr sz="1800">
              <a:solidFill>
                <a:schemeClr val="dk2"/>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20" name="Google Shape;320;p4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The Santa Cruz River was once dried up and filled with trash. Thanks to dragonflies, the river is once again flowing with clean water." id="321" name="Google Shape;321;p45" title="Dragonflies help restore Arizona river's ecosystem">
            <a:hlinkClick r:id="rId3"/>
          </p:cNvPr>
          <p:cNvPicPr preferRelativeResize="0"/>
          <p:nvPr/>
        </p:nvPicPr>
        <p:blipFill>
          <a:blip r:embed="rId4">
            <a:alphaModFix/>
          </a:blip>
          <a:stretch>
            <a:fillRect/>
          </a:stretch>
        </p:blipFill>
        <p:spPr>
          <a:xfrm>
            <a:off x="0" y="-3"/>
            <a:ext cx="9005900" cy="506582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1"/>
                                        </p:tgtEl>
                                        <p:attrNameLst>
                                          <p:attrName>style.visibility</p:attrName>
                                        </p:attrNameLst>
                                      </p:cBhvr>
                                      <p:to>
                                        <p:strVal val="visible"/>
                                      </p:to>
                                    </p:set>
                                    <p:animEffect filter="fade" transition="in">
                                      <p:cBhvr>
                                        <p:cTn dur="1000"/>
                                        <p:tgtEl>
                                          <p:spTgt spid="3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6"/>
          <p:cNvSpPr txBox="1"/>
          <p:nvPr>
            <p:ph type="title"/>
          </p:nvPr>
        </p:nvSpPr>
        <p:spPr>
          <a:xfrm>
            <a:off x="311700" y="1505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Dragonflies as Metal Detectors</a:t>
            </a:r>
            <a:endParaRPr/>
          </a:p>
        </p:txBody>
      </p:sp>
      <p:sp>
        <p:nvSpPr>
          <p:cNvPr id="327" name="Google Shape;327;p4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28" name="Google Shape;328;p46"/>
          <p:cNvPicPr preferRelativeResize="0"/>
          <p:nvPr/>
        </p:nvPicPr>
        <p:blipFill rotWithShape="1">
          <a:blip r:embed="rId3">
            <a:alphaModFix/>
          </a:blip>
          <a:srcRect b="4530" l="0" r="0" t="5054"/>
          <a:stretch/>
        </p:blipFill>
        <p:spPr>
          <a:xfrm>
            <a:off x="228600" y="969800"/>
            <a:ext cx="8686800" cy="41423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pic>
        <p:nvPicPr>
          <p:cNvPr id="333" name="Google Shape;333;p47"/>
          <p:cNvPicPr preferRelativeResize="0"/>
          <p:nvPr/>
        </p:nvPicPr>
        <p:blipFill>
          <a:blip r:embed="rId3">
            <a:alphaModFix/>
          </a:blip>
          <a:stretch>
            <a:fillRect/>
          </a:stretch>
        </p:blipFill>
        <p:spPr>
          <a:xfrm>
            <a:off x="152400" y="451650"/>
            <a:ext cx="4093150" cy="4539450"/>
          </a:xfrm>
          <a:prstGeom prst="rect">
            <a:avLst/>
          </a:prstGeom>
          <a:noFill/>
          <a:ln>
            <a:noFill/>
          </a:ln>
        </p:spPr>
      </p:pic>
      <p:pic>
        <p:nvPicPr>
          <p:cNvPr id="334" name="Google Shape;334;p47"/>
          <p:cNvPicPr preferRelativeResize="0"/>
          <p:nvPr/>
        </p:nvPicPr>
        <p:blipFill>
          <a:blip r:embed="rId4">
            <a:alphaModFix/>
          </a:blip>
          <a:stretch>
            <a:fillRect/>
          </a:stretch>
        </p:blipFill>
        <p:spPr>
          <a:xfrm>
            <a:off x="4148430" y="661750"/>
            <a:ext cx="2084801" cy="2677675"/>
          </a:xfrm>
          <a:prstGeom prst="rect">
            <a:avLst/>
          </a:prstGeom>
          <a:noFill/>
          <a:ln>
            <a:noFill/>
          </a:ln>
        </p:spPr>
      </p:pic>
      <p:pic>
        <p:nvPicPr>
          <p:cNvPr id="335" name="Google Shape;335;p47"/>
          <p:cNvPicPr preferRelativeResize="0"/>
          <p:nvPr/>
        </p:nvPicPr>
        <p:blipFill rotWithShape="1">
          <a:blip r:embed="rId5">
            <a:alphaModFix/>
          </a:blip>
          <a:srcRect b="0" l="10842" r="0" t="0"/>
          <a:stretch/>
        </p:blipFill>
        <p:spPr>
          <a:xfrm>
            <a:off x="4006050" y="3228150"/>
            <a:ext cx="1961975" cy="1915350"/>
          </a:xfrm>
          <a:prstGeom prst="rect">
            <a:avLst/>
          </a:prstGeom>
          <a:noFill/>
          <a:ln>
            <a:noFill/>
          </a:ln>
        </p:spPr>
      </p:pic>
      <p:pic>
        <p:nvPicPr>
          <p:cNvPr id="336" name="Google Shape;336;p47"/>
          <p:cNvPicPr preferRelativeResize="0"/>
          <p:nvPr/>
        </p:nvPicPr>
        <p:blipFill rotWithShape="1">
          <a:blip r:embed="rId6">
            <a:alphaModFix/>
          </a:blip>
          <a:srcRect b="9141" l="5096" r="0" t="4786"/>
          <a:stretch/>
        </p:blipFill>
        <p:spPr>
          <a:xfrm>
            <a:off x="5703900" y="231925"/>
            <a:ext cx="3440100" cy="4164750"/>
          </a:xfrm>
          <a:prstGeom prst="rect">
            <a:avLst/>
          </a:prstGeom>
          <a:noFill/>
          <a:ln>
            <a:noFill/>
          </a:ln>
        </p:spPr>
      </p:pic>
      <p:sp>
        <p:nvSpPr>
          <p:cNvPr id="337" name="Google Shape;337;p47"/>
          <p:cNvSpPr/>
          <p:nvPr/>
        </p:nvSpPr>
        <p:spPr>
          <a:xfrm>
            <a:off x="4804925" y="921075"/>
            <a:ext cx="339600" cy="359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8" name="Google Shape;338;p47"/>
          <p:cNvSpPr/>
          <p:nvPr/>
        </p:nvSpPr>
        <p:spPr>
          <a:xfrm>
            <a:off x="4402200" y="3899900"/>
            <a:ext cx="339600" cy="359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pic>
        <p:nvPicPr>
          <p:cNvPr id="343" name="Google Shape;343;p48"/>
          <p:cNvPicPr preferRelativeResize="0"/>
          <p:nvPr/>
        </p:nvPicPr>
        <p:blipFill rotWithShape="1">
          <a:blip r:embed="rId3">
            <a:alphaModFix/>
          </a:blip>
          <a:srcRect b="7125" l="0" r="0" t="8658"/>
          <a:stretch/>
        </p:blipFill>
        <p:spPr>
          <a:xfrm>
            <a:off x="0" y="102100"/>
            <a:ext cx="3624849" cy="4074850"/>
          </a:xfrm>
          <a:prstGeom prst="rect">
            <a:avLst/>
          </a:prstGeom>
          <a:noFill/>
          <a:ln>
            <a:noFill/>
          </a:ln>
        </p:spPr>
      </p:pic>
      <p:pic>
        <p:nvPicPr>
          <p:cNvPr id="344" name="Google Shape;344;p48"/>
          <p:cNvPicPr preferRelativeResize="0"/>
          <p:nvPr/>
        </p:nvPicPr>
        <p:blipFill rotWithShape="1">
          <a:blip r:embed="rId4">
            <a:alphaModFix/>
          </a:blip>
          <a:srcRect b="0" l="0" r="19782" t="0"/>
          <a:stretch/>
        </p:blipFill>
        <p:spPr>
          <a:xfrm rot="-5400000">
            <a:off x="6548375" y="87649"/>
            <a:ext cx="2683276" cy="2507975"/>
          </a:xfrm>
          <a:prstGeom prst="rect">
            <a:avLst/>
          </a:prstGeom>
          <a:noFill/>
          <a:ln>
            <a:noFill/>
          </a:ln>
        </p:spPr>
      </p:pic>
      <p:pic>
        <p:nvPicPr>
          <p:cNvPr id="345" name="Google Shape;345;p48"/>
          <p:cNvPicPr preferRelativeResize="0"/>
          <p:nvPr/>
        </p:nvPicPr>
        <p:blipFill>
          <a:blip r:embed="rId5">
            <a:alphaModFix/>
          </a:blip>
          <a:stretch>
            <a:fillRect/>
          </a:stretch>
        </p:blipFill>
        <p:spPr>
          <a:xfrm>
            <a:off x="3577496" y="1320900"/>
            <a:ext cx="3127803" cy="3756381"/>
          </a:xfrm>
          <a:prstGeom prst="rect">
            <a:avLst/>
          </a:prstGeom>
          <a:noFill/>
          <a:ln>
            <a:noFill/>
          </a:ln>
        </p:spPr>
      </p:pic>
      <p:pic>
        <p:nvPicPr>
          <p:cNvPr id="346" name="Google Shape;346;p48"/>
          <p:cNvPicPr preferRelativeResize="0"/>
          <p:nvPr/>
        </p:nvPicPr>
        <p:blipFill rotWithShape="1">
          <a:blip r:embed="rId6">
            <a:alphaModFix/>
          </a:blip>
          <a:srcRect b="0" l="0" r="0" t="30580"/>
          <a:stretch/>
        </p:blipFill>
        <p:spPr>
          <a:xfrm>
            <a:off x="6248400" y="2394000"/>
            <a:ext cx="2895601" cy="2683274"/>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pic>
        <p:nvPicPr>
          <p:cNvPr id="351" name="Google Shape;351;p49"/>
          <p:cNvPicPr preferRelativeResize="0"/>
          <p:nvPr/>
        </p:nvPicPr>
        <p:blipFill rotWithShape="1">
          <a:blip r:embed="rId3">
            <a:alphaModFix/>
          </a:blip>
          <a:srcRect b="14559" l="0" r="0" t="0"/>
          <a:stretch/>
        </p:blipFill>
        <p:spPr>
          <a:xfrm>
            <a:off x="152400" y="152400"/>
            <a:ext cx="2320125" cy="2646274"/>
          </a:xfrm>
          <a:prstGeom prst="rect">
            <a:avLst/>
          </a:prstGeom>
          <a:noFill/>
          <a:ln>
            <a:noFill/>
          </a:ln>
        </p:spPr>
      </p:pic>
      <p:pic>
        <p:nvPicPr>
          <p:cNvPr id="352" name="Google Shape;352;p49"/>
          <p:cNvPicPr preferRelativeResize="0"/>
          <p:nvPr/>
        </p:nvPicPr>
        <p:blipFill rotWithShape="1">
          <a:blip r:embed="rId4">
            <a:alphaModFix/>
          </a:blip>
          <a:srcRect b="12023" l="5918" r="0" t="8511"/>
          <a:stretch/>
        </p:blipFill>
        <p:spPr>
          <a:xfrm>
            <a:off x="5673950" y="411700"/>
            <a:ext cx="3410475" cy="3845149"/>
          </a:xfrm>
          <a:prstGeom prst="rect">
            <a:avLst/>
          </a:prstGeom>
          <a:noFill/>
          <a:ln>
            <a:noFill/>
          </a:ln>
        </p:spPr>
      </p:pic>
      <p:pic>
        <p:nvPicPr>
          <p:cNvPr id="353" name="Google Shape;353;p49"/>
          <p:cNvPicPr preferRelativeResize="0"/>
          <p:nvPr/>
        </p:nvPicPr>
        <p:blipFill rotWithShape="1">
          <a:blip r:embed="rId5">
            <a:alphaModFix/>
          </a:blip>
          <a:srcRect b="5270" l="0" r="3883" t="13403"/>
          <a:stretch/>
        </p:blipFill>
        <p:spPr>
          <a:xfrm>
            <a:off x="2409525" y="-57725"/>
            <a:ext cx="3484124" cy="3935025"/>
          </a:xfrm>
          <a:prstGeom prst="rect">
            <a:avLst/>
          </a:prstGeom>
          <a:noFill/>
          <a:ln>
            <a:noFill/>
          </a:ln>
        </p:spPr>
      </p:pic>
      <p:sp>
        <p:nvSpPr>
          <p:cNvPr id="354" name="Google Shape;354;p49"/>
          <p:cNvSpPr/>
          <p:nvPr/>
        </p:nvSpPr>
        <p:spPr>
          <a:xfrm>
            <a:off x="320725" y="152400"/>
            <a:ext cx="339600" cy="459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5" name="Google Shape;355;p49"/>
          <p:cNvSpPr/>
          <p:nvPr/>
        </p:nvSpPr>
        <p:spPr>
          <a:xfrm>
            <a:off x="1511800" y="1013550"/>
            <a:ext cx="339600" cy="199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6" name="Google Shape;356;p49"/>
          <p:cNvSpPr/>
          <p:nvPr/>
        </p:nvSpPr>
        <p:spPr>
          <a:xfrm>
            <a:off x="2132925" y="1213350"/>
            <a:ext cx="339600" cy="199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pic>
        <p:nvPicPr>
          <p:cNvPr id="361" name="Google Shape;361;p50"/>
          <p:cNvPicPr preferRelativeResize="0"/>
          <p:nvPr/>
        </p:nvPicPr>
        <p:blipFill rotWithShape="1">
          <a:blip r:embed="rId3">
            <a:alphaModFix/>
          </a:blip>
          <a:srcRect b="16323" l="14558" r="15183" t="15977"/>
          <a:stretch/>
        </p:blipFill>
        <p:spPr>
          <a:xfrm>
            <a:off x="0" y="326250"/>
            <a:ext cx="2546775" cy="3275850"/>
          </a:xfrm>
          <a:prstGeom prst="rect">
            <a:avLst/>
          </a:prstGeom>
          <a:noFill/>
          <a:ln>
            <a:noFill/>
          </a:ln>
        </p:spPr>
      </p:pic>
      <p:pic>
        <p:nvPicPr>
          <p:cNvPr id="362" name="Google Shape;362;p50"/>
          <p:cNvPicPr preferRelativeResize="0"/>
          <p:nvPr/>
        </p:nvPicPr>
        <p:blipFill rotWithShape="1">
          <a:blip r:embed="rId4">
            <a:alphaModFix/>
          </a:blip>
          <a:srcRect b="7026" l="0" r="0" t="7292"/>
          <a:stretch/>
        </p:blipFill>
        <p:spPr>
          <a:xfrm>
            <a:off x="2691225" y="385075"/>
            <a:ext cx="3624849" cy="4145875"/>
          </a:xfrm>
          <a:prstGeom prst="rect">
            <a:avLst/>
          </a:prstGeom>
          <a:noFill/>
          <a:ln>
            <a:noFill/>
          </a:ln>
        </p:spPr>
      </p:pic>
      <p:pic>
        <p:nvPicPr>
          <p:cNvPr id="363" name="Google Shape;363;p50"/>
          <p:cNvPicPr preferRelativeResize="0"/>
          <p:nvPr/>
        </p:nvPicPr>
        <p:blipFill>
          <a:blip r:embed="rId5">
            <a:alphaModFix/>
          </a:blip>
          <a:stretch>
            <a:fillRect/>
          </a:stretch>
        </p:blipFill>
        <p:spPr>
          <a:xfrm>
            <a:off x="6460525" y="885551"/>
            <a:ext cx="2675695" cy="3571701"/>
          </a:xfrm>
          <a:prstGeom prst="rect">
            <a:avLst/>
          </a:prstGeom>
          <a:noFill/>
          <a:ln>
            <a:noFill/>
          </a:ln>
        </p:spPr>
      </p:pic>
      <p:sp>
        <p:nvSpPr>
          <p:cNvPr id="364" name="Google Shape;364;p50"/>
          <p:cNvSpPr/>
          <p:nvPr/>
        </p:nvSpPr>
        <p:spPr>
          <a:xfrm>
            <a:off x="7511625" y="2122125"/>
            <a:ext cx="552000" cy="199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pic>
        <p:nvPicPr>
          <p:cNvPr id="369" name="Google Shape;369;p51"/>
          <p:cNvPicPr preferRelativeResize="0"/>
          <p:nvPr/>
        </p:nvPicPr>
        <p:blipFill rotWithShape="1">
          <a:blip r:embed="rId3">
            <a:alphaModFix/>
          </a:blip>
          <a:srcRect b="0" l="8490" r="5931" t="0"/>
          <a:stretch/>
        </p:blipFill>
        <p:spPr>
          <a:xfrm>
            <a:off x="166825" y="2039650"/>
            <a:ext cx="3368874" cy="2951450"/>
          </a:xfrm>
          <a:prstGeom prst="rect">
            <a:avLst/>
          </a:prstGeom>
          <a:noFill/>
          <a:ln>
            <a:noFill/>
          </a:ln>
        </p:spPr>
      </p:pic>
      <p:pic>
        <p:nvPicPr>
          <p:cNvPr id="370" name="Google Shape;370;p51"/>
          <p:cNvPicPr preferRelativeResize="0"/>
          <p:nvPr/>
        </p:nvPicPr>
        <p:blipFill rotWithShape="1">
          <a:blip r:embed="rId4">
            <a:alphaModFix/>
          </a:blip>
          <a:srcRect b="9494" l="0" r="10523" t="0"/>
          <a:stretch/>
        </p:blipFill>
        <p:spPr>
          <a:xfrm>
            <a:off x="5842250" y="152400"/>
            <a:ext cx="2817925" cy="3804825"/>
          </a:xfrm>
          <a:prstGeom prst="rect">
            <a:avLst/>
          </a:prstGeom>
          <a:noFill/>
          <a:ln>
            <a:noFill/>
          </a:ln>
        </p:spPr>
      </p:pic>
      <p:pic>
        <p:nvPicPr>
          <p:cNvPr id="371" name="Google Shape;371;p51"/>
          <p:cNvPicPr preferRelativeResize="0"/>
          <p:nvPr/>
        </p:nvPicPr>
        <p:blipFill>
          <a:blip r:embed="rId5">
            <a:alphaModFix/>
          </a:blip>
          <a:stretch>
            <a:fillRect/>
          </a:stretch>
        </p:blipFill>
        <p:spPr>
          <a:xfrm>
            <a:off x="152400" y="152400"/>
            <a:ext cx="2115850" cy="2245600"/>
          </a:xfrm>
          <a:prstGeom prst="rect">
            <a:avLst/>
          </a:prstGeom>
          <a:noFill/>
          <a:ln>
            <a:noFill/>
          </a:ln>
        </p:spPr>
      </p:pic>
      <p:pic>
        <p:nvPicPr>
          <p:cNvPr id="372" name="Google Shape;372;p51"/>
          <p:cNvPicPr preferRelativeResize="0"/>
          <p:nvPr/>
        </p:nvPicPr>
        <p:blipFill rotWithShape="1">
          <a:blip r:embed="rId6">
            <a:alphaModFix/>
          </a:blip>
          <a:srcRect b="0" l="0" r="0" t="8659"/>
          <a:stretch/>
        </p:blipFill>
        <p:spPr>
          <a:xfrm>
            <a:off x="2706600" y="102100"/>
            <a:ext cx="3068126" cy="3740826"/>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pic>
        <p:nvPicPr>
          <p:cNvPr id="377" name="Google Shape;377;p52" title="PXL_20240618_145303678.jpg"/>
          <p:cNvPicPr preferRelativeResize="0"/>
          <p:nvPr/>
        </p:nvPicPr>
        <p:blipFill rotWithShape="1">
          <a:blip r:embed="rId3">
            <a:alphaModFix/>
          </a:blip>
          <a:srcRect b="0" l="5083" r="3006" t="0"/>
          <a:stretch/>
        </p:blipFill>
        <p:spPr>
          <a:xfrm rot="-5400000">
            <a:off x="4446999" y="528249"/>
            <a:ext cx="5154227" cy="4205725"/>
          </a:xfrm>
          <a:prstGeom prst="rect">
            <a:avLst/>
          </a:prstGeom>
          <a:noFill/>
          <a:ln>
            <a:noFill/>
          </a:ln>
        </p:spPr>
      </p:pic>
      <p:sp>
        <p:nvSpPr>
          <p:cNvPr id="378" name="Google Shape;378;p52"/>
          <p:cNvSpPr txBox="1"/>
          <p:nvPr/>
        </p:nvSpPr>
        <p:spPr>
          <a:xfrm>
            <a:off x="160900" y="35875"/>
            <a:ext cx="4760400" cy="354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2"/>
                </a:solidFill>
              </a:rPr>
              <a:t>Arizona Dragonfly Infographic</a:t>
            </a:r>
            <a:endParaRPr sz="2200">
              <a:solidFill>
                <a:schemeClr val="dk2"/>
              </a:solidFill>
            </a:endParaRPr>
          </a:p>
          <a:p>
            <a:pPr indent="-368300" lvl="0" marL="457200" rtl="0" algn="l">
              <a:lnSpc>
                <a:spcPct val="115000"/>
              </a:lnSpc>
              <a:spcBef>
                <a:spcPts val="1200"/>
              </a:spcBef>
              <a:spcAft>
                <a:spcPts val="0"/>
              </a:spcAft>
              <a:buClr>
                <a:schemeClr val="dk2"/>
              </a:buClr>
              <a:buSzPts val="2200"/>
              <a:buChar char="●"/>
            </a:pPr>
            <a:r>
              <a:rPr lang="en" sz="2200">
                <a:solidFill>
                  <a:schemeClr val="dk2"/>
                </a:solidFill>
              </a:rPr>
              <a:t>Scientific drawing of AZ dragonfly (draft in journals first)</a:t>
            </a:r>
            <a:endParaRPr sz="2200">
              <a:solidFill>
                <a:schemeClr val="dk2"/>
              </a:solidFill>
            </a:endParaRPr>
          </a:p>
          <a:p>
            <a:pPr indent="-368300" lvl="0" marL="457200" rtl="0" algn="l">
              <a:lnSpc>
                <a:spcPct val="115000"/>
              </a:lnSpc>
              <a:spcBef>
                <a:spcPts val="0"/>
              </a:spcBef>
              <a:spcAft>
                <a:spcPts val="0"/>
              </a:spcAft>
              <a:buClr>
                <a:schemeClr val="dk2"/>
              </a:buClr>
              <a:buSzPts val="2200"/>
              <a:buChar char="●"/>
            </a:pPr>
            <a:r>
              <a:rPr lang="en" sz="2200">
                <a:solidFill>
                  <a:schemeClr val="dk2"/>
                </a:solidFill>
              </a:rPr>
              <a:t>food web/ place in ecosystem</a:t>
            </a:r>
            <a:endParaRPr sz="2200">
              <a:solidFill>
                <a:schemeClr val="dk2"/>
              </a:solidFill>
            </a:endParaRPr>
          </a:p>
          <a:p>
            <a:pPr indent="-368300" lvl="0" marL="457200" rtl="0" algn="l">
              <a:lnSpc>
                <a:spcPct val="115000"/>
              </a:lnSpc>
              <a:spcBef>
                <a:spcPts val="0"/>
              </a:spcBef>
              <a:spcAft>
                <a:spcPts val="0"/>
              </a:spcAft>
              <a:buClr>
                <a:schemeClr val="dk2"/>
              </a:buClr>
              <a:buSzPts val="2200"/>
              <a:buChar char="●"/>
            </a:pPr>
            <a:r>
              <a:rPr lang="en" sz="2200">
                <a:solidFill>
                  <a:schemeClr val="dk2"/>
                </a:solidFill>
              </a:rPr>
              <a:t>life cycle </a:t>
            </a:r>
            <a:endParaRPr sz="2200">
              <a:solidFill>
                <a:schemeClr val="dk2"/>
              </a:solidFill>
            </a:endParaRPr>
          </a:p>
          <a:p>
            <a:pPr indent="-368300" lvl="0" marL="457200" rtl="0" algn="l">
              <a:lnSpc>
                <a:spcPct val="115000"/>
              </a:lnSpc>
              <a:spcBef>
                <a:spcPts val="0"/>
              </a:spcBef>
              <a:spcAft>
                <a:spcPts val="0"/>
              </a:spcAft>
              <a:buClr>
                <a:schemeClr val="dk2"/>
              </a:buClr>
              <a:buSzPts val="2200"/>
              <a:buChar char="●"/>
            </a:pPr>
            <a:r>
              <a:rPr lang="en" sz="2200">
                <a:solidFill>
                  <a:schemeClr val="dk2"/>
                </a:solidFill>
              </a:rPr>
              <a:t>Importance of dragonflies</a:t>
            </a:r>
            <a:endParaRPr sz="2200">
              <a:solidFill>
                <a:schemeClr val="dk2"/>
              </a:solidFill>
            </a:endParaRPr>
          </a:p>
          <a:p>
            <a:pPr indent="-368300" lvl="0" marL="457200" rtl="0" algn="l">
              <a:spcBef>
                <a:spcPts val="0"/>
              </a:spcBef>
              <a:spcAft>
                <a:spcPts val="0"/>
              </a:spcAft>
              <a:buClr>
                <a:schemeClr val="dk2"/>
              </a:buClr>
              <a:buSzPts val="2200"/>
              <a:buChar char="●"/>
            </a:pPr>
            <a:r>
              <a:rPr lang="en" sz="2200">
                <a:solidFill>
                  <a:schemeClr val="dk2"/>
                </a:solidFill>
              </a:rPr>
              <a:t>Other interesting info</a:t>
            </a:r>
            <a:endParaRPr sz="2200">
              <a:solidFill>
                <a:schemeClr val="dk2"/>
              </a:solidFill>
            </a:endParaRPr>
          </a:p>
        </p:txBody>
      </p:sp>
      <p:pic>
        <p:nvPicPr>
          <p:cNvPr id="379" name="Google Shape;379;p52"/>
          <p:cNvPicPr preferRelativeResize="0"/>
          <p:nvPr/>
        </p:nvPicPr>
        <p:blipFill>
          <a:blip r:embed="rId4">
            <a:alphaModFix/>
          </a:blip>
          <a:stretch>
            <a:fillRect/>
          </a:stretch>
        </p:blipFill>
        <p:spPr>
          <a:xfrm>
            <a:off x="0" y="2965575"/>
            <a:ext cx="4115900" cy="22426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pic>
        <p:nvPicPr>
          <p:cNvPr id="384" name="Google Shape;384;p53"/>
          <p:cNvPicPr preferRelativeResize="0"/>
          <p:nvPr/>
        </p:nvPicPr>
        <p:blipFill>
          <a:blip r:embed="rId3">
            <a:alphaModFix/>
          </a:blip>
          <a:stretch>
            <a:fillRect/>
          </a:stretch>
        </p:blipFill>
        <p:spPr>
          <a:xfrm>
            <a:off x="152400" y="152400"/>
            <a:ext cx="6453457" cy="4838701"/>
          </a:xfrm>
          <a:prstGeom prst="rect">
            <a:avLst/>
          </a:prstGeom>
          <a:noFill/>
          <a:ln>
            <a:noFill/>
          </a:ln>
        </p:spPr>
      </p:pic>
      <p:pic>
        <p:nvPicPr>
          <p:cNvPr id="385" name="Google Shape;385;p53"/>
          <p:cNvPicPr preferRelativeResize="0"/>
          <p:nvPr/>
        </p:nvPicPr>
        <p:blipFill>
          <a:blip r:embed="rId4">
            <a:alphaModFix/>
          </a:blip>
          <a:stretch>
            <a:fillRect/>
          </a:stretch>
        </p:blipFill>
        <p:spPr>
          <a:xfrm>
            <a:off x="6758257" y="152400"/>
            <a:ext cx="2233343" cy="2981222"/>
          </a:xfrm>
          <a:prstGeom prst="rect">
            <a:avLst/>
          </a:prstGeom>
          <a:noFill/>
          <a:ln>
            <a:noFill/>
          </a:ln>
        </p:spPr>
      </p:pic>
      <p:sp>
        <p:nvSpPr>
          <p:cNvPr id="386" name="Google Shape;386;p53"/>
          <p:cNvSpPr/>
          <p:nvPr/>
        </p:nvSpPr>
        <p:spPr>
          <a:xfrm>
            <a:off x="4455475" y="2069625"/>
            <a:ext cx="339600" cy="699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pic>
        <p:nvPicPr>
          <p:cNvPr id="391" name="Google Shape;391;p54" title="PXL_20240618_145048671.jpg"/>
          <p:cNvPicPr preferRelativeResize="0"/>
          <p:nvPr/>
        </p:nvPicPr>
        <p:blipFill>
          <a:blip r:embed="rId3">
            <a:alphaModFix/>
          </a:blip>
          <a:stretch>
            <a:fillRect/>
          </a:stretch>
        </p:blipFill>
        <p:spPr>
          <a:xfrm>
            <a:off x="152400" y="1500326"/>
            <a:ext cx="2618074" cy="3490775"/>
          </a:xfrm>
          <a:prstGeom prst="rect">
            <a:avLst/>
          </a:prstGeom>
          <a:noFill/>
          <a:ln>
            <a:noFill/>
          </a:ln>
        </p:spPr>
      </p:pic>
      <p:pic>
        <p:nvPicPr>
          <p:cNvPr id="392" name="Google Shape;392;p54" title="PXL_20240618_145005247.jpg"/>
          <p:cNvPicPr preferRelativeResize="0"/>
          <p:nvPr/>
        </p:nvPicPr>
        <p:blipFill rotWithShape="1">
          <a:blip r:embed="rId4">
            <a:alphaModFix/>
          </a:blip>
          <a:srcRect b="0" l="0" r="8742" t="7304"/>
          <a:stretch/>
        </p:blipFill>
        <p:spPr>
          <a:xfrm rot="5400000">
            <a:off x="5978976" y="617200"/>
            <a:ext cx="3644575" cy="2776474"/>
          </a:xfrm>
          <a:prstGeom prst="rect">
            <a:avLst/>
          </a:prstGeom>
          <a:noFill/>
          <a:ln>
            <a:noFill/>
          </a:ln>
        </p:spPr>
      </p:pic>
      <p:pic>
        <p:nvPicPr>
          <p:cNvPr id="393" name="Google Shape;393;p54" title="PXL_20240618_145254543.jpg"/>
          <p:cNvPicPr preferRelativeResize="0"/>
          <p:nvPr/>
        </p:nvPicPr>
        <p:blipFill>
          <a:blip r:embed="rId5">
            <a:alphaModFix/>
          </a:blip>
          <a:stretch>
            <a:fillRect/>
          </a:stretch>
        </p:blipFill>
        <p:spPr>
          <a:xfrm>
            <a:off x="2974975" y="2269331"/>
            <a:ext cx="3629025" cy="2721769"/>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pic>
        <p:nvPicPr>
          <p:cNvPr id="398" name="Google Shape;398;p55"/>
          <p:cNvPicPr preferRelativeResize="0"/>
          <p:nvPr/>
        </p:nvPicPr>
        <p:blipFill>
          <a:blip r:embed="rId3">
            <a:alphaModFix/>
          </a:blip>
          <a:stretch>
            <a:fillRect/>
          </a:stretch>
        </p:blipFill>
        <p:spPr>
          <a:xfrm>
            <a:off x="152400" y="152400"/>
            <a:ext cx="5985734" cy="4838701"/>
          </a:xfrm>
          <a:prstGeom prst="rect">
            <a:avLst/>
          </a:prstGeom>
          <a:noFill/>
          <a:ln>
            <a:noFill/>
          </a:ln>
        </p:spPr>
      </p:pic>
      <p:pic>
        <p:nvPicPr>
          <p:cNvPr id="399" name="Google Shape;399;p55"/>
          <p:cNvPicPr preferRelativeResize="0"/>
          <p:nvPr/>
        </p:nvPicPr>
        <p:blipFill>
          <a:blip r:embed="rId4">
            <a:alphaModFix/>
          </a:blip>
          <a:stretch>
            <a:fillRect/>
          </a:stretch>
        </p:blipFill>
        <p:spPr>
          <a:xfrm>
            <a:off x="6240750" y="102100"/>
            <a:ext cx="2100749" cy="2804226"/>
          </a:xfrm>
          <a:prstGeom prst="rect">
            <a:avLst/>
          </a:prstGeom>
          <a:noFill/>
          <a:ln>
            <a:noFill/>
          </a:ln>
        </p:spPr>
      </p:pic>
      <p:pic>
        <p:nvPicPr>
          <p:cNvPr id="400" name="Google Shape;400;p55"/>
          <p:cNvPicPr preferRelativeResize="0"/>
          <p:nvPr/>
        </p:nvPicPr>
        <p:blipFill rotWithShape="1">
          <a:blip r:embed="rId5">
            <a:alphaModFix/>
          </a:blip>
          <a:srcRect b="12698" l="0" r="0" t="33222"/>
          <a:stretch/>
        </p:blipFill>
        <p:spPr>
          <a:xfrm>
            <a:off x="5478700" y="2449125"/>
            <a:ext cx="3624849" cy="26167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pic>
        <p:nvPicPr>
          <p:cNvPr id="405" name="Google Shape;405;p56"/>
          <p:cNvPicPr preferRelativeResize="0"/>
          <p:nvPr/>
        </p:nvPicPr>
        <p:blipFill rotWithShape="1">
          <a:blip r:embed="rId3">
            <a:alphaModFix/>
          </a:blip>
          <a:srcRect b="12273" l="32167" r="0" t="0"/>
          <a:stretch/>
        </p:blipFill>
        <p:spPr>
          <a:xfrm>
            <a:off x="3378775" y="195450"/>
            <a:ext cx="4539000" cy="4245025"/>
          </a:xfrm>
          <a:prstGeom prst="rect">
            <a:avLst/>
          </a:prstGeom>
          <a:noFill/>
          <a:ln>
            <a:noFill/>
          </a:ln>
        </p:spPr>
      </p:pic>
      <p:sp>
        <p:nvSpPr>
          <p:cNvPr id="406" name="Google Shape;406;p56"/>
          <p:cNvSpPr txBox="1"/>
          <p:nvPr/>
        </p:nvSpPr>
        <p:spPr>
          <a:xfrm>
            <a:off x="137150" y="395150"/>
            <a:ext cx="33642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chemeClr val="dk2"/>
                </a:solidFill>
              </a:rPr>
              <a:t>Warm Up</a:t>
            </a:r>
            <a:endParaRPr sz="2400">
              <a:solidFill>
                <a:schemeClr val="dk2"/>
              </a:solidFill>
            </a:endParaRPr>
          </a:p>
          <a:p>
            <a:pPr indent="0" lvl="0" marL="0" rtl="0" algn="l">
              <a:spcBef>
                <a:spcPts val="0"/>
              </a:spcBef>
              <a:spcAft>
                <a:spcPts val="0"/>
              </a:spcAft>
              <a:buNone/>
            </a:pPr>
            <a:r>
              <a:t/>
            </a:r>
            <a:endParaRPr sz="2400">
              <a:solidFill>
                <a:schemeClr val="dk2"/>
              </a:solidFill>
            </a:endParaRPr>
          </a:p>
          <a:p>
            <a:pPr indent="0" lvl="0" marL="0" rtl="0" algn="l">
              <a:spcBef>
                <a:spcPts val="0"/>
              </a:spcBef>
              <a:spcAft>
                <a:spcPts val="0"/>
              </a:spcAft>
              <a:buNone/>
            </a:pPr>
            <a:r>
              <a:rPr lang="en" sz="2400">
                <a:solidFill>
                  <a:schemeClr val="dk2"/>
                </a:solidFill>
              </a:rPr>
              <a:t>What do you observe?</a:t>
            </a:r>
            <a:endParaRPr sz="2400">
              <a:solidFill>
                <a:schemeClr val="dk2"/>
              </a:solidFill>
            </a:endParaRPr>
          </a:p>
          <a:p>
            <a:pPr indent="0" lvl="0" marL="0" rtl="0" algn="l">
              <a:spcBef>
                <a:spcPts val="0"/>
              </a:spcBef>
              <a:spcAft>
                <a:spcPts val="0"/>
              </a:spcAft>
              <a:buNone/>
            </a:pPr>
            <a:r>
              <a:t/>
            </a:r>
            <a:endParaRPr sz="2400">
              <a:solidFill>
                <a:schemeClr val="dk2"/>
              </a:solidFill>
            </a:endParaRPr>
          </a:p>
          <a:p>
            <a:pPr indent="0" lvl="0" marL="0" rtl="0" algn="l">
              <a:spcBef>
                <a:spcPts val="0"/>
              </a:spcBef>
              <a:spcAft>
                <a:spcPts val="0"/>
              </a:spcAft>
              <a:buNone/>
            </a:pPr>
            <a:r>
              <a:rPr lang="en" sz="2400">
                <a:solidFill>
                  <a:schemeClr val="dk2"/>
                </a:solidFill>
              </a:rPr>
              <a:t>What do you wonder (question)?</a:t>
            </a:r>
            <a:endParaRPr sz="24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pic>
        <p:nvPicPr>
          <p:cNvPr id="411" name="Google Shape;411;p57"/>
          <p:cNvPicPr preferRelativeResize="0"/>
          <p:nvPr/>
        </p:nvPicPr>
        <p:blipFill rotWithShape="1">
          <a:blip r:embed="rId3">
            <a:alphaModFix/>
          </a:blip>
          <a:srcRect b="12273" l="32167" r="0" t="0"/>
          <a:stretch/>
        </p:blipFill>
        <p:spPr>
          <a:xfrm>
            <a:off x="3378775" y="195450"/>
            <a:ext cx="4539000" cy="4245025"/>
          </a:xfrm>
          <a:prstGeom prst="rect">
            <a:avLst/>
          </a:prstGeom>
          <a:noFill/>
          <a:ln>
            <a:noFill/>
          </a:ln>
        </p:spPr>
      </p:pic>
      <p:sp>
        <p:nvSpPr>
          <p:cNvPr id="412" name="Google Shape;412;p57"/>
          <p:cNvSpPr txBox="1"/>
          <p:nvPr/>
        </p:nvSpPr>
        <p:spPr>
          <a:xfrm>
            <a:off x="137150" y="395150"/>
            <a:ext cx="3364200" cy="321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solidFill>
                  <a:schemeClr val="dk2"/>
                </a:solidFill>
              </a:rPr>
              <a:t>What might each different row mean?</a:t>
            </a:r>
            <a:endParaRPr sz="2300">
              <a:solidFill>
                <a:schemeClr val="dk2"/>
              </a:solidFill>
            </a:endParaRPr>
          </a:p>
          <a:p>
            <a:pPr indent="0" lvl="0" marL="0" rtl="0" algn="l">
              <a:spcBef>
                <a:spcPts val="0"/>
              </a:spcBef>
              <a:spcAft>
                <a:spcPts val="0"/>
              </a:spcAft>
              <a:buClr>
                <a:schemeClr val="dk1"/>
              </a:buClr>
              <a:buSzPts val="1100"/>
              <a:buFont typeface="Arial"/>
              <a:buNone/>
            </a:pPr>
            <a:r>
              <a:t/>
            </a:r>
            <a:endParaRPr sz="2300">
              <a:solidFill>
                <a:schemeClr val="dk2"/>
              </a:solidFill>
            </a:endParaRPr>
          </a:p>
          <a:p>
            <a:pPr indent="0" lvl="0" marL="0" rtl="0" algn="l">
              <a:spcBef>
                <a:spcPts val="0"/>
              </a:spcBef>
              <a:spcAft>
                <a:spcPts val="0"/>
              </a:spcAft>
              <a:buClr>
                <a:schemeClr val="dk1"/>
              </a:buClr>
              <a:buSzPts val="1100"/>
              <a:buFont typeface="Arial"/>
              <a:buNone/>
            </a:pPr>
            <a:r>
              <a:t/>
            </a:r>
            <a:endParaRPr sz="2300">
              <a:solidFill>
                <a:schemeClr val="dk2"/>
              </a:solidFill>
            </a:endParaRPr>
          </a:p>
          <a:p>
            <a:pPr indent="0" lvl="0" marL="0" rtl="0" algn="l">
              <a:spcBef>
                <a:spcPts val="0"/>
              </a:spcBef>
              <a:spcAft>
                <a:spcPts val="0"/>
              </a:spcAft>
              <a:buClr>
                <a:schemeClr val="dk1"/>
              </a:buClr>
              <a:buSzPts val="1100"/>
              <a:buFont typeface="Arial"/>
              <a:buNone/>
            </a:pPr>
            <a:r>
              <a:rPr lang="en" sz="2300">
                <a:solidFill>
                  <a:schemeClr val="dk2"/>
                </a:solidFill>
              </a:rPr>
              <a:t>What might the thickness of the bars mean?</a:t>
            </a:r>
            <a:endParaRPr sz="23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pic>
        <p:nvPicPr>
          <p:cNvPr id="417" name="Google Shape;417;p58"/>
          <p:cNvPicPr preferRelativeResize="0"/>
          <p:nvPr/>
        </p:nvPicPr>
        <p:blipFill rotWithShape="1">
          <a:blip r:embed="rId3">
            <a:alphaModFix/>
          </a:blip>
          <a:srcRect b="0" l="32061" r="0" t="0"/>
          <a:stretch/>
        </p:blipFill>
        <p:spPr>
          <a:xfrm>
            <a:off x="3371600" y="195450"/>
            <a:ext cx="4546176" cy="4838900"/>
          </a:xfrm>
          <a:prstGeom prst="rect">
            <a:avLst/>
          </a:prstGeom>
          <a:noFill/>
          <a:ln>
            <a:noFill/>
          </a:ln>
        </p:spPr>
      </p:pic>
      <p:sp>
        <p:nvSpPr>
          <p:cNvPr id="418" name="Google Shape;418;p58"/>
          <p:cNvSpPr txBox="1"/>
          <p:nvPr/>
        </p:nvSpPr>
        <p:spPr>
          <a:xfrm>
            <a:off x="401725" y="430425"/>
            <a:ext cx="4131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419" name="Google Shape;419;p58"/>
          <p:cNvSpPr txBox="1"/>
          <p:nvPr/>
        </p:nvSpPr>
        <p:spPr>
          <a:xfrm>
            <a:off x="149925" y="291825"/>
            <a:ext cx="3086700" cy="350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700">
                <a:solidFill>
                  <a:schemeClr val="dk2"/>
                </a:solidFill>
              </a:rPr>
              <a:t>What new information do you have?</a:t>
            </a:r>
            <a:endParaRPr sz="2700">
              <a:solidFill>
                <a:schemeClr val="dk2"/>
              </a:solidFill>
            </a:endParaRPr>
          </a:p>
          <a:p>
            <a:pPr indent="0" lvl="0" marL="0" rtl="0" algn="l">
              <a:spcBef>
                <a:spcPts val="0"/>
              </a:spcBef>
              <a:spcAft>
                <a:spcPts val="0"/>
              </a:spcAft>
              <a:buNone/>
            </a:pPr>
            <a:r>
              <a:t/>
            </a:r>
            <a:endParaRPr sz="2700">
              <a:solidFill>
                <a:schemeClr val="dk2"/>
              </a:solidFill>
            </a:endParaRPr>
          </a:p>
          <a:p>
            <a:pPr indent="0" lvl="0" marL="0" rtl="0" algn="l">
              <a:spcBef>
                <a:spcPts val="0"/>
              </a:spcBef>
              <a:spcAft>
                <a:spcPts val="0"/>
              </a:spcAft>
              <a:buNone/>
            </a:pPr>
            <a:r>
              <a:rPr lang="en" sz="2700">
                <a:solidFill>
                  <a:schemeClr val="dk2"/>
                </a:solidFill>
              </a:rPr>
              <a:t>Does this change any of your answers to the previous slide?</a:t>
            </a:r>
            <a:endParaRPr sz="2700">
              <a:solidFill>
                <a:schemeClr val="dk2"/>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pic>
        <p:nvPicPr>
          <p:cNvPr id="424" name="Google Shape;424;p59"/>
          <p:cNvPicPr preferRelativeResize="0"/>
          <p:nvPr/>
        </p:nvPicPr>
        <p:blipFill rotWithShape="1">
          <a:blip r:embed="rId3">
            <a:alphaModFix/>
          </a:blip>
          <a:srcRect b="0" l="0" r="0" t="0"/>
          <a:stretch/>
        </p:blipFill>
        <p:spPr>
          <a:xfrm>
            <a:off x="2170325" y="152300"/>
            <a:ext cx="6691724" cy="4838900"/>
          </a:xfrm>
          <a:prstGeom prst="rect">
            <a:avLst/>
          </a:prstGeom>
          <a:noFill/>
          <a:ln>
            <a:noFill/>
          </a:ln>
        </p:spPr>
      </p:pic>
      <p:sp>
        <p:nvSpPr>
          <p:cNvPr id="425" name="Google Shape;425;p59"/>
          <p:cNvSpPr txBox="1"/>
          <p:nvPr/>
        </p:nvSpPr>
        <p:spPr>
          <a:xfrm>
            <a:off x="69675" y="209950"/>
            <a:ext cx="21006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What new information do you have?</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rPr lang="en" sz="1800">
                <a:solidFill>
                  <a:schemeClr val="dk2"/>
                </a:solidFill>
              </a:rPr>
              <a:t>What can you infer?</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rPr lang="en" sz="1800">
                <a:solidFill>
                  <a:schemeClr val="dk2"/>
                </a:solidFill>
              </a:rPr>
              <a:t>What questions do you have?</a:t>
            </a:r>
            <a:endParaRPr sz="1800">
              <a:solidFill>
                <a:schemeClr val="dk2"/>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pic>
        <p:nvPicPr>
          <p:cNvPr id="430" name="Google Shape;430;p60"/>
          <p:cNvPicPr preferRelativeResize="0"/>
          <p:nvPr/>
        </p:nvPicPr>
        <p:blipFill rotWithShape="1">
          <a:blip r:embed="rId3">
            <a:alphaModFix/>
          </a:blip>
          <a:srcRect b="0" l="0" r="0" t="0"/>
          <a:stretch/>
        </p:blipFill>
        <p:spPr>
          <a:xfrm>
            <a:off x="2337975" y="152300"/>
            <a:ext cx="6691724" cy="4838900"/>
          </a:xfrm>
          <a:prstGeom prst="rect">
            <a:avLst/>
          </a:prstGeom>
          <a:noFill/>
          <a:ln>
            <a:noFill/>
          </a:ln>
        </p:spPr>
      </p:pic>
      <p:sp>
        <p:nvSpPr>
          <p:cNvPr id="431" name="Google Shape;431;p60"/>
          <p:cNvSpPr txBox="1"/>
          <p:nvPr/>
        </p:nvSpPr>
        <p:spPr>
          <a:xfrm>
            <a:off x="440100" y="423250"/>
            <a:ext cx="4131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432" name="Google Shape;432;p60"/>
          <p:cNvSpPr txBox="1"/>
          <p:nvPr/>
        </p:nvSpPr>
        <p:spPr>
          <a:xfrm>
            <a:off x="0" y="211950"/>
            <a:ext cx="2489400" cy="520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400"/>
              </a:spcBef>
              <a:spcAft>
                <a:spcPts val="0"/>
              </a:spcAft>
              <a:buNone/>
            </a:pPr>
            <a:r>
              <a:rPr b="1" lang="en" sz="1500" u="sng">
                <a:solidFill>
                  <a:schemeClr val="dk1"/>
                </a:solidFill>
              </a:rPr>
              <a:t>Figure Caption:</a:t>
            </a:r>
            <a:r>
              <a:rPr b="1" lang="en" sz="1500">
                <a:solidFill>
                  <a:schemeClr val="dk1"/>
                </a:solidFill>
              </a:rPr>
              <a:t> </a:t>
            </a:r>
            <a:r>
              <a:rPr b="1" i="1" lang="en" sz="1500">
                <a:solidFill>
                  <a:schemeClr val="dk1"/>
                </a:solidFill>
              </a:rPr>
              <a:t>Phenology of selected dragonflies in a newly-flowing reach of the Santa Cruz River.</a:t>
            </a:r>
            <a:endParaRPr b="1" i="1" sz="1500">
              <a:solidFill>
                <a:schemeClr val="dk1"/>
              </a:solidFill>
            </a:endParaRPr>
          </a:p>
          <a:p>
            <a:pPr indent="0" lvl="0" marL="0" rtl="0" algn="l">
              <a:lnSpc>
                <a:spcPct val="115000"/>
              </a:lnSpc>
              <a:spcBef>
                <a:spcPts val="1400"/>
              </a:spcBef>
              <a:spcAft>
                <a:spcPts val="0"/>
              </a:spcAft>
              <a:buNone/>
            </a:pPr>
            <a:r>
              <a:t/>
            </a:r>
            <a:endParaRPr b="1" sz="1500">
              <a:solidFill>
                <a:schemeClr val="dk1"/>
              </a:solidFill>
            </a:endParaRPr>
          </a:p>
          <a:p>
            <a:pPr indent="0" lvl="0" marL="0" rtl="0" algn="l">
              <a:lnSpc>
                <a:spcPct val="115000"/>
              </a:lnSpc>
              <a:spcBef>
                <a:spcPts val="1400"/>
              </a:spcBef>
              <a:spcAft>
                <a:spcPts val="0"/>
              </a:spcAft>
              <a:buClr>
                <a:schemeClr val="dk1"/>
              </a:buClr>
              <a:buSzPts val="1100"/>
              <a:buFont typeface="Arial"/>
              <a:buNone/>
            </a:pPr>
            <a:r>
              <a:rPr lang="en" sz="1550">
                <a:solidFill>
                  <a:srgbClr val="001D35"/>
                </a:solidFill>
                <a:highlight>
                  <a:srgbClr val="FFFFFF"/>
                </a:highlight>
                <a:latin typeface="Roboto"/>
                <a:ea typeface="Roboto"/>
                <a:cs typeface="Roboto"/>
                <a:sym typeface="Roboto"/>
              </a:rPr>
              <a:t>Phenology is the study of how seasonal and climate changes affect the life cycles of plants and animals. It involves observing and measuring recurring events, such as when leaves appear, flowers bloom, and birds migrate. </a:t>
            </a:r>
            <a:endParaRPr sz="1500">
              <a:solidFill>
                <a:schemeClr val="dk1"/>
              </a:solidFill>
            </a:endParaRPr>
          </a:p>
          <a:p>
            <a:pPr indent="0" lvl="0" marL="0" rtl="0" algn="l">
              <a:spcBef>
                <a:spcPts val="400"/>
              </a:spcBef>
              <a:spcAft>
                <a:spcPts val="0"/>
              </a:spcAft>
              <a:buNone/>
            </a:pPr>
            <a:r>
              <a:t/>
            </a:r>
            <a:endParaRPr sz="1800">
              <a:solidFill>
                <a:schemeClr val="dk2"/>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pic>
        <p:nvPicPr>
          <p:cNvPr id="437" name="Google Shape;437;p61"/>
          <p:cNvPicPr preferRelativeResize="0"/>
          <p:nvPr/>
        </p:nvPicPr>
        <p:blipFill rotWithShape="1">
          <a:blip r:embed="rId3">
            <a:alphaModFix/>
          </a:blip>
          <a:srcRect b="0" l="0" r="0" t="0"/>
          <a:stretch/>
        </p:blipFill>
        <p:spPr>
          <a:xfrm>
            <a:off x="2337975" y="152300"/>
            <a:ext cx="6691724" cy="4838900"/>
          </a:xfrm>
          <a:prstGeom prst="rect">
            <a:avLst/>
          </a:prstGeom>
          <a:noFill/>
          <a:ln>
            <a:noFill/>
          </a:ln>
        </p:spPr>
      </p:pic>
      <p:sp>
        <p:nvSpPr>
          <p:cNvPr id="438" name="Google Shape;438;p61"/>
          <p:cNvSpPr txBox="1"/>
          <p:nvPr/>
        </p:nvSpPr>
        <p:spPr>
          <a:xfrm>
            <a:off x="440100" y="423250"/>
            <a:ext cx="4131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439" name="Google Shape;439;p61"/>
          <p:cNvSpPr txBox="1"/>
          <p:nvPr/>
        </p:nvSpPr>
        <p:spPr>
          <a:xfrm>
            <a:off x="28700" y="35875"/>
            <a:ext cx="2489400" cy="5385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400"/>
              </a:spcBef>
              <a:spcAft>
                <a:spcPts val="0"/>
              </a:spcAft>
              <a:buNone/>
            </a:pPr>
            <a:r>
              <a:rPr b="1" lang="en" sz="1300">
                <a:solidFill>
                  <a:schemeClr val="dk1"/>
                </a:solidFill>
              </a:rPr>
              <a:t>Phenology of selected dragonflies in a newly-flowing reach of the Santa Cruz River.</a:t>
            </a:r>
            <a:endParaRPr b="1" sz="1300">
              <a:solidFill>
                <a:schemeClr val="dk1"/>
              </a:solidFill>
            </a:endParaRPr>
          </a:p>
          <a:p>
            <a:pPr indent="0" lvl="0" marL="0" rtl="0" algn="l">
              <a:lnSpc>
                <a:spcPct val="115000"/>
              </a:lnSpc>
              <a:spcBef>
                <a:spcPts val="1400"/>
              </a:spcBef>
              <a:spcAft>
                <a:spcPts val="0"/>
              </a:spcAft>
              <a:buNone/>
            </a:pPr>
            <a:r>
              <a:rPr lang="en" sz="1000">
                <a:solidFill>
                  <a:schemeClr val="dk1"/>
                </a:solidFill>
              </a:rPr>
              <a:t>Phenology plot illustrating the presence and abundance of different dragonfly species through time in the newly flowing Heritage reach of the Santa Cruz River. Thin gray box = rare; medium gray box = uncommon but breeding; thick gray box = common and breeding. Some species rapidly colonized the new reach quickly and were abundant through the study (e.g., </a:t>
            </a:r>
            <a:r>
              <a:rPr i="1" lang="en" sz="1000">
                <a:solidFill>
                  <a:schemeClr val="dk1"/>
                </a:solidFill>
              </a:rPr>
              <a:t>Enallagma civile</a:t>
            </a:r>
            <a:r>
              <a:rPr lang="en" sz="1000">
                <a:solidFill>
                  <a:schemeClr val="dk1"/>
                </a:solidFill>
              </a:rPr>
              <a:t>) or were at least abundant during warmer weather (e.g., </a:t>
            </a:r>
            <a:r>
              <a:rPr i="1" lang="en" sz="1000">
                <a:solidFill>
                  <a:schemeClr val="dk1"/>
                </a:solidFill>
              </a:rPr>
              <a:t>Sympetrum corruptum</a:t>
            </a:r>
            <a:r>
              <a:rPr lang="en" sz="1000">
                <a:solidFill>
                  <a:schemeClr val="dk1"/>
                </a:solidFill>
              </a:rPr>
              <a:t>, </a:t>
            </a:r>
            <a:r>
              <a:rPr i="1" lang="en" sz="1000">
                <a:solidFill>
                  <a:schemeClr val="dk1"/>
                </a:solidFill>
              </a:rPr>
              <a:t>Orthemis ferruginea</a:t>
            </a:r>
            <a:r>
              <a:rPr lang="en" sz="1000">
                <a:solidFill>
                  <a:schemeClr val="dk1"/>
                </a:solidFill>
              </a:rPr>
              <a:t>). Other species took longer to colonize and had limited seasons of adult flight activity (e.g., </a:t>
            </a:r>
            <a:r>
              <a:rPr i="1" lang="en" sz="1000">
                <a:solidFill>
                  <a:schemeClr val="dk1"/>
                </a:solidFill>
              </a:rPr>
              <a:t>Hetaerina americana</a:t>
            </a:r>
            <a:r>
              <a:rPr lang="en" sz="1000">
                <a:solidFill>
                  <a:schemeClr val="dk1"/>
                </a:solidFill>
              </a:rPr>
              <a:t>, </a:t>
            </a:r>
            <a:r>
              <a:rPr i="1" lang="en" sz="1000">
                <a:solidFill>
                  <a:schemeClr val="dk1"/>
                </a:solidFill>
              </a:rPr>
              <a:t>Perithemis intensa</a:t>
            </a:r>
            <a:r>
              <a:rPr lang="en" sz="1000">
                <a:solidFill>
                  <a:schemeClr val="dk1"/>
                </a:solidFill>
              </a:rPr>
              <a:t>). Other species were vagrants that appeared once or twice but failed to establish populations (e.g., </a:t>
            </a:r>
            <a:r>
              <a:rPr i="1" lang="en" sz="1000">
                <a:solidFill>
                  <a:schemeClr val="dk1"/>
                </a:solidFill>
              </a:rPr>
              <a:t>Libellula luctosa</a:t>
            </a:r>
            <a:r>
              <a:rPr lang="en" sz="1000">
                <a:solidFill>
                  <a:schemeClr val="dk1"/>
                </a:solidFill>
              </a:rPr>
              <a:t>).</a:t>
            </a:r>
            <a:endParaRPr b="1" sz="1200">
              <a:solidFill>
                <a:schemeClr val="dk1"/>
              </a:solidFill>
            </a:endParaRPr>
          </a:p>
          <a:p>
            <a:pPr indent="0" lvl="0" marL="0" rtl="0" algn="l">
              <a:lnSpc>
                <a:spcPct val="115000"/>
              </a:lnSpc>
              <a:spcBef>
                <a:spcPts val="1400"/>
              </a:spcBef>
              <a:spcAft>
                <a:spcPts val="0"/>
              </a:spcAft>
              <a:buNone/>
            </a:pPr>
            <a:r>
              <a:t/>
            </a:r>
            <a:endParaRPr b="1" sz="1300">
              <a:solidFill>
                <a:schemeClr val="dk1"/>
              </a:solidFill>
            </a:endParaRPr>
          </a:p>
          <a:p>
            <a:pPr indent="0" lvl="0" marL="0" rtl="0" algn="l">
              <a:spcBef>
                <a:spcPts val="400"/>
              </a:spcBef>
              <a:spcAft>
                <a:spcPts val="0"/>
              </a:spcAft>
              <a:buNone/>
            </a:pPr>
            <a:r>
              <a:t/>
            </a:r>
            <a:endParaRPr sz="1800">
              <a:solidFill>
                <a:schemeClr val="dk2"/>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pic>
        <p:nvPicPr>
          <p:cNvPr id="444" name="Google Shape;444;p62"/>
          <p:cNvPicPr preferRelativeResize="0"/>
          <p:nvPr/>
        </p:nvPicPr>
        <p:blipFill rotWithShape="1">
          <a:blip r:embed="rId3">
            <a:alphaModFix/>
          </a:blip>
          <a:srcRect b="0" l="48098" r="0" t="9461"/>
          <a:stretch/>
        </p:blipFill>
        <p:spPr>
          <a:xfrm>
            <a:off x="0" y="172000"/>
            <a:ext cx="4063499" cy="4447975"/>
          </a:xfrm>
          <a:prstGeom prst="rect">
            <a:avLst/>
          </a:prstGeom>
          <a:noFill/>
          <a:ln>
            <a:noFill/>
          </a:ln>
        </p:spPr>
      </p:pic>
      <p:pic>
        <p:nvPicPr>
          <p:cNvPr id="445" name="Google Shape;445;p62"/>
          <p:cNvPicPr preferRelativeResize="0"/>
          <p:nvPr/>
        </p:nvPicPr>
        <p:blipFill rotWithShape="1">
          <a:blip r:embed="rId4">
            <a:alphaModFix/>
          </a:blip>
          <a:srcRect b="0" l="0" r="5015" t="38567"/>
          <a:stretch/>
        </p:blipFill>
        <p:spPr>
          <a:xfrm>
            <a:off x="3486700" y="3159025"/>
            <a:ext cx="5618101" cy="2043925"/>
          </a:xfrm>
          <a:prstGeom prst="rect">
            <a:avLst/>
          </a:prstGeom>
          <a:noFill/>
          <a:ln>
            <a:noFill/>
          </a:ln>
        </p:spPr>
      </p:pic>
      <p:pic>
        <p:nvPicPr>
          <p:cNvPr id="446" name="Google Shape;446;p62"/>
          <p:cNvPicPr preferRelativeResize="0"/>
          <p:nvPr/>
        </p:nvPicPr>
        <p:blipFill>
          <a:blip r:embed="rId5">
            <a:alphaModFix/>
          </a:blip>
          <a:stretch>
            <a:fillRect/>
          </a:stretch>
        </p:blipFill>
        <p:spPr>
          <a:xfrm>
            <a:off x="4010375" y="89875"/>
            <a:ext cx="5133625" cy="261632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pic>
        <p:nvPicPr>
          <p:cNvPr id="451" name="Google Shape;451;p63"/>
          <p:cNvPicPr preferRelativeResize="0"/>
          <p:nvPr/>
        </p:nvPicPr>
        <p:blipFill rotWithShape="1">
          <a:blip r:embed="rId3">
            <a:alphaModFix/>
          </a:blip>
          <a:srcRect b="0" l="0" r="0" t="19185"/>
          <a:stretch/>
        </p:blipFill>
        <p:spPr>
          <a:xfrm>
            <a:off x="152400" y="1080850"/>
            <a:ext cx="3624849" cy="3910250"/>
          </a:xfrm>
          <a:prstGeom prst="rect">
            <a:avLst/>
          </a:prstGeom>
          <a:noFill/>
          <a:ln>
            <a:noFill/>
          </a:ln>
        </p:spPr>
      </p:pic>
      <p:pic>
        <p:nvPicPr>
          <p:cNvPr id="452" name="Google Shape;452;p63"/>
          <p:cNvPicPr preferRelativeResize="0"/>
          <p:nvPr/>
        </p:nvPicPr>
        <p:blipFill rotWithShape="1">
          <a:blip r:embed="rId4">
            <a:alphaModFix/>
          </a:blip>
          <a:srcRect b="12288" l="8722" r="10821" t="17537"/>
          <a:stretch/>
        </p:blipFill>
        <p:spPr>
          <a:xfrm>
            <a:off x="6133375" y="0"/>
            <a:ext cx="2916299" cy="3395724"/>
          </a:xfrm>
          <a:prstGeom prst="rect">
            <a:avLst/>
          </a:prstGeom>
          <a:noFill/>
          <a:ln>
            <a:noFill/>
          </a:ln>
        </p:spPr>
      </p:pic>
      <p:pic>
        <p:nvPicPr>
          <p:cNvPr id="453" name="Google Shape;453;p63"/>
          <p:cNvPicPr preferRelativeResize="0"/>
          <p:nvPr/>
        </p:nvPicPr>
        <p:blipFill rotWithShape="1">
          <a:blip r:embed="rId5">
            <a:alphaModFix/>
          </a:blip>
          <a:srcRect b="13521" l="0" r="17383" t="16097"/>
          <a:stretch/>
        </p:blipFill>
        <p:spPr>
          <a:xfrm>
            <a:off x="3867700" y="1670125"/>
            <a:ext cx="2994725" cy="3405700"/>
          </a:xfrm>
          <a:prstGeom prst="rect">
            <a:avLst/>
          </a:prstGeom>
          <a:noFill/>
          <a:ln>
            <a:noFill/>
          </a:ln>
        </p:spPr>
      </p:pic>
      <p:sp>
        <p:nvSpPr>
          <p:cNvPr id="454" name="Google Shape;454;p63"/>
          <p:cNvSpPr/>
          <p:nvPr/>
        </p:nvSpPr>
        <p:spPr>
          <a:xfrm>
            <a:off x="3336900" y="2179475"/>
            <a:ext cx="339600" cy="392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5" name="Google Shape;455;p63"/>
          <p:cNvSpPr/>
          <p:nvPr/>
        </p:nvSpPr>
        <p:spPr>
          <a:xfrm>
            <a:off x="1352000" y="1779975"/>
            <a:ext cx="406800" cy="3222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6" name="Google Shape;456;p63"/>
          <p:cNvSpPr/>
          <p:nvPr/>
        </p:nvSpPr>
        <p:spPr>
          <a:xfrm>
            <a:off x="152400" y="1979675"/>
            <a:ext cx="339600" cy="392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pic>
        <p:nvPicPr>
          <p:cNvPr id="461" name="Google Shape;461;p64"/>
          <p:cNvPicPr preferRelativeResize="0"/>
          <p:nvPr/>
        </p:nvPicPr>
        <p:blipFill>
          <a:blip r:embed="rId3">
            <a:alphaModFix/>
          </a:blip>
          <a:stretch>
            <a:fillRect/>
          </a:stretch>
        </p:blipFill>
        <p:spPr>
          <a:xfrm>
            <a:off x="152400" y="152400"/>
            <a:ext cx="3624849" cy="4838701"/>
          </a:xfrm>
          <a:prstGeom prst="rect">
            <a:avLst/>
          </a:prstGeom>
          <a:noFill/>
          <a:ln>
            <a:noFill/>
          </a:ln>
        </p:spPr>
      </p:pic>
      <p:pic>
        <p:nvPicPr>
          <p:cNvPr id="462" name="Google Shape;462;p64"/>
          <p:cNvPicPr preferRelativeResize="0"/>
          <p:nvPr/>
        </p:nvPicPr>
        <p:blipFill rotWithShape="1">
          <a:blip r:embed="rId4">
            <a:alphaModFix/>
          </a:blip>
          <a:srcRect b="0" l="5651" r="7142" t="13934"/>
          <a:stretch/>
        </p:blipFill>
        <p:spPr>
          <a:xfrm>
            <a:off x="4215775" y="681350"/>
            <a:ext cx="4414425" cy="326642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65"/>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Wakefield Ecosystem Testable Question</a:t>
            </a:r>
            <a:endParaRPr/>
          </a:p>
        </p:txBody>
      </p:sp>
      <p:sp>
        <p:nvSpPr>
          <p:cNvPr id="468" name="Google Shape;468;p65"/>
          <p:cNvSpPr txBox="1"/>
          <p:nvPr>
            <p:ph idx="1" type="body"/>
          </p:nvPr>
        </p:nvSpPr>
        <p:spPr>
          <a:xfrm>
            <a:off x="311700" y="738375"/>
            <a:ext cx="3764400" cy="2739600"/>
          </a:xfrm>
          <a:prstGeom prst="rect">
            <a:avLst/>
          </a:prstGeom>
        </p:spPr>
        <p:txBody>
          <a:bodyPr anchorCtr="0" anchor="t" bIns="91425" lIns="91425" spcFirstLastPara="1" rIns="91425" wrap="square" tIns="91425">
            <a:normAutofit fontScale="55000" lnSpcReduction="10000"/>
          </a:bodyPr>
          <a:lstStyle/>
          <a:p>
            <a:pPr indent="-350838" lvl="0" marL="457200" rtl="0" algn="l">
              <a:spcBef>
                <a:spcPts val="0"/>
              </a:spcBef>
              <a:spcAft>
                <a:spcPts val="0"/>
              </a:spcAft>
              <a:buSzPct val="100000"/>
              <a:buChar char="●"/>
            </a:pPr>
            <a:r>
              <a:rPr lang="en" sz="3500"/>
              <a:t>Question</a:t>
            </a:r>
            <a:endParaRPr sz="3500"/>
          </a:p>
          <a:p>
            <a:pPr indent="-350838" lvl="0" marL="457200" rtl="0" algn="l">
              <a:spcBef>
                <a:spcPts val="0"/>
              </a:spcBef>
              <a:spcAft>
                <a:spcPts val="0"/>
              </a:spcAft>
              <a:buSzPct val="100000"/>
              <a:buChar char="●"/>
            </a:pPr>
            <a:r>
              <a:rPr lang="en" sz="3500"/>
              <a:t>How will you answer your question?</a:t>
            </a:r>
            <a:endParaRPr sz="3500"/>
          </a:p>
          <a:p>
            <a:pPr indent="-350838" lvl="0" marL="457200" rtl="0" algn="l">
              <a:spcBef>
                <a:spcPts val="0"/>
              </a:spcBef>
              <a:spcAft>
                <a:spcPts val="0"/>
              </a:spcAft>
              <a:buSzPct val="100000"/>
              <a:buChar char="●"/>
            </a:pPr>
            <a:r>
              <a:rPr lang="en" sz="3500"/>
              <a:t>What data will you collect?</a:t>
            </a:r>
            <a:endParaRPr sz="3500"/>
          </a:p>
          <a:p>
            <a:pPr indent="-350838" lvl="0" marL="457200" rtl="0" algn="l">
              <a:spcBef>
                <a:spcPts val="0"/>
              </a:spcBef>
              <a:spcAft>
                <a:spcPts val="0"/>
              </a:spcAft>
              <a:buSzPct val="100000"/>
              <a:buChar char="●"/>
            </a:pPr>
            <a:r>
              <a:rPr lang="en" sz="3500"/>
              <a:t>How will you collect your data?</a:t>
            </a:r>
            <a:endParaRPr sz="3500"/>
          </a:p>
          <a:p>
            <a:pPr indent="-343853" lvl="1" marL="914400" rtl="0" algn="l">
              <a:spcBef>
                <a:spcPts val="0"/>
              </a:spcBef>
              <a:spcAft>
                <a:spcPts val="0"/>
              </a:spcAft>
              <a:buSzPct val="100000"/>
              <a:buChar char="○"/>
            </a:pPr>
            <a:r>
              <a:rPr lang="en" sz="3300"/>
              <a:t>Number, times, tools, measurement, etc</a:t>
            </a:r>
            <a:endParaRPr sz="3300"/>
          </a:p>
          <a:p>
            <a:pPr indent="-263525" lvl="1" marL="914400" rtl="0" algn="l">
              <a:spcBef>
                <a:spcPts val="0"/>
              </a:spcBef>
              <a:spcAft>
                <a:spcPts val="0"/>
              </a:spcAft>
              <a:buSzPct val="100000"/>
              <a:buChar char="○"/>
            </a:pPr>
            <a:r>
              <a:t/>
            </a:r>
            <a:endParaRPr sz="1000"/>
          </a:p>
        </p:txBody>
      </p:sp>
      <p:pic>
        <p:nvPicPr>
          <p:cNvPr id="469" name="Google Shape;469;p65"/>
          <p:cNvPicPr preferRelativeResize="0"/>
          <p:nvPr/>
        </p:nvPicPr>
        <p:blipFill>
          <a:blip r:embed="rId3">
            <a:alphaModFix/>
          </a:blip>
          <a:stretch>
            <a:fillRect/>
          </a:stretch>
        </p:blipFill>
        <p:spPr>
          <a:xfrm>
            <a:off x="4228500" y="1398725"/>
            <a:ext cx="4763100" cy="2076753"/>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6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scientific, testable questions:</a:t>
            </a:r>
            <a:endParaRPr/>
          </a:p>
        </p:txBody>
      </p:sp>
      <p:sp>
        <p:nvSpPr>
          <p:cNvPr id="475" name="Google Shape;475;p66"/>
          <p:cNvSpPr txBox="1"/>
          <p:nvPr>
            <p:ph idx="1" type="body"/>
          </p:nvPr>
        </p:nvSpPr>
        <p:spPr>
          <a:xfrm>
            <a:off x="311700" y="1152475"/>
            <a:ext cx="4593300" cy="3416400"/>
          </a:xfrm>
          <a:prstGeom prst="rect">
            <a:avLst/>
          </a:prstGeom>
        </p:spPr>
        <p:txBody>
          <a:bodyPr anchorCtr="0" anchor="t" bIns="91425" lIns="91425" spcFirstLastPara="1" rIns="91425" wrap="square" tIns="91425">
            <a:normAutofit/>
          </a:bodyPr>
          <a:lstStyle/>
          <a:p>
            <a:pPr indent="-381000" lvl="0" marL="457200" rtl="0" algn="l">
              <a:lnSpc>
                <a:spcPct val="100000"/>
              </a:lnSpc>
              <a:spcBef>
                <a:spcPts val="0"/>
              </a:spcBef>
              <a:spcAft>
                <a:spcPts val="0"/>
              </a:spcAft>
              <a:buSzPts val="2400"/>
              <a:buChar char="●"/>
            </a:pPr>
            <a:r>
              <a:rPr lang="en" sz="2400"/>
              <a:t>can be answered through direct observation or experimentation</a:t>
            </a:r>
            <a:endParaRPr sz="2400"/>
          </a:p>
          <a:p>
            <a:pPr indent="0" lvl="0" marL="0" rtl="0" algn="l">
              <a:lnSpc>
                <a:spcPct val="100000"/>
              </a:lnSpc>
              <a:spcBef>
                <a:spcPts val="1200"/>
              </a:spcBef>
              <a:spcAft>
                <a:spcPts val="0"/>
              </a:spcAft>
              <a:buNone/>
            </a:pPr>
            <a:r>
              <a:t/>
            </a:r>
            <a:endParaRPr sz="2400"/>
          </a:p>
          <a:p>
            <a:pPr indent="-381000" lvl="0" marL="457200" rtl="0" algn="l">
              <a:lnSpc>
                <a:spcPct val="100000"/>
              </a:lnSpc>
              <a:spcBef>
                <a:spcPts val="1200"/>
              </a:spcBef>
              <a:spcAft>
                <a:spcPts val="0"/>
              </a:spcAft>
              <a:buSzPts val="2400"/>
              <a:buChar char="●"/>
            </a:pPr>
            <a:r>
              <a:rPr lang="en" sz="2400"/>
              <a:t>examine relationships between phenomena</a:t>
            </a:r>
            <a:endParaRPr sz="2400"/>
          </a:p>
        </p:txBody>
      </p:sp>
      <p:pic>
        <p:nvPicPr>
          <p:cNvPr descr="QUICK, SIMPLE explanation of how to ask clear, specific scientific questions.  Find more free tutorials, videos and readings for the science classroom at ricochetscience.com" id="476" name="Google Shape;476;p66" title="Asking Scientific Questions">
            <a:hlinkClick r:id="rId3"/>
          </p:cNvPr>
          <p:cNvPicPr preferRelativeResize="0"/>
          <p:nvPr/>
        </p:nvPicPr>
        <p:blipFill>
          <a:blip r:embed="rId4">
            <a:alphaModFix/>
          </a:blip>
          <a:stretch>
            <a:fillRect/>
          </a:stretch>
        </p:blipFill>
        <p:spPr>
          <a:xfrm>
            <a:off x="4752500" y="1017725"/>
            <a:ext cx="4391500" cy="329362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67"/>
          <p:cNvSpPr txBox="1"/>
          <p:nvPr>
            <p:ph type="title"/>
          </p:nvPr>
        </p:nvSpPr>
        <p:spPr>
          <a:xfrm>
            <a:off x="76125"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Planning</a:t>
            </a:r>
            <a:endParaRPr/>
          </a:p>
        </p:txBody>
      </p:sp>
      <p:sp>
        <p:nvSpPr>
          <p:cNvPr id="482" name="Google Shape;482;p67"/>
          <p:cNvSpPr txBox="1"/>
          <p:nvPr>
            <p:ph idx="1" type="body"/>
          </p:nvPr>
        </p:nvSpPr>
        <p:spPr>
          <a:xfrm>
            <a:off x="0" y="492975"/>
            <a:ext cx="4944900" cy="4650600"/>
          </a:xfrm>
          <a:prstGeom prst="rect">
            <a:avLst/>
          </a:prstGeom>
        </p:spPr>
        <p:txBody>
          <a:bodyPr anchorCtr="0" anchor="t" bIns="91425" lIns="91425" spcFirstLastPara="1" rIns="91425" wrap="square" tIns="91425">
            <a:normAutofit/>
          </a:bodyPr>
          <a:lstStyle/>
          <a:p>
            <a:pPr indent="-457200" lvl="0" marL="457200" rtl="0" algn="l">
              <a:spcBef>
                <a:spcPts val="0"/>
              </a:spcBef>
              <a:spcAft>
                <a:spcPts val="0"/>
              </a:spcAft>
              <a:buSzPts val="3600"/>
              <a:buChar char="●"/>
            </a:pPr>
            <a:r>
              <a:rPr lang="en" sz="3600"/>
              <a:t>Procedures (what will you do?)</a:t>
            </a:r>
            <a:endParaRPr sz="3600"/>
          </a:p>
          <a:p>
            <a:pPr indent="-457200" lvl="0" marL="457200" rtl="0" algn="l">
              <a:spcBef>
                <a:spcPts val="0"/>
              </a:spcBef>
              <a:spcAft>
                <a:spcPts val="0"/>
              </a:spcAft>
              <a:buSzPts val="3600"/>
              <a:buChar char="●"/>
            </a:pPr>
            <a:r>
              <a:rPr lang="en" sz="3600"/>
              <a:t>Data sheet (how/ where to record data)</a:t>
            </a:r>
            <a:endParaRPr sz="3600"/>
          </a:p>
          <a:p>
            <a:pPr indent="-457200" lvl="0" marL="457200" rtl="0" algn="l">
              <a:spcBef>
                <a:spcPts val="0"/>
              </a:spcBef>
              <a:spcAft>
                <a:spcPts val="0"/>
              </a:spcAft>
              <a:buSzPts val="3600"/>
              <a:buChar char="●"/>
            </a:pPr>
            <a:r>
              <a:rPr lang="en" sz="3600"/>
              <a:t>Roles (who is doing what)</a:t>
            </a:r>
            <a:endParaRPr sz="3600"/>
          </a:p>
        </p:txBody>
      </p:sp>
      <p:pic>
        <p:nvPicPr>
          <p:cNvPr id="483" name="Google Shape;483;p67"/>
          <p:cNvPicPr preferRelativeResize="0"/>
          <p:nvPr/>
        </p:nvPicPr>
        <p:blipFill>
          <a:blip r:embed="rId3">
            <a:alphaModFix/>
          </a:blip>
          <a:stretch>
            <a:fillRect/>
          </a:stretch>
        </p:blipFill>
        <p:spPr>
          <a:xfrm>
            <a:off x="5325100" y="0"/>
            <a:ext cx="3818901" cy="3336266"/>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pic>
        <p:nvPicPr>
          <p:cNvPr id="488" name="Google Shape;488;p68"/>
          <p:cNvPicPr preferRelativeResize="0"/>
          <p:nvPr/>
        </p:nvPicPr>
        <p:blipFill>
          <a:blip r:embed="rId3">
            <a:alphaModFix/>
          </a:blip>
          <a:stretch>
            <a:fillRect/>
          </a:stretch>
        </p:blipFill>
        <p:spPr>
          <a:xfrm>
            <a:off x="152400" y="1750000"/>
            <a:ext cx="2543250" cy="3241101"/>
          </a:xfrm>
          <a:prstGeom prst="rect">
            <a:avLst/>
          </a:prstGeom>
          <a:noFill/>
          <a:ln>
            <a:noFill/>
          </a:ln>
        </p:spPr>
      </p:pic>
      <p:pic>
        <p:nvPicPr>
          <p:cNvPr id="489" name="Google Shape;489;p68"/>
          <p:cNvPicPr preferRelativeResize="0"/>
          <p:nvPr/>
        </p:nvPicPr>
        <p:blipFill>
          <a:blip r:embed="rId4">
            <a:alphaModFix/>
          </a:blip>
          <a:stretch>
            <a:fillRect/>
          </a:stretch>
        </p:blipFill>
        <p:spPr>
          <a:xfrm>
            <a:off x="5495903" y="1839900"/>
            <a:ext cx="2603500" cy="3151200"/>
          </a:xfrm>
          <a:prstGeom prst="rect">
            <a:avLst/>
          </a:prstGeom>
          <a:noFill/>
          <a:ln>
            <a:noFill/>
          </a:ln>
        </p:spPr>
      </p:pic>
      <p:pic>
        <p:nvPicPr>
          <p:cNvPr id="490" name="Google Shape;490;p68" title="PXL_20240517_192700131.jpg"/>
          <p:cNvPicPr preferRelativeResize="0"/>
          <p:nvPr/>
        </p:nvPicPr>
        <p:blipFill>
          <a:blip r:embed="rId5">
            <a:alphaModFix/>
          </a:blip>
          <a:stretch>
            <a:fillRect/>
          </a:stretch>
        </p:blipFill>
        <p:spPr>
          <a:xfrm>
            <a:off x="1535351" y="82126"/>
            <a:ext cx="2236074" cy="2981427"/>
          </a:xfrm>
          <a:prstGeom prst="rect">
            <a:avLst/>
          </a:prstGeom>
          <a:noFill/>
          <a:ln>
            <a:noFill/>
          </a:ln>
        </p:spPr>
      </p:pic>
      <p:pic>
        <p:nvPicPr>
          <p:cNvPr id="491" name="Google Shape;491;p68" title="PXL_20240517_204640537.jpg"/>
          <p:cNvPicPr preferRelativeResize="0"/>
          <p:nvPr/>
        </p:nvPicPr>
        <p:blipFill>
          <a:blip r:embed="rId6">
            <a:alphaModFix/>
          </a:blip>
          <a:stretch>
            <a:fillRect/>
          </a:stretch>
        </p:blipFill>
        <p:spPr>
          <a:xfrm>
            <a:off x="3976001" y="82126"/>
            <a:ext cx="2288502" cy="3051325"/>
          </a:xfrm>
          <a:prstGeom prst="rect">
            <a:avLst/>
          </a:prstGeom>
          <a:noFill/>
          <a:ln>
            <a:noFill/>
          </a:ln>
        </p:spPr>
      </p:pic>
      <p:pic>
        <p:nvPicPr>
          <p:cNvPr id="492" name="Google Shape;492;p68" title="PXL_20240517_204646914.jpg"/>
          <p:cNvPicPr preferRelativeResize="0"/>
          <p:nvPr/>
        </p:nvPicPr>
        <p:blipFill>
          <a:blip r:embed="rId7">
            <a:alphaModFix/>
          </a:blip>
          <a:stretch>
            <a:fillRect/>
          </a:stretch>
        </p:blipFill>
        <p:spPr>
          <a:xfrm>
            <a:off x="7139674" y="132050"/>
            <a:ext cx="1955025" cy="26067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69"/>
          <p:cNvSpPr txBox="1"/>
          <p:nvPr>
            <p:ph type="title"/>
          </p:nvPr>
        </p:nvSpPr>
        <p:spPr>
          <a:xfrm>
            <a:off x="6875" y="-104425"/>
            <a:ext cx="69969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Lucy’s Warbler Nesting Boxes</a:t>
            </a:r>
            <a:endParaRPr/>
          </a:p>
        </p:txBody>
      </p:sp>
      <p:sp>
        <p:nvSpPr>
          <p:cNvPr id="498" name="Google Shape;498;p69"/>
          <p:cNvSpPr txBox="1"/>
          <p:nvPr>
            <p:ph idx="1" type="body"/>
          </p:nvPr>
        </p:nvSpPr>
        <p:spPr>
          <a:xfrm>
            <a:off x="0" y="2786225"/>
            <a:ext cx="9048300" cy="703200"/>
          </a:xfrm>
          <a:prstGeom prst="rect">
            <a:avLst/>
          </a:prstGeom>
        </p:spPr>
        <p:txBody>
          <a:bodyPr anchorCtr="0" anchor="t" bIns="91425" lIns="91425" spcFirstLastPara="1" rIns="91425" wrap="square" tIns="91425">
            <a:normAutofit fontScale="32500"/>
          </a:bodyPr>
          <a:lstStyle/>
          <a:p>
            <a:pPr indent="0" lvl="0" marL="0" rtl="0" algn="l">
              <a:lnSpc>
                <a:spcPct val="150000"/>
              </a:lnSpc>
              <a:spcBef>
                <a:spcPts val="0"/>
              </a:spcBef>
              <a:spcAft>
                <a:spcPts val="0"/>
              </a:spcAft>
              <a:buNone/>
            </a:pPr>
            <a:r>
              <a:rPr lang="en" sz="10149">
                <a:solidFill>
                  <a:schemeClr val="dk1"/>
                </a:solidFill>
              </a:rPr>
              <a:t>    </a:t>
            </a:r>
            <a:endParaRPr sz="2100"/>
          </a:p>
        </p:txBody>
      </p:sp>
      <p:pic>
        <p:nvPicPr>
          <p:cNvPr id="499" name="Google Shape;499;p69"/>
          <p:cNvPicPr preferRelativeResize="0"/>
          <p:nvPr/>
        </p:nvPicPr>
        <p:blipFill>
          <a:blip r:embed="rId3">
            <a:alphaModFix/>
          </a:blip>
          <a:stretch>
            <a:fillRect/>
          </a:stretch>
        </p:blipFill>
        <p:spPr>
          <a:xfrm>
            <a:off x="4626075" y="124176"/>
            <a:ext cx="4517925" cy="2388925"/>
          </a:xfrm>
          <a:prstGeom prst="rect">
            <a:avLst/>
          </a:prstGeom>
          <a:noFill/>
          <a:ln>
            <a:noFill/>
          </a:ln>
        </p:spPr>
      </p:pic>
      <p:pic>
        <p:nvPicPr>
          <p:cNvPr id="500" name="Google Shape;500;p69"/>
          <p:cNvPicPr preferRelativeResize="0"/>
          <p:nvPr/>
        </p:nvPicPr>
        <p:blipFill>
          <a:blip r:embed="rId4">
            <a:alphaModFix/>
          </a:blip>
          <a:stretch>
            <a:fillRect/>
          </a:stretch>
        </p:blipFill>
        <p:spPr>
          <a:xfrm>
            <a:off x="3868221" y="2318375"/>
            <a:ext cx="5275776" cy="2985574"/>
          </a:xfrm>
          <a:prstGeom prst="rect">
            <a:avLst/>
          </a:prstGeom>
          <a:noFill/>
          <a:ln>
            <a:noFill/>
          </a:ln>
        </p:spPr>
      </p:pic>
      <p:pic>
        <p:nvPicPr>
          <p:cNvPr id="501" name="Google Shape;501;p69"/>
          <p:cNvPicPr preferRelativeResize="0"/>
          <p:nvPr/>
        </p:nvPicPr>
        <p:blipFill rotWithShape="1">
          <a:blip r:embed="rId5">
            <a:alphaModFix/>
          </a:blip>
          <a:srcRect b="11436" l="0" r="0" t="30516"/>
          <a:stretch/>
        </p:blipFill>
        <p:spPr>
          <a:xfrm>
            <a:off x="6875" y="2571750"/>
            <a:ext cx="3437301" cy="2657326"/>
          </a:xfrm>
          <a:prstGeom prst="rect">
            <a:avLst/>
          </a:prstGeom>
          <a:noFill/>
          <a:ln>
            <a:noFill/>
          </a:ln>
        </p:spPr>
      </p:pic>
      <p:pic>
        <p:nvPicPr>
          <p:cNvPr id="502" name="Google Shape;502;p69"/>
          <p:cNvPicPr preferRelativeResize="0"/>
          <p:nvPr/>
        </p:nvPicPr>
        <p:blipFill>
          <a:blip r:embed="rId6">
            <a:alphaModFix/>
          </a:blip>
          <a:stretch>
            <a:fillRect/>
          </a:stretch>
        </p:blipFill>
        <p:spPr>
          <a:xfrm>
            <a:off x="1014038" y="581300"/>
            <a:ext cx="2466975" cy="184785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70"/>
          <p:cNvSpPr txBox="1"/>
          <p:nvPr>
            <p:ph type="title"/>
          </p:nvPr>
        </p:nvSpPr>
        <p:spPr>
          <a:xfrm>
            <a:off x="-77800" y="-643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Desert Haven</a:t>
            </a:r>
            <a:endParaRPr/>
          </a:p>
          <a:p>
            <a:pPr indent="0" lvl="0" marL="0" rtl="0" algn="l">
              <a:spcBef>
                <a:spcPts val="0"/>
              </a:spcBef>
              <a:spcAft>
                <a:spcPts val="0"/>
              </a:spcAft>
              <a:buNone/>
            </a:pPr>
            <a:r>
              <a:t/>
            </a:r>
            <a:endParaRPr/>
          </a:p>
        </p:txBody>
      </p:sp>
      <p:sp>
        <p:nvSpPr>
          <p:cNvPr id="508" name="Google Shape;508;p7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09" name="Google Shape;509;p70"/>
          <p:cNvPicPr preferRelativeResize="0"/>
          <p:nvPr/>
        </p:nvPicPr>
        <p:blipFill>
          <a:blip r:embed="rId3">
            <a:alphaModFix/>
          </a:blip>
          <a:stretch>
            <a:fillRect/>
          </a:stretch>
        </p:blipFill>
        <p:spPr>
          <a:xfrm>
            <a:off x="3992551" y="0"/>
            <a:ext cx="3861896" cy="5143499"/>
          </a:xfrm>
          <a:prstGeom prst="rect">
            <a:avLst/>
          </a:prstGeom>
          <a:noFill/>
          <a:ln>
            <a:noFill/>
          </a:ln>
        </p:spPr>
      </p:pic>
      <p:pic>
        <p:nvPicPr>
          <p:cNvPr id="510" name="Google Shape;510;p70"/>
          <p:cNvPicPr preferRelativeResize="0"/>
          <p:nvPr/>
        </p:nvPicPr>
        <p:blipFill rotWithShape="1">
          <a:blip r:embed="rId4">
            <a:alphaModFix/>
          </a:blip>
          <a:srcRect b="27299" l="0" r="0" t="0"/>
          <a:stretch/>
        </p:blipFill>
        <p:spPr>
          <a:xfrm>
            <a:off x="130650" y="1218500"/>
            <a:ext cx="3861900" cy="3739400"/>
          </a:xfrm>
          <a:prstGeom prst="rect">
            <a:avLst/>
          </a:prstGeom>
          <a:noFill/>
          <a:ln>
            <a:noFill/>
          </a:ln>
        </p:spPr>
      </p:pic>
      <p:pic>
        <p:nvPicPr>
          <p:cNvPr id="511" name="Google Shape;511;p70"/>
          <p:cNvPicPr preferRelativeResize="0"/>
          <p:nvPr/>
        </p:nvPicPr>
        <p:blipFill>
          <a:blip r:embed="rId5">
            <a:alphaModFix/>
          </a:blip>
          <a:stretch>
            <a:fillRect/>
          </a:stretch>
        </p:blipFill>
        <p:spPr>
          <a:xfrm>
            <a:off x="6608499" y="0"/>
            <a:ext cx="2302451" cy="3066525"/>
          </a:xfrm>
          <a:prstGeom prst="rect">
            <a:avLst/>
          </a:prstGeom>
          <a:noFill/>
          <a:ln>
            <a:noFill/>
          </a:ln>
        </p:spPr>
      </p:pic>
      <p:pic>
        <p:nvPicPr>
          <p:cNvPr id="512" name="Google Shape;512;p70"/>
          <p:cNvPicPr preferRelativeResize="0"/>
          <p:nvPr/>
        </p:nvPicPr>
        <p:blipFill>
          <a:blip r:embed="rId6">
            <a:alphaModFix/>
          </a:blip>
          <a:stretch>
            <a:fillRect/>
          </a:stretch>
        </p:blipFill>
        <p:spPr>
          <a:xfrm>
            <a:off x="7006649" y="2296850"/>
            <a:ext cx="2137349" cy="2846651"/>
          </a:xfrm>
          <a:prstGeom prst="rect">
            <a:avLst/>
          </a:prstGeom>
          <a:noFill/>
          <a:ln>
            <a:noFill/>
          </a:ln>
        </p:spPr>
      </p:pic>
      <p:pic>
        <p:nvPicPr>
          <p:cNvPr id="513" name="Google Shape;513;p70"/>
          <p:cNvPicPr preferRelativeResize="0"/>
          <p:nvPr/>
        </p:nvPicPr>
        <p:blipFill rotWithShape="1">
          <a:blip r:embed="rId7">
            <a:alphaModFix/>
          </a:blip>
          <a:srcRect b="24523" l="0" r="0" t="0"/>
          <a:stretch/>
        </p:blipFill>
        <p:spPr>
          <a:xfrm>
            <a:off x="2607800" y="110775"/>
            <a:ext cx="2940250" cy="2955749"/>
          </a:xfrm>
          <a:prstGeom prst="rect">
            <a:avLst/>
          </a:prstGeom>
          <a:noFill/>
          <a:ln>
            <a:noFill/>
          </a:ln>
        </p:spPr>
      </p:pic>
      <p:sp>
        <p:nvSpPr>
          <p:cNvPr id="514" name="Google Shape;514;p70"/>
          <p:cNvSpPr/>
          <p:nvPr/>
        </p:nvSpPr>
        <p:spPr>
          <a:xfrm>
            <a:off x="7006650" y="730547"/>
            <a:ext cx="339600" cy="5727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5" name="Google Shape;515;p70"/>
          <p:cNvSpPr/>
          <p:nvPr/>
        </p:nvSpPr>
        <p:spPr>
          <a:xfrm>
            <a:off x="2220900" y="1962350"/>
            <a:ext cx="339600" cy="3942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6" name="Google Shape;516;p70"/>
          <p:cNvSpPr/>
          <p:nvPr/>
        </p:nvSpPr>
        <p:spPr>
          <a:xfrm>
            <a:off x="1207750" y="2244600"/>
            <a:ext cx="339600" cy="3942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7" name="Google Shape;517;p70"/>
          <p:cNvSpPr/>
          <p:nvPr/>
        </p:nvSpPr>
        <p:spPr>
          <a:xfrm>
            <a:off x="4095925" y="494200"/>
            <a:ext cx="636000" cy="806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8" name="Google Shape;518;p70"/>
          <p:cNvSpPr/>
          <p:nvPr/>
        </p:nvSpPr>
        <p:spPr>
          <a:xfrm>
            <a:off x="7472050" y="3398300"/>
            <a:ext cx="339600" cy="199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9" name="Google Shape;519;p70"/>
          <p:cNvSpPr/>
          <p:nvPr/>
        </p:nvSpPr>
        <p:spPr>
          <a:xfrm>
            <a:off x="5753700" y="2571750"/>
            <a:ext cx="339600" cy="199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71"/>
          <p:cNvSpPr txBox="1"/>
          <p:nvPr>
            <p:ph type="title"/>
          </p:nvPr>
        </p:nvSpPr>
        <p:spPr>
          <a:xfrm>
            <a:off x="31170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Living River of Words</a:t>
            </a:r>
            <a:endParaRPr/>
          </a:p>
        </p:txBody>
      </p:sp>
      <p:sp>
        <p:nvSpPr>
          <p:cNvPr id="525" name="Google Shape;525;p71"/>
          <p:cNvSpPr txBox="1"/>
          <p:nvPr>
            <p:ph idx="1" type="body"/>
          </p:nvPr>
        </p:nvSpPr>
        <p:spPr>
          <a:xfrm>
            <a:off x="41050" y="1152475"/>
            <a:ext cx="8791200" cy="37335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sz="1100">
                <a:solidFill>
                  <a:schemeClr val="dk1"/>
                </a:solidFill>
              </a:rPr>
              <a:t>    </a:t>
            </a:r>
            <a:r>
              <a:rPr lang="en" sz="1500">
                <a:solidFill>
                  <a:schemeClr val="dk1"/>
                </a:solidFill>
                <a:latin typeface="Merriweather"/>
                <a:ea typeface="Merriweather"/>
                <a:cs typeface="Merriweather"/>
                <a:sym typeface="Merriweather"/>
              </a:rPr>
              <a:t>Rocco</a:t>
            </a:r>
            <a:endParaRPr sz="1500">
              <a:solidFill>
                <a:schemeClr val="dk1"/>
              </a:solidFill>
            </a:endParaRPr>
          </a:p>
          <a:p>
            <a:pPr indent="0" lvl="0" marL="0" rtl="0" algn="l">
              <a:spcBef>
                <a:spcPts val="0"/>
              </a:spcBef>
              <a:spcAft>
                <a:spcPts val="0"/>
              </a:spcAft>
              <a:buNone/>
            </a:pPr>
            <a:r>
              <a:t/>
            </a:r>
            <a:endParaRPr sz="1500">
              <a:solidFill>
                <a:schemeClr val="dk1"/>
              </a:solidFill>
            </a:endParaRPr>
          </a:p>
          <a:p>
            <a:pPr indent="0" lvl="0" marL="0" rtl="0" algn="l">
              <a:spcBef>
                <a:spcPts val="0"/>
              </a:spcBef>
              <a:spcAft>
                <a:spcPts val="0"/>
              </a:spcAft>
              <a:buNone/>
            </a:pPr>
            <a:r>
              <a:rPr lang="en" sz="1100">
                <a:solidFill>
                  <a:schemeClr val="dk1"/>
                </a:solidFill>
              </a:rPr>
              <a:t>                 </a:t>
            </a:r>
            <a:r>
              <a:rPr lang="en" sz="1600">
                <a:solidFill>
                  <a:schemeClr val="dk1"/>
                </a:solidFill>
                <a:latin typeface="Merriweather"/>
                <a:ea typeface="Merriweather"/>
                <a:cs typeface="Merriweather"/>
                <a:sym typeface="Merriweather"/>
              </a:rPr>
              <a:t>I’m a rock under the river and sometimes the water runs too fast I move</a:t>
            </a:r>
            <a:endParaRPr sz="1600">
              <a:solidFill>
                <a:schemeClr val="dk1"/>
              </a:solidFill>
              <a:latin typeface="Merriweather"/>
              <a:ea typeface="Merriweather"/>
              <a:cs typeface="Merriweather"/>
              <a:sym typeface="Merriweather"/>
            </a:endParaRPr>
          </a:p>
          <a:p>
            <a:pPr indent="0" lvl="0" marL="0" rtl="0" algn="l">
              <a:spcBef>
                <a:spcPts val="0"/>
              </a:spcBef>
              <a:spcAft>
                <a:spcPts val="0"/>
              </a:spcAft>
              <a:buNone/>
            </a:pPr>
            <a:r>
              <a:rPr lang="en" sz="1600">
                <a:solidFill>
                  <a:schemeClr val="dk1"/>
                </a:solidFill>
                <a:latin typeface="Merriweather"/>
                <a:ea typeface="Merriweather"/>
                <a:cs typeface="Merriweather"/>
                <a:sym typeface="Merriweather"/>
              </a:rPr>
              <a:t>              Sometimes I see shoes like Nikes, Adidas, Vans and converse</a:t>
            </a:r>
            <a:endParaRPr sz="1600">
              <a:solidFill>
                <a:schemeClr val="dk1"/>
              </a:solidFill>
              <a:latin typeface="Merriweather"/>
              <a:ea typeface="Merriweather"/>
              <a:cs typeface="Merriweather"/>
              <a:sym typeface="Merriweather"/>
            </a:endParaRPr>
          </a:p>
          <a:p>
            <a:pPr indent="0" lvl="0" marL="0" rtl="0" algn="l">
              <a:spcBef>
                <a:spcPts val="0"/>
              </a:spcBef>
              <a:spcAft>
                <a:spcPts val="0"/>
              </a:spcAft>
              <a:buNone/>
            </a:pPr>
            <a:r>
              <a:rPr lang="en" sz="1600">
                <a:solidFill>
                  <a:schemeClr val="dk1"/>
                </a:solidFill>
                <a:latin typeface="Merriweather"/>
                <a:ea typeface="Merriweather"/>
                <a:cs typeface="Merriweather"/>
                <a:sym typeface="Merriweather"/>
              </a:rPr>
              <a:t>              I see tongues from animals that are thirsty</a:t>
            </a:r>
            <a:endParaRPr sz="1600">
              <a:solidFill>
                <a:schemeClr val="dk1"/>
              </a:solidFill>
              <a:latin typeface="Merriweather"/>
              <a:ea typeface="Merriweather"/>
              <a:cs typeface="Merriweather"/>
              <a:sym typeface="Merriweather"/>
            </a:endParaRPr>
          </a:p>
          <a:p>
            <a:pPr indent="0" lvl="0" marL="0" rtl="0" algn="l">
              <a:spcBef>
                <a:spcPts val="0"/>
              </a:spcBef>
              <a:spcAft>
                <a:spcPts val="0"/>
              </a:spcAft>
              <a:buNone/>
            </a:pPr>
            <a:r>
              <a:rPr lang="en" sz="1600">
                <a:solidFill>
                  <a:schemeClr val="dk1"/>
                </a:solidFill>
                <a:latin typeface="Merriweather"/>
                <a:ea typeface="Merriweather"/>
                <a:cs typeface="Merriweather"/>
                <a:sym typeface="Merriweather"/>
              </a:rPr>
              <a:t>              There was a time I saw an umbrella sedge from so small and short to big and tall</a:t>
            </a:r>
            <a:endParaRPr sz="1600">
              <a:solidFill>
                <a:schemeClr val="dk1"/>
              </a:solidFill>
              <a:latin typeface="Merriweather"/>
              <a:ea typeface="Merriweather"/>
              <a:cs typeface="Merriweather"/>
              <a:sym typeface="Merriweather"/>
            </a:endParaRPr>
          </a:p>
          <a:p>
            <a:pPr indent="0" lvl="0" marL="0" rtl="0" algn="l">
              <a:spcBef>
                <a:spcPts val="0"/>
              </a:spcBef>
              <a:spcAft>
                <a:spcPts val="0"/>
              </a:spcAft>
              <a:buNone/>
            </a:pPr>
            <a:r>
              <a:rPr lang="en" sz="1600">
                <a:solidFill>
                  <a:schemeClr val="dk1"/>
                </a:solidFill>
                <a:latin typeface="Merriweather"/>
                <a:ea typeface="Merriweather"/>
                <a:cs typeface="Merriweather"/>
                <a:sym typeface="Merriweather"/>
              </a:rPr>
              <a:t>              The river has changed throughout the years then I notice something</a:t>
            </a:r>
            <a:endParaRPr sz="1600">
              <a:solidFill>
                <a:schemeClr val="dk1"/>
              </a:solidFill>
              <a:latin typeface="Merriweather"/>
              <a:ea typeface="Merriweather"/>
              <a:cs typeface="Merriweather"/>
              <a:sym typeface="Merriweather"/>
            </a:endParaRPr>
          </a:p>
          <a:p>
            <a:pPr indent="0" lvl="0" marL="0" rtl="0" algn="l">
              <a:spcBef>
                <a:spcPts val="0"/>
              </a:spcBef>
              <a:spcAft>
                <a:spcPts val="0"/>
              </a:spcAft>
              <a:buNone/>
            </a:pPr>
            <a:r>
              <a:rPr lang="en" sz="1600">
                <a:solidFill>
                  <a:schemeClr val="dk1"/>
                </a:solidFill>
                <a:latin typeface="Merriweather"/>
                <a:ea typeface="Merriweather"/>
                <a:cs typeface="Merriweather"/>
                <a:sym typeface="Merriweather"/>
              </a:rPr>
              <a:t>              Everything doesn’t stay the same, everything changes</a:t>
            </a:r>
            <a:endParaRPr sz="1600">
              <a:solidFill>
                <a:schemeClr val="dk1"/>
              </a:solidFill>
              <a:latin typeface="Merriweather"/>
              <a:ea typeface="Merriweather"/>
              <a:cs typeface="Merriweather"/>
              <a:sym typeface="Merriweather"/>
            </a:endParaRPr>
          </a:p>
          <a:p>
            <a:pPr indent="0" lvl="0" marL="0" rtl="0" algn="l">
              <a:spcBef>
                <a:spcPts val="0"/>
              </a:spcBef>
              <a:spcAft>
                <a:spcPts val="0"/>
              </a:spcAft>
              <a:buNone/>
            </a:pPr>
            <a:r>
              <a:rPr lang="en" sz="1600">
                <a:solidFill>
                  <a:schemeClr val="dk1"/>
                </a:solidFill>
                <a:latin typeface="Merriweather"/>
                <a:ea typeface="Merriweather"/>
                <a:cs typeface="Merriweather"/>
                <a:sym typeface="Merriweather"/>
              </a:rPr>
              <a:t>              People lose thing and others receive things</a:t>
            </a:r>
            <a:endParaRPr sz="1600">
              <a:solidFill>
                <a:schemeClr val="dk1"/>
              </a:solidFill>
              <a:latin typeface="Merriweather"/>
              <a:ea typeface="Merriweather"/>
              <a:cs typeface="Merriweather"/>
              <a:sym typeface="Merriweather"/>
            </a:endParaRPr>
          </a:p>
          <a:p>
            <a:pPr indent="0" lvl="0" marL="0" rtl="0" algn="l">
              <a:spcBef>
                <a:spcPts val="0"/>
              </a:spcBef>
              <a:spcAft>
                <a:spcPts val="0"/>
              </a:spcAft>
              <a:buNone/>
            </a:pPr>
            <a:r>
              <a:rPr lang="en" sz="1600">
                <a:solidFill>
                  <a:schemeClr val="dk1"/>
                </a:solidFill>
                <a:latin typeface="Merriweather"/>
                <a:ea typeface="Merriweather"/>
                <a:cs typeface="Merriweather"/>
                <a:sym typeface="Merriweather"/>
              </a:rPr>
              <a:t>              And time goes by fast</a:t>
            </a:r>
            <a:endParaRPr sz="1600">
              <a:solidFill>
                <a:schemeClr val="dk1"/>
              </a:solidFill>
              <a:latin typeface="Merriweather"/>
              <a:ea typeface="Merriweather"/>
              <a:cs typeface="Merriweather"/>
              <a:sym typeface="Merriweather"/>
            </a:endParaRPr>
          </a:p>
          <a:p>
            <a:pPr indent="0" lvl="0" marL="0" rtl="0" algn="l">
              <a:spcBef>
                <a:spcPts val="0"/>
              </a:spcBef>
              <a:spcAft>
                <a:spcPts val="0"/>
              </a:spcAft>
              <a:buNone/>
            </a:pPr>
            <a:r>
              <a:rPr lang="en" sz="1600">
                <a:solidFill>
                  <a:schemeClr val="dk1"/>
                </a:solidFill>
                <a:latin typeface="Merriweather"/>
                <a:ea typeface="Merriweather"/>
                <a:cs typeface="Merriweather"/>
                <a:sym typeface="Merriweather"/>
              </a:rPr>
              <a:t>              One day your 5 years old</a:t>
            </a:r>
            <a:endParaRPr sz="1600">
              <a:solidFill>
                <a:schemeClr val="dk1"/>
              </a:solidFill>
              <a:latin typeface="Merriweather"/>
              <a:ea typeface="Merriweather"/>
              <a:cs typeface="Merriweather"/>
              <a:sym typeface="Merriweather"/>
            </a:endParaRPr>
          </a:p>
          <a:p>
            <a:pPr indent="0" lvl="0" marL="0" rtl="0" algn="l">
              <a:spcBef>
                <a:spcPts val="0"/>
              </a:spcBef>
              <a:spcAft>
                <a:spcPts val="0"/>
              </a:spcAft>
              <a:buNone/>
            </a:pPr>
            <a:r>
              <a:rPr lang="en" sz="1600">
                <a:solidFill>
                  <a:schemeClr val="dk1"/>
                </a:solidFill>
                <a:latin typeface="Merriweather"/>
                <a:ea typeface="Merriweather"/>
                <a:cs typeface="Merriweather"/>
                <a:sym typeface="Merriweather"/>
              </a:rPr>
              <a:t>              The next 17 years old.</a:t>
            </a:r>
            <a:endParaRPr sz="1600">
              <a:solidFill>
                <a:schemeClr val="dk1"/>
              </a:solidFill>
              <a:latin typeface="Merriweather"/>
              <a:ea typeface="Merriweather"/>
              <a:cs typeface="Merriweather"/>
              <a:sym typeface="Merriweather"/>
            </a:endParaRPr>
          </a:p>
          <a:p>
            <a:pPr indent="0" lvl="0" marL="0" rtl="0" algn="l">
              <a:spcBef>
                <a:spcPts val="0"/>
              </a:spcBef>
              <a:spcAft>
                <a:spcPts val="1200"/>
              </a:spcAft>
              <a:buNone/>
            </a:pPr>
            <a:r>
              <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72"/>
          <p:cNvSpPr txBox="1"/>
          <p:nvPr>
            <p:ph idx="1" type="body"/>
          </p:nvPr>
        </p:nvSpPr>
        <p:spPr>
          <a:xfrm>
            <a:off x="311700" y="132050"/>
            <a:ext cx="8520600" cy="4883700"/>
          </a:xfrm>
          <a:prstGeom prst="rect">
            <a:avLst/>
          </a:prstGeom>
        </p:spPr>
        <p:txBody>
          <a:bodyPr anchorCtr="0" anchor="t" bIns="91425" lIns="91425" spcFirstLastPara="1" rIns="91425" wrap="square" tIns="91425">
            <a:noAutofit/>
          </a:bodyPr>
          <a:lstStyle/>
          <a:p>
            <a:pPr indent="0" lvl="0" marL="0" rtl="0" algn="ctr">
              <a:lnSpc>
                <a:spcPct val="95000"/>
              </a:lnSpc>
              <a:spcBef>
                <a:spcPts val="0"/>
              </a:spcBef>
              <a:spcAft>
                <a:spcPts val="0"/>
              </a:spcAft>
              <a:buSzPts val="853"/>
              <a:buNone/>
            </a:pPr>
            <a:r>
              <a:rPr i="1" lang="en" sz="1595">
                <a:solidFill>
                  <a:schemeClr val="dk1"/>
                </a:solidFill>
                <a:latin typeface="Roboto"/>
                <a:ea typeface="Roboto"/>
                <a:cs typeface="Roboto"/>
                <a:sym typeface="Roboto"/>
              </a:rPr>
              <a:t>Journey</a:t>
            </a:r>
            <a:endParaRPr i="1" sz="1595">
              <a:solidFill>
                <a:schemeClr val="dk1"/>
              </a:solidFill>
              <a:latin typeface="Roboto"/>
              <a:ea typeface="Roboto"/>
              <a:cs typeface="Roboto"/>
              <a:sym typeface="Roboto"/>
            </a:endParaRPr>
          </a:p>
          <a:p>
            <a:pPr indent="0" lvl="0" marL="0" rtl="0" algn="ctr">
              <a:lnSpc>
                <a:spcPct val="95000"/>
              </a:lnSpc>
              <a:spcBef>
                <a:spcPts val="0"/>
              </a:spcBef>
              <a:spcAft>
                <a:spcPts val="0"/>
              </a:spcAft>
              <a:buSzPts val="853"/>
              <a:buNone/>
            </a:pPr>
            <a:r>
              <a:t/>
            </a:r>
            <a:endParaRPr b="1" sz="1595">
              <a:solidFill>
                <a:schemeClr val="dk1"/>
              </a:solidFill>
              <a:latin typeface="Roboto"/>
              <a:ea typeface="Roboto"/>
              <a:cs typeface="Roboto"/>
              <a:sym typeface="Roboto"/>
            </a:endParaRPr>
          </a:p>
          <a:p>
            <a:pPr indent="0" lvl="0" marL="0" rtl="0" algn="ctr">
              <a:lnSpc>
                <a:spcPct val="95000"/>
              </a:lnSpc>
              <a:spcBef>
                <a:spcPts val="0"/>
              </a:spcBef>
              <a:spcAft>
                <a:spcPts val="0"/>
              </a:spcAft>
              <a:buSzPts val="853"/>
              <a:buNone/>
            </a:pPr>
            <a:r>
              <a:rPr lang="en" sz="1595">
                <a:solidFill>
                  <a:schemeClr val="dk1"/>
                </a:solidFill>
                <a:latin typeface="Roboto"/>
                <a:ea typeface="Roboto"/>
                <a:cs typeface="Roboto"/>
                <a:sym typeface="Roboto"/>
              </a:rPr>
              <a:t>As the water washes over me</a:t>
            </a:r>
            <a:endParaRPr sz="1595">
              <a:solidFill>
                <a:schemeClr val="dk1"/>
              </a:solidFill>
              <a:latin typeface="Roboto"/>
              <a:ea typeface="Roboto"/>
              <a:cs typeface="Roboto"/>
              <a:sym typeface="Roboto"/>
            </a:endParaRPr>
          </a:p>
          <a:p>
            <a:pPr indent="0" lvl="0" marL="0" rtl="0" algn="ctr">
              <a:lnSpc>
                <a:spcPct val="95000"/>
              </a:lnSpc>
              <a:spcBef>
                <a:spcPts val="0"/>
              </a:spcBef>
              <a:spcAft>
                <a:spcPts val="0"/>
              </a:spcAft>
              <a:buSzPts val="853"/>
              <a:buNone/>
            </a:pPr>
            <a:r>
              <a:rPr lang="en" sz="1595">
                <a:solidFill>
                  <a:schemeClr val="dk1"/>
                </a:solidFill>
                <a:latin typeface="Roboto"/>
                <a:ea typeface="Roboto"/>
                <a:cs typeface="Roboto"/>
                <a:sym typeface="Roboto"/>
              </a:rPr>
              <a:t>And insects move around above me</a:t>
            </a:r>
            <a:endParaRPr sz="1595">
              <a:solidFill>
                <a:schemeClr val="dk1"/>
              </a:solidFill>
              <a:latin typeface="Roboto"/>
              <a:ea typeface="Roboto"/>
              <a:cs typeface="Roboto"/>
              <a:sym typeface="Roboto"/>
            </a:endParaRPr>
          </a:p>
          <a:p>
            <a:pPr indent="0" lvl="0" marL="0" rtl="0" algn="ctr">
              <a:lnSpc>
                <a:spcPct val="95000"/>
              </a:lnSpc>
              <a:spcBef>
                <a:spcPts val="0"/>
              </a:spcBef>
              <a:spcAft>
                <a:spcPts val="0"/>
              </a:spcAft>
              <a:buSzPts val="853"/>
              <a:buNone/>
            </a:pPr>
            <a:r>
              <a:rPr lang="en" sz="1595">
                <a:solidFill>
                  <a:schemeClr val="dk1"/>
                </a:solidFill>
                <a:latin typeface="Roboto"/>
                <a:ea typeface="Roboto"/>
                <a:cs typeface="Roboto"/>
                <a:sym typeface="Roboto"/>
              </a:rPr>
              <a:t>And fish swim around me</a:t>
            </a:r>
            <a:endParaRPr sz="1595">
              <a:solidFill>
                <a:schemeClr val="dk1"/>
              </a:solidFill>
              <a:latin typeface="Roboto"/>
              <a:ea typeface="Roboto"/>
              <a:cs typeface="Roboto"/>
              <a:sym typeface="Roboto"/>
            </a:endParaRPr>
          </a:p>
          <a:p>
            <a:pPr indent="0" lvl="0" marL="0" rtl="0" algn="ctr">
              <a:lnSpc>
                <a:spcPct val="95000"/>
              </a:lnSpc>
              <a:spcBef>
                <a:spcPts val="0"/>
              </a:spcBef>
              <a:spcAft>
                <a:spcPts val="0"/>
              </a:spcAft>
              <a:buSzPts val="853"/>
              <a:buNone/>
            </a:pPr>
            <a:r>
              <a:rPr lang="en" sz="1595">
                <a:solidFill>
                  <a:schemeClr val="dk1"/>
                </a:solidFill>
                <a:latin typeface="Roboto"/>
                <a:ea typeface="Roboto"/>
                <a:cs typeface="Roboto"/>
                <a:sym typeface="Roboto"/>
              </a:rPr>
              <a:t>And the sand is washing away under me</a:t>
            </a:r>
            <a:endParaRPr sz="1595">
              <a:solidFill>
                <a:schemeClr val="dk1"/>
              </a:solidFill>
              <a:latin typeface="Roboto"/>
              <a:ea typeface="Roboto"/>
              <a:cs typeface="Roboto"/>
              <a:sym typeface="Roboto"/>
            </a:endParaRPr>
          </a:p>
          <a:p>
            <a:pPr indent="0" lvl="0" marL="0" rtl="0" algn="ctr">
              <a:lnSpc>
                <a:spcPct val="95000"/>
              </a:lnSpc>
              <a:spcBef>
                <a:spcPts val="0"/>
              </a:spcBef>
              <a:spcAft>
                <a:spcPts val="0"/>
              </a:spcAft>
              <a:buSzPts val="853"/>
              <a:buNone/>
            </a:pPr>
            <a:r>
              <a:rPr lang="en" sz="1595">
                <a:solidFill>
                  <a:schemeClr val="dk1"/>
                </a:solidFill>
                <a:latin typeface="Roboto"/>
                <a:ea typeface="Roboto"/>
                <a:cs typeface="Roboto"/>
                <a:sym typeface="Roboto"/>
              </a:rPr>
              <a:t>I am still</a:t>
            </a:r>
            <a:endParaRPr sz="1595">
              <a:solidFill>
                <a:schemeClr val="dk1"/>
              </a:solidFill>
              <a:latin typeface="Roboto"/>
              <a:ea typeface="Roboto"/>
              <a:cs typeface="Roboto"/>
              <a:sym typeface="Roboto"/>
            </a:endParaRPr>
          </a:p>
          <a:p>
            <a:pPr indent="0" lvl="0" marL="0" rtl="0" algn="ctr">
              <a:lnSpc>
                <a:spcPct val="95000"/>
              </a:lnSpc>
              <a:spcBef>
                <a:spcPts val="0"/>
              </a:spcBef>
              <a:spcAft>
                <a:spcPts val="0"/>
              </a:spcAft>
              <a:buSzPts val="853"/>
              <a:buNone/>
            </a:pPr>
            <a:r>
              <a:rPr lang="en" sz="1595">
                <a:solidFill>
                  <a:schemeClr val="dk1"/>
                </a:solidFill>
                <a:latin typeface="Roboto"/>
                <a:ea typeface="Roboto"/>
                <a:cs typeface="Roboto"/>
                <a:sym typeface="Roboto"/>
              </a:rPr>
              <a:t>Though life is moving all around me</a:t>
            </a:r>
            <a:endParaRPr sz="1595">
              <a:solidFill>
                <a:schemeClr val="dk1"/>
              </a:solidFill>
              <a:latin typeface="Roboto"/>
              <a:ea typeface="Roboto"/>
              <a:cs typeface="Roboto"/>
              <a:sym typeface="Roboto"/>
            </a:endParaRPr>
          </a:p>
          <a:p>
            <a:pPr indent="0" lvl="0" marL="0" rtl="0" algn="ctr">
              <a:lnSpc>
                <a:spcPct val="95000"/>
              </a:lnSpc>
              <a:spcBef>
                <a:spcPts val="0"/>
              </a:spcBef>
              <a:spcAft>
                <a:spcPts val="0"/>
              </a:spcAft>
              <a:buSzPts val="853"/>
              <a:buNone/>
            </a:pPr>
            <a:r>
              <a:rPr lang="en" sz="1595">
                <a:solidFill>
                  <a:schemeClr val="dk1"/>
                </a:solidFill>
                <a:latin typeface="Roboto"/>
                <a:ea typeface="Roboto"/>
                <a:cs typeface="Roboto"/>
                <a:sym typeface="Roboto"/>
              </a:rPr>
              <a:t>I am still</a:t>
            </a:r>
            <a:endParaRPr sz="1595">
              <a:solidFill>
                <a:schemeClr val="dk1"/>
              </a:solidFill>
              <a:latin typeface="Roboto"/>
              <a:ea typeface="Roboto"/>
              <a:cs typeface="Roboto"/>
              <a:sym typeface="Roboto"/>
            </a:endParaRPr>
          </a:p>
          <a:p>
            <a:pPr indent="0" lvl="0" marL="0" rtl="0" algn="ctr">
              <a:lnSpc>
                <a:spcPct val="95000"/>
              </a:lnSpc>
              <a:spcBef>
                <a:spcPts val="0"/>
              </a:spcBef>
              <a:spcAft>
                <a:spcPts val="0"/>
              </a:spcAft>
              <a:buSzPts val="853"/>
              <a:buNone/>
            </a:pPr>
            <a:r>
              <a:rPr lang="en" sz="1595">
                <a:solidFill>
                  <a:schemeClr val="dk1"/>
                </a:solidFill>
                <a:latin typeface="Roboto"/>
                <a:ea typeface="Roboto"/>
                <a:cs typeface="Roboto"/>
                <a:sym typeface="Roboto"/>
              </a:rPr>
              <a:t>I wait</a:t>
            </a:r>
            <a:endParaRPr sz="1595">
              <a:solidFill>
                <a:schemeClr val="dk1"/>
              </a:solidFill>
              <a:latin typeface="Roboto"/>
              <a:ea typeface="Roboto"/>
              <a:cs typeface="Roboto"/>
              <a:sym typeface="Roboto"/>
            </a:endParaRPr>
          </a:p>
          <a:p>
            <a:pPr indent="0" lvl="0" marL="0" rtl="0" algn="ctr">
              <a:lnSpc>
                <a:spcPct val="95000"/>
              </a:lnSpc>
              <a:spcBef>
                <a:spcPts val="0"/>
              </a:spcBef>
              <a:spcAft>
                <a:spcPts val="0"/>
              </a:spcAft>
              <a:buSzPts val="853"/>
              <a:buNone/>
            </a:pPr>
            <a:r>
              <a:rPr lang="en" sz="1595">
                <a:solidFill>
                  <a:schemeClr val="dk1"/>
                </a:solidFill>
                <a:latin typeface="Roboto"/>
                <a:ea typeface="Roboto"/>
                <a:cs typeface="Roboto"/>
                <a:sym typeface="Roboto"/>
              </a:rPr>
              <a:t>The water will take me away</a:t>
            </a:r>
            <a:endParaRPr sz="1595">
              <a:solidFill>
                <a:schemeClr val="dk1"/>
              </a:solidFill>
              <a:latin typeface="Roboto"/>
              <a:ea typeface="Roboto"/>
              <a:cs typeface="Roboto"/>
              <a:sym typeface="Roboto"/>
            </a:endParaRPr>
          </a:p>
          <a:p>
            <a:pPr indent="0" lvl="0" marL="0" rtl="0" algn="ctr">
              <a:lnSpc>
                <a:spcPct val="95000"/>
              </a:lnSpc>
              <a:spcBef>
                <a:spcPts val="0"/>
              </a:spcBef>
              <a:spcAft>
                <a:spcPts val="0"/>
              </a:spcAft>
              <a:buSzPts val="853"/>
              <a:buNone/>
            </a:pPr>
            <a:r>
              <a:rPr lang="en" sz="1595">
                <a:solidFill>
                  <a:schemeClr val="dk1"/>
                </a:solidFill>
                <a:latin typeface="Roboto"/>
                <a:ea typeface="Roboto"/>
                <a:cs typeface="Roboto"/>
                <a:sym typeface="Roboto"/>
              </a:rPr>
              <a:t>Through twists and turns</a:t>
            </a:r>
            <a:endParaRPr sz="1595">
              <a:solidFill>
                <a:schemeClr val="dk1"/>
              </a:solidFill>
              <a:latin typeface="Roboto"/>
              <a:ea typeface="Roboto"/>
              <a:cs typeface="Roboto"/>
              <a:sym typeface="Roboto"/>
            </a:endParaRPr>
          </a:p>
          <a:p>
            <a:pPr indent="0" lvl="0" marL="0" rtl="0" algn="ctr">
              <a:lnSpc>
                <a:spcPct val="95000"/>
              </a:lnSpc>
              <a:spcBef>
                <a:spcPts val="0"/>
              </a:spcBef>
              <a:spcAft>
                <a:spcPts val="0"/>
              </a:spcAft>
              <a:buSzPts val="853"/>
              <a:buNone/>
            </a:pPr>
            <a:r>
              <a:rPr lang="en" sz="1595">
                <a:solidFill>
                  <a:schemeClr val="dk1"/>
                </a:solidFill>
                <a:latin typeface="Roboto"/>
                <a:ea typeface="Roboto"/>
                <a:cs typeface="Roboto"/>
                <a:sym typeface="Roboto"/>
              </a:rPr>
              <a:t>Through rapid and through calm</a:t>
            </a:r>
            <a:endParaRPr sz="1595">
              <a:solidFill>
                <a:schemeClr val="dk1"/>
              </a:solidFill>
              <a:latin typeface="Roboto"/>
              <a:ea typeface="Roboto"/>
              <a:cs typeface="Roboto"/>
              <a:sym typeface="Roboto"/>
            </a:endParaRPr>
          </a:p>
          <a:p>
            <a:pPr indent="0" lvl="0" marL="0" rtl="0" algn="ctr">
              <a:lnSpc>
                <a:spcPct val="95000"/>
              </a:lnSpc>
              <a:spcBef>
                <a:spcPts val="0"/>
              </a:spcBef>
              <a:spcAft>
                <a:spcPts val="0"/>
              </a:spcAft>
              <a:buSzPts val="853"/>
              <a:buNone/>
            </a:pPr>
            <a:r>
              <a:rPr lang="en" sz="1595">
                <a:solidFill>
                  <a:schemeClr val="dk1"/>
                </a:solidFill>
                <a:latin typeface="Roboto"/>
                <a:ea typeface="Roboto"/>
                <a:cs typeface="Roboto"/>
                <a:sym typeface="Roboto"/>
              </a:rPr>
              <a:t>I will move until the water lets me down</a:t>
            </a:r>
            <a:endParaRPr sz="1595">
              <a:solidFill>
                <a:schemeClr val="dk1"/>
              </a:solidFill>
              <a:latin typeface="Roboto"/>
              <a:ea typeface="Roboto"/>
              <a:cs typeface="Roboto"/>
              <a:sym typeface="Roboto"/>
            </a:endParaRPr>
          </a:p>
          <a:p>
            <a:pPr indent="0" lvl="0" marL="0" rtl="0" algn="ctr">
              <a:lnSpc>
                <a:spcPct val="95000"/>
              </a:lnSpc>
              <a:spcBef>
                <a:spcPts val="0"/>
              </a:spcBef>
              <a:spcAft>
                <a:spcPts val="0"/>
              </a:spcAft>
              <a:buSzPts val="853"/>
              <a:buNone/>
            </a:pPr>
            <a:r>
              <a:rPr lang="en" sz="1595">
                <a:solidFill>
                  <a:schemeClr val="dk1"/>
                </a:solidFill>
                <a:latin typeface="Roboto"/>
                <a:ea typeface="Roboto"/>
                <a:cs typeface="Roboto"/>
                <a:sym typeface="Roboto"/>
              </a:rPr>
              <a:t>Then I stop</a:t>
            </a:r>
            <a:endParaRPr sz="1595">
              <a:solidFill>
                <a:schemeClr val="dk1"/>
              </a:solidFill>
              <a:latin typeface="Roboto"/>
              <a:ea typeface="Roboto"/>
              <a:cs typeface="Roboto"/>
              <a:sym typeface="Roboto"/>
            </a:endParaRPr>
          </a:p>
          <a:p>
            <a:pPr indent="0" lvl="0" marL="0" rtl="0" algn="ctr">
              <a:lnSpc>
                <a:spcPct val="95000"/>
              </a:lnSpc>
              <a:spcBef>
                <a:spcPts val="0"/>
              </a:spcBef>
              <a:spcAft>
                <a:spcPts val="0"/>
              </a:spcAft>
              <a:buSzPts val="853"/>
              <a:buNone/>
            </a:pPr>
            <a:r>
              <a:rPr lang="en" sz="1595">
                <a:solidFill>
                  <a:schemeClr val="dk1"/>
                </a:solidFill>
                <a:latin typeface="Roboto"/>
                <a:ea typeface="Roboto"/>
                <a:cs typeface="Roboto"/>
                <a:sym typeface="Roboto"/>
              </a:rPr>
              <a:t>And I notice I am not a solid form</a:t>
            </a:r>
            <a:endParaRPr sz="1595">
              <a:solidFill>
                <a:schemeClr val="dk1"/>
              </a:solidFill>
              <a:latin typeface="Roboto"/>
              <a:ea typeface="Roboto"/>
              <a:cs typeface="Roboto"/>
              <a:sym typeface="Roboto"/>
            </a:endParaRPr>
          </a:p>
          <a:p>
            <a:pPr indent="0" lvl="0" marL="0" rtl="0" algn="ctr">
              <a:lnSpc>
                <a:spcPct val="95000"/>
              </a:lnSpc>
              <a:spcBef>
                <a:spcPts val="0"/>
              </a:spcBef>
              <a:spcAft>
                <a:spcPts val="0"/>
              </a:spcAft>
              <a:buSzPts val="853"/>
              <a:buNone/>
            </a:pPr>
            <a:r>
              <a:rPr lang="en" sz="1595">
                <a:solidFill>
                  <a:schemeClr val="dk1"/>
                </a:solidFill>
                <a:latin typeface="Roboto"/>
                <a:ea typeface="Roboto"/>
                <a:cs typeface="Roboto"/>
                <a:sym typeface="Roboto"/>
              </a:rPr>
              <a:t>Rather many pieces</a:t>
            </a:r>
            <a:endParaRPr sz="1595">
              <a:solidFill>
                <a:schemeClr val="dk1"/>
              </a:solidFill>
              <a:latin typeface="Roboto"/>
              <a:ea typeface="Roboto"/>
              <a:cs typeface="Roboto"/>
              <a:sym typeface="Roboto"/>
            </a:endParaRPr>
          </a:p>
          <a:p>
            <a:pPr indent="0" lvl="0" marL="0" rtl="0" algn="ctr">
              <a:lnSpc>
                <a:spcPct val="95000"/>
              </a:lnSpc>
              <a:spcBef>
                <a:spcPts val="0"/>
              </a:spcBef>
              <a:spcAft>
                <a:spcPts val="0"/>
              </a:spcAft>
              <a:buSzPts val="853"/>
              <a:buNone/>
            </a:pPr>
            <a:r>
              <a:rPr lang="en" sz="1595">
                <a:solidFill>
                  <a:schemeClr val="dk1"/>
                </a:solidFill>
                <a:latin typeface="Roboto"/>
                <a:ea typeface="Roboto"/>
                <a:cs typeface="Roboto"/>
                <a:sym typeface="Roboto"/>
              </a:rPr>
              <a:t>All unique</a:t>
            </a:r>
            <a:endParaRPr sz="1595">
              <a:solidFill>
                <a:schemeClr val="dk1"/>
              </a:solidFill>
              <a:latin typeface="Roboto"/>
              <a:ea typeface="Roboto"/>
              <a:cs typeface="Roboto"/>
              <a:sym typeface="Roboto"/>
            </a:endParaRPr>
          </a:p>
          <a:p>
            <a:pPr indent="0" lvl="0" marL="0" rtl="0" algn="ctr">
              <a:lnSpc>
                <a:spcPct val="95000"/>
              </a:lnSpc>
              <a:spcBef>
                <a:spcPts val="0"/>
              </a:spcBef>
              <a:spcAft>
                <a:spcPts val="0"/>
              </a:spcAft>
              <a:buSzPts val="853"/>
              <a:buNone/>
            </a:pPr>
            <a:r>
              <a:rPr lang="en" sz="1595">
                <a:solidFill>
                  <a:schemeClr val="dk1"/>
                </a:solidFill>
                <a:latin typeface="Roboto"/>
                <a:ea typeface="Roboto"/>
                <a:cs typeface="Roboto"/>
                <a:sym typeface="Roboto"/>
              </a:rPr>
              <a:t>Yet all still me</a:t>
            </a:r>
            <a:endParaRPr sz="1595">
              <a:solidFill>
                <a:schemeClr val="dk1"/>
              </a:solidFill>
              <a:latin typeface="Roboto"/>
              <a:ea typeface="Roboto"/>
              <a:cs typeface="Roboto"/>
              <a:sym typeface="Roboto"/>
            </a:endParaRPr>
          </a:p>
          <a:p>
            <a:pPr indent="0" lvl="0" marL="0" rtl="0" algn="ctr">
              <a:lnSpc>
                <a:spcPct val="95000"/>
              </a:lnSpc>
              <a:spcBef>
                <a:spcPts val="0"/>
              </a:spcBef>
              <a:spcAft>
                <a:spcPts val="0"/>
              </a:spcAft>
              <a:buSzPts val="853"/>
              <a:buNone/>
            </a:pPr>
            <a:r>
              <a:rPr lang="en" sz="1595">
                <a:solidFill>
                  <a:schemeClr val="dk1"/>
                </a:solidFill>
                <a:latin typeface="Roboto"/>
                <a:ea typeface="Roboto"/>
                <a:cs typeface="Roboto"/>
                <a:sym typeface="Roboto"/>
              </a:rPr>
              <a:t>I have changed</a:t>
            </a:r>
            <a:endParaRPr sz="1595">
              <a:solidFill>
                <a:schemeClr val="dk1"/>
              </a:solidFill>
              <a:latin typeface="Roboto"/>
              <a:ea typeface="Roboto"/>
              <a:cs typeface="Roboto"/>
              <a:sym typeface="Roboto"/>
            </a:endParaRPr>
          </a:p>
          <a:p>
            <a:pPr indent="0" lvl="0" marL="0" rtl="0" algn="ctr">
              <a:lnSpc>
                <a:spcPct val="95000"/>
              </a:lnSpc>
              <a:spcBef>
                <a:spcPts val="0"/>
              </a:spcBef>
              <a:spcAft>
                <a:spcPts val="0"/>
              </a:spcAft>
              <a:buSzPts val="853"/>
              <a:buNone/>
            </a:pPr>
            <a:r>
              <a:rPr lang="en" sz="1595">
                <a:solidFill>
                  <a:schemeClr val="dk1"/>
                </a:solidFill>
                <a:latin typeface="Roboto"/>
                <a:ea typeface="Roboto"/>
                <a:cs typeface="Roboto"/>
                <a:sym typeface="Roboto"/>
              </a:rPr>
              <a:t>But I’m still me</a:t>
            </a:r>
            <a:endParaRPr sz="1595">
              <a:solidFill>
                <a:schemeClr val="dk1"/>
              </a:solidFill>
              <a:latin typeface="Roboto"/>
              <a:ea typeface="Roboto"/>
              <a:cs typeface="Roboto"/>
              <a:sym typeface="Roboto"/>
            </a:endParaRPr>
          </a:p>
          <a:p>
            <a:pPr indent="0" lvl="0" marL="0" rtl="0" algn="l">
              <a:lnSpc>
                <a:spcPct val="95000"/>
              </a:lnSpc>
              <a:spcBef>
                <a:spcPts val="0"/>
              </a:spcBef>
              <a:spcAft>
                <a:spcPts val="0"/>
              </a:spcAft>
              <a:buSzPts val="853"/>
              <a:buNone/>
            </a:pPr>
            <a:r>
              <a:t/>
            </a:r>
            <a:endParaRPr sz="1208">
              <a:solidFill>
                <a:schemeClr val="dk1"/>
              </a:solidFill>
              <a:latin typeface="Dancing Script"/>
              <a:ea typeface="Dancing Script"/>
              <a:cs typeface="Dancing Script"/>
              <a:sym typeface="Dancing Script"/>
            </a:endParaRPr>
          </a:p>
          <a:p>
            <a:pPr indent="0" lvl="0" marL="0" rtl="0" algn="l">
              <a:lnSpc>
                <a:spcPct val="95000"/>
              </a:lnSpc>
              <a:spcBef>
                <a:spcPts val="0"/>
              </a:spcBef>
              <a:spcAft>
                <a:spcPts val="1200"/>
              </a:spcAft>
              <a:buSzPts val="853"/>
              <a:buNone/>
            </a:pPr>
            <a:r>
              <a:t/>
            </a:r>
            <a:endParaRPr sz="1595"/>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73"/>
          <p:cNvSpPr txBox="1"/>
          <p:nvPr>
            <p:ph idx="1" type="body"/>
          </p:nvPr>
        </p:nvSpPr>
        <p:spPr>
          <a:xfrm>
            <a:off x="311700" y="221950"/>
            <a:ext cx="8520600" cy="43470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lang="en"/>
              <a:t>MISS SUNFLOWER  </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sz="2000"/>
              <a:t>I feed animals, see the sun </a:t>
            </a:r>
            <a:endParaRPr sz="2000"/>
          </a:p>
          <a:p>
            <a:pPr indent="0" lvl="0" marL="0" rtl="0" algn="l">
              <a:spcBef>
                <a:spcPts val="1200"/>
              </a:spcBef>
              <a:spcAft>
                <a:spcPts val="0"/>
              </a:spcAft>
              <a:buNone/>
            </a:pPr>
            <a:r>
              <a:rPr lang="en" sz="2000"/>
              <a:t>I produce food for myself </a:t>
            </a:r>
            <a:endParaRPr sz="2000"/>
          </a:p>
          <a:p>
            <a:pPr indent="0" lvl="0" marL="0" rtl="0" algn="l">
              <a:spcBef>
                <a:spcPts val="1200"/>
              </a:spcBef>
              <a:spcAft>
                <a:spcPts val="0"/>
              </a:spcAft>
              <a:buNone/>
            </a:pPr>
            <a:r>
              <a:rPr lang="en" sz="2000"/>
              <a:t>The river gives me water </a:t>
            </a:r>
            <a:endParaRPr sz="2000"/>
          </a:p>
          <a:p>
            <a:pPr indent="0" lvl="0" marL="0" rtl="0" algn="l">
              <a:spcBef>
                <a:spcPts val="1200"/>
              </a:spcBef>
              <a:spcAft>
                <a:spcPts val="0"/>
              </a:spcAft>
              <a:buNone/>
            </a:pPr>
            <a:r>
              <a:t/>
            </a:r>
            <a:endParaRPr sz="2000"/>
          </a:p>
          <a:p>
            <a:pPr indent="0" lvl="0" marL="0" rtl="0" algn="l">
              <a:lnSpc>
                <a:spcPct val="100000"/>
              </a:lnSpc>
              <a:spcBef>
                <a:spcPts val="1200"/>
              </a:spcBef>
              <a:spcAft>
                <a:spcPts val="0"/>
              </a:spcAft>
              <a:buNone/>
            </a:pPr>
            <a:r>
              <a:rPr lang="en" sz="2000"/>
              <a:t>As it becomes colder </a:t>
            </a:r>
            <a:endParaRPr sz="2000"/>
          </a:p>
          <a:p>
            <a:pPr indent="0" lvl="0" marL="0" rtl="0" algn="l">
              <a:lnSpc>
                <a:spcPct val="100000"/>
              </a:lnSpc>
              <a:spcBef>
                <a:spcPts val="1200"/>
              </a:spcBef>
              <a:spcAft>
                <a:spcPts val="0"/>
              </a:spcAft>
              <a:buNone/>
            </a:pPr>
            <a:r>
              <a:rPr lang="en" sz="2000"/>
              <a:t>I die </a:t>
            </a:r>
            <a:endParaRPr sz="2000"/>
          </a:p>
          <a:p>
            <a:pPr indent="0" lvl="0" marL="0" rtl="0" algn="l">
              <a:lnSpc>
                <a:spcPct val="100000"/>
              </a:lnSpc>
              <a:spcBef>
                <a:spcPts val="1200"/>
              </a:spcBef>
              <a:spcAft>
                <a:spcPts val="0"/>
              </a:spcAft>
              <a:buNone/>
            </a:pPr>
            <a:r>
              <a:rPr lang="en" sz="2000"/>
              <a:t>And have no meaning I leave my seeds </a:t>
            </a:r>
            <a:endParaRPr sz="2000"/>
          </a:p>
          <a:p>
            <a:pPr indent="0" lvl="0" marL="0" rtl="0" algn="l">
              <a:lnSpc>
                <a:spcPct val="100000"/>
              </a:lnSpc>
              <a:spcBef>
                <a:spcPts val="1200"/>
              </a:spcBef>
              <a:spcAft>
                <a:spcPts val="0"/>
              </a:spcAft>
              <a:buNone/>
            </a:pPr>
            <a:r>
              <a:rPr lang="en" sz="2000"/>
              <a:t>when I die </a:t>
            </a:r>
            <a:endParaRPr sz="2000"/>
          </a:p>
          <a:p>
            <a:pPr indent="0" lvl="0" marL="0" rtl="0" algn="l">
              <a:lnSpc>
                <a:spcPct val="100000"/>
              </a:lnSpc>
              <a:spcBef>
                <a:spcPts val="1200"/>
              </a:spcBef>
              <a:spcAft>
                <a:spcPts val="0"/>
              </a:spcAft>
              <a:buNone/>
            </a:pPr>
            <a:r>
              <a:rPr lang="en" sz="2000"/>
              <a:t>So they can grow . </a:t>
            </a:r>
            <a:endParaRPr sz="2000"/>
          </a:p>
          <a:p>
            <a:pPr indent="0" lvl="0" marL="0" rtl="0" algn="l">
              <a:spcBef>
                <a:spcPts val="1200"/>
              </a:spcBef>
              <a:spcAft>
                <a:spcPts val="1200"/>
              </a:spcAft>
              <a:buNone/>
            </a:pPr>
            <a:r>
              <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74"/>
          <p:cNvSpPr txBox="1"/>
          <p:nvPr>
            <p:ph idx="1" type="body"/>
          </p:nvPr>
        </p:nvSpPr>
        <p:spPr>
          <a:xfrm>
            <a:off x="311700" y="221950"/>
            <a:ext cx="8520600" cy="43470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en"/>
              <a:t> </a:t>
            </a:r>
            <a:r>
              <a:rPr lang="en" sz="1918"/>
              <a:t>The way of the river</a:t>
            </a:r>
            <a:endParaRPr sz="1918"/>
          </a:p>
          <a:p>
            <a:pPr indent="0" lvl="0" marL="0" rtl="0" algn="l">
              <a:spcBef>
                <a:spcPts val="1200"/>
              </a:spcBef>
              <a:spcAft>
                <a:spcPts val="0"/>
              </a:spcAft>
              <a:buNone/>
            </a:pPr>
            <a:r>
              <a:t/>
            </a:r>
            <a:endParaRPr sz="1918"/>
          </a:p>
          <a:p>
            <a:pPr indent="0" lvl="0" marL="0" rtl="0" algn="l">
              <a:spcBef>
                <a:spcPts val="1200"/>
              </a:spcBef>
              <a:spcAft>
                <a:spcPts val="0"/>
              </a:spcAft>
              <a:buNone/>
            </a:pPr>
            <a:r>
              <a:rPr lang="en" sz="1918"/>
              <a:t>                                    As the river flows there’s change it can change its speed</a:t>
            </a:r>
            <a:endParaRPr sz="1918"/>
          </a:p>
          <a:p>
            <a:pPr indent="0" lvl="0" marL="0" rtl="0" algn="l">
              <a:spcBef>
                <a:spcPts val="1200"/>
              </a:spcBef>
              <a:spcAft>
                <a:spcPts val="0"/>
              </a:spcAft>
              <a:buNone/>
            </a:pPr>
            <a:r>
              <a:rPr lang="en" sz="1918"/>
              <a:t>                                   It could Change its color but it can never change it’s sound</a:t>
            </a:r>
            <a:endParaRPr sz="1918"/>
          </a:p>
          <a:p>
            <a:pPr indent="0" lvl="0" marL="0" rtl="0" algn="l">
              <a:spcBef>
                <a:spcPts val="1200"/>
              </a:spcBef>
              <a:spcAft>
                <a:spcPts val="0"/>
              </a:spcAft>
              <a:buNone/>
            </a:pPr>
            <a:r>
              <a:rPr lang="en" sz="1918"/>
              <a:t>                           It could never change its helpful use for the plants and animals around it</a:t>
            </a:r>
            <a:endParaRPr sz="1918"/>
          </a:p>
          <a:p>
            <a:pPr indent="0" lvl="0" marL="0" rtl="0" algn="l">
              <a:spcBef>
                <a:spcPts val="1200"/>
              </a:spcBef>
              <a:spcAft>
                <a:spcPts val="0"/>
              </a:spcAft>
              <a:buNone/>
            </a:pPr>
            <a:r>
              <a:rPr lang="en" sz="1918"/>
              <a:t>                                    But now that it is dry you can no longer try to get it back</a:t>
            </a:r>
            <a:endParaRPr sz="1918"/>
          </a:p>
          <a:p>
            <a:pPr indent="0" lvl="0" marL="0" rtl="0" algn="l">
              <a:spcBef>
                <a:spcPts val="1200"/>
              </a:spcBef>
              <a:spcAft>
                <a:spcPts val="0"/>
              </a:spcAft>
              <a:buNone/>
            </a:pPr>
            <a:r>
              <a:rPr lang="en" sz="1918"/>
              <a:t>                                         As i could change my appearance or my actions</a:t>
            </a:r>
            <a:endParaRPr sz="1918"/>
          </a:p>
          <a:p>
            <a:pPr indent="0" lvl="0" marL="0" rtl="0" algn="l">
              <a:spcBef>
                <a:spcPts val="1200"/>
              </a:spcBef>
              <a:spcAft>
                <a:spcPts val="0"/>
              </a:spcAft>
              <a:buNone/>
            </a:pPr>
            <a:r>
              <a:rPr lang="en" sz="1918"/>
              <a:t>                                        But i can never change my smile or my laugh </a:t>
            </a:r>
            <a:endParaRPr sz="1918"/>
          </a:p>
          <a:p>
            <a:pPr indent="0" lvl="0" marL="0" rtl="0" algn="l">
              <a:spcBef>
                <a:spcPts val="1200"/>
              </a:spcBef>
              <a:spcAft>
                <a:spcPts val="0"/>
              </a:spcAft>
              <a:buNone/>
            </a:pPr>
            <a:r>
              <a:rPr lang="en" sz="1918"/>
              <a:t>                         As if that part of me is gone you could try to put the water back in the river</a:t>
            </a:r>
            <a:endParaRPr sz="1918"/>
          </a:p>
          <a:p>
            <a:pPr indent="0" lvl="0" marL="0" rtl="0" algn="l">
              <a:spcBef>
                <a:spcPts val="1200"/>
              </a:spcBef>
              <a:spcAft>
                <a:spcPts val="0"/>
              </a:spcAft>
              <a:buNone/>
            </a:pPr>
            <a:r>
              <a:rPr lang="en" sz="1918"/>
              <a:t>                                As it’ll take years or even forever this chapter is for the better</a:t>
            </a:r>
            <a:endParaRPr sz="1918"/>
          </a:p>
          <a:p>
            <a:pPr indent="0" lvl="0" marL="0" rtl="0" algn="l">
              <a:spcBef>
                <a:spcPts val="1200"/>
              </a:spcBef>
              <a:spcAft>
                <a:spcPts val="1200"/>
              </a:spcAft>
              <a:buNone/>
            </a:pPr>
            <a:r>
              <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7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Thank you!</a:t>
            </a:r>
            <a:endParaRPr/>
          </a:p>
        </p:txBody>
      </p:sp>
      <p:sp>
        <p:nvSpPr>
          <p:cNvPr id="546" name="Google Shape;546;p7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Please reach out with questions, comments, or connections</a:t>
            </a:r>
            <a:endParaRPr/>
          </a:p>
          <a:p>
            <a:pPr indent="0" lvl="0" marL="0" rtl="0" algn="l">
              <a:spcBef>
                <a:spcPts val="1200"/>
              </a:spcBef>
              <a:spcAft>
                <a:spcPts val="0"/>
              </a:spcAft>
              <a:buNone/>
            </a:pPr>
            <a:r>
              <a:rPr lang="en"/>
              <a:t>Rachel Carpenter</a:t>
            </a:r>
            <a:endParaRPr/>
          </a:p>
          <a:p>
            <a:pPr indent="0" lvl="0" marL="0" rtl="0" algn="l">
              <a:spcBef>
                <a:spcPts val="1200"/>
              </a:spcBef>
              <a:spcAft>
                <a:spcPts val="1200"/>
              </a:spcAft>
              <a:buNone/>
            </a:pPr>
            <a:r>
              <a:rPr lang="en"/>
              <a:t>rachel.carpenter@tusd1.org</a:t>
            </a:r>
            <a:endParaRPr/>
          </a:p>
        </p:txBody>
      </p:sp>
      <p:pic>
        <p:nvPicPr>
          <p:cNvPr id="547" name="Google Shape;547;p75"/>
          <p:cNvPicPr preferRelativeResize="0"/>
          <p:nvPr/>
        </p:nvPicPr>
        <p:blipFill>
          <a:blip r:embed="rId3">
            <a:alphaModFix/>
          </a:blip>
          <a:stretch>
            <a:fillRect/>
          </a:stretch>
        </p:blipFill>
        <p:spPr>
          <a:xfrm>
            <a:off x="75126" y="4177136"/>
            <a:ext cx="4131048" cy="926415"/>
          </a:xfrm>
          <a:prstGeom prst="rect">
            <a:avLst/>
          </a:prstGeom>
          <a:noFill/>
          <a:ln>
            <a:noFill/>
          </a:ln>
        </p:spPr>
      </p:pic>
      <p:pic>
        <p:nvPicPr>
          <p:cNvPr id="548" name="Google Shape;548;p75"/>
          <p:cNvPicPr preferRelativeResize="0"/>
          <p:nvPr/>
        </p:nvPicPr>
        <p:blipFill>
          <a:blip r:embed="rId4">
            <a:alphaModFix/>
          </a:blip>
          <a:stretch>
            <a:fillRect/>
          </a:stretch>
        </p:blipFill>
        <p:spPr>
          <a:xfrm>
            <a:off x="5317750" y="4262725"/>
            <a:ext cx="3742299" cy="688425"/>
          </a:xfrm>
          <a:prstGeom prst="rect">
            <a:avLst/>
          </a:prstGeom>
          <a:noFill/>
          <a:ln>
            <a:noFill/>
          </a:ln>
        </p:spPr>
      </p:pic>
      <p:pic>
        <p:nvPicPr>
          <p:cNvPr id="549" name="Google Shape;549;p75"/>
          <p:cNvPicPr preferRelativeResize="0"/>
          <p:nvPr/>
        </p:nvPicPr>
        <p:blipFill>
          <a:blip r:embed="rId5">
            <a:alphaModFix/>
          </a:blip>
          <a:stretch>
            <a:fillRect/>
          </a:stretch>
        </p:blipFill>
        <p:spPr>
          <a:xfrm>
            <a:off x="311701" y="2665978"/>
            <a:ext cx="3978650" cy="1284272"/>
          </a:xfrm>
          <a:prstGeom prst="rect">
            <a:avLst/>
          </a:prstGeom>
          <a:noFill/>
          <a:ln>
            <a:noFill/>
          </a:ln>
        </p:spPr>
      </p:pic>
      <p:pic>
        <p:nvPicPr>
          <p:cNvPr id="550" name="Google Shape;550;p75"/>
          <p:cNvPicPr preferRelativeResize="0"/>
          <p:nvPr/>
        </p:nvPicPr>
        <p:blipFill>
          <a:blip r:embed="rId6">
            <a:alphaModFix/>
          </a:blip>
          <a:stretch>
            <a:fillRect/>
          </a:stretch>
        </p:blipFill>
        <p:spPr>
          <a:xfrm>
            <a:off x="7072175" y="1081475"/>
            <a:ext cx="1760126" cy="1760126"/>
          </a:xfrm>
          <a:prstGeom prst="rect">
            <a:avLst/>
          </a:prstGeom>
          <a:noFill/>
          <a:ln>
            <a:noFill/>
          </a:ln>
        </p:spPr>
      </p:pic>
      <p:sp>
        <p:nvSpPr>
          <p:cNvPr id="551" name="Google Shape;551;p75"/>
          <p:cNvSpPr txBox="1"/>
          <p:nvPr/>
        </p:nvSpPr>
        <p:spPr>
          <a:xfrm>
            <a:off x="7002250" y="2748750"/>
            <a:ext cx="2496900" cy="5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Evaluation</a:t>
            </a:r>
            <a:r>
              <a:rPr lang="en" sz="1800">
                <a:solidFill>
                  <a:schemeClr val="dk2"/>
                </a:solidFill>
              </a:rPr>
              <a:t> code</a:t>
            </a:r>
            <a:endParaRPr sz="1800">
              <a:solidFill>
                <a:schemeClr val="dk2"/>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