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678B0F6-8C55-4C02-8C3C-E0DE8A90E926}">
  <a:tblStyle styleId="{1678B0F6-8C55-4C02-8C3C-E0DE8A90E926}"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37"/>
  </p:normalViewPr>
  <p:slideViewPr>
    <p:cSldViewPr snapToGrid="0">
      <p:cViewPr varScale="1">
        <p:scale>
          <a:sx n="138" d="100"/>
          <a:sy n="138" d="100"/>
        </p:scale>
        <p:origin x="7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5120fbd8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5120fbd8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f5120fbd89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5120fbd8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f5120fbd89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5120fbd8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5120fbd89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f5120fbd89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519e40e7e_0_2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519e40e7e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f5144689b7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f5144689b7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f816962b67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f816962b67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f519e40e7e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f519e40e7e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f519e40e7e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f519e40e7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f519e40e7e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f519e40e7e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f519e40e7e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f519e40e7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f816962b67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f816962b67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f519e40e7e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f519e40e7e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f519e40e7e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f519e40e7e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f519e40e7e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f519e40e7e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f519e40e7e_0_1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f519e40e7e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f519e40e7e_0_2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f519e40e7e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f519e40e7e_0_2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f519e40e7e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f519e40e7e_0_2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f519e40e7e_0_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f519e40e7e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f519e40e7e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f816962b67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f816962b67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f519e40e7e_0_2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f519e40e7e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f5144689b7_1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f5144689b7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f5144689b7_1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f5144689b7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f5120fbd89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f5120fbd89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f5120fbd89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f5120fbd89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f5120fbd89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f5120fbd89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f5144689b7_1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f5144689b7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f816962b67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f816962b67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f5144689b7_1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3f5144689b7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f519e40e7e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3f519e40e7e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f519e40e7e_0_2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f519e40e7e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f519e40e7e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f519e40e7e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f5144689b7_1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f5144689b7_1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f519e40e7e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3f519e40e7e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f816962b67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f816962b6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f816962b67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3f816962b6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f5120fbd89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f5120fbd89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f5144689b7_1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f5144689b7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f5120fbd89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f5120fbd89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f5120fbd89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f5120fbd89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f5144689b7_1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3f5144689b7_1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f5144689b7_1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3f5144689b7_1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3f5144689b7_1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3f5144689b7_1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3f5144689b7_1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3f5144689b7_1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f816962b67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3f816962b6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f816962b67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3f816962b6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3f5144689b7_1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3f5144689b7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f5144689b7_1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f5144689b7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f5144689b7_1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f5144689b7_1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f5144689b7_1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f5144689b7_1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f5144689b7_1_1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3f5144689b7_1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f5144689b7_1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f5144689b7_1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f5144689b7_1_1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3f5144689b7_1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f5144689b7_1_1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3f5144689b7_1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3f5144689b7_1_1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3f5144689b7_1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3f5144689b7_1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3f5144689b7_1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f5144689b7_1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f5144689b7_1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hyperlink" Target="https://projectwet.arizona.edu/nature-groundwater-program/nature-groundwater-teacher-resources" TargetMode="External"/><Relationship Id="rId3" Type="http://schemas.openxmlformats.org/officeDocument/2006/relationships/hyperlink" Target="https://ironwoodtreeexperience.org/community/projects/community-w-a-t-e-r-class-field-trips/" TargetMode="External"/><Relationship Id="rId7" Type="http://schemas.openxmlformats.org/officeDocument/2006/relationships/hyperlink" Target="https://ironwoodtreeexperience.org/files/2025/09/Sponge-City.pdf"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hyperlink" Target="https://ironwoodtreeexperience.org/files/2025/09/Park-Connections.pdf" TargetMode="External"/><Relationship Id="rId5" Type="http://schemas.openxmlformats.org/officeDocument/2006/relationships/hyperlink" Target="https://ironwoodtreeexperience.org/files/2025/09/Mapping-the-Invisible.pdf" TargetMode="External"/><Relationship Id="rId4" Type="http://schemas.openxmlformats.org/officeDocument/2006/relationships/hyperlink" Target="mailto:Deborah@ironwoodtreeexperience.org"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projectwet.arizona.edu/sites/default/files/2025-12/PfaRD-Lesson-2-Background-Info-Water-Efficient-Landscapes.pdf"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www.youtube.com/watch?v=Dw9m0ywFWcY"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33.xml.rels><?xml version="1.0" encoding="UTF-8" standalone="yes"?>
<Relationships xmlns="http://schemas.openxmlformats.org/package/2006/relationships"><Relationship Id="rId3" Type="http://schemas.openxmlformats.org/officeDocument/2006/relationships/hyperlink" Target="https://watershedmg.org/sites/default/files/document/2020-fall-byob-zine-english.pdf"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projectwet.arizona.edu/sites/default/files/2025-12/PfaRD-Lesson-2-Native-Plants-for-Water-Efficient-Landscapes-Student-Pages.pdf"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hyperlink" Target="https://watershedmg.org/sites/default/files/document/rain-garden-care-handbook_0.pdf"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projectwet.arizona.edu/sites/default/files/2025-12/PfaRD-Lesson-2-Sample-Landscape-Design-Step-1-and-2.pdf"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hyperlink" Target="https://projectwet.arizona.edu/sites/default/files/2026-01/Pfard-Lesson-2-Images-of-Landscpaes-Before-and-After.pdf"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projectwet.arizona.edu/planting-rainy-day/planting-rainy-day-pfard-teacher-resources"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https://projectwet.arizona.edu/sites/default/files/2025-12/PfaRD-Lesson-2-Steps-for-Designing-Your-Water-Efficient-Landscape-Student-Pages.pdf"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hyperlink" Target="https://projectwet.arizona.edu/sites/default/files/2025-12/PfaRD-Lesson-2-Native-Plants-for-Water-Efficient-Landscapes-Student-Pages.pdf"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hyperlink" Target="https://watershedmg.org/form/consultation-request" TargetMode="External"/><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hyperlink" Target="mailto:governingboard@tusd1.org" TargetMode="External"/><Relationship Id="rId2" Type="http://schemas.openxmlformats.org/officeDocument/2006/relationships/notesSlide" Target="../notesSlides/notesSlide59.xml"/><Relationship Id="rId1" Type="http://schemas.openxmlformats.org/officeDocument/2006/relationships/slideLayout" Target="../slideLayouts/slideLayout3.xml"/><Relationship Id="rId5" Type="http://schemas.openxmlformats.org/officeDocument/2006/relationships/hyperlink" Target="https://tucsoncleanandbeautiful.org/rain/" TargetMode="External"/><Relationship Id="rId4" Type="http://schemas.openxmlformats.org/officeDocument/2006/relationships/hyperlink" Target="https://budgetdelagente.tucsonaz.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Rain Gardens</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Victoria Bodanyi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does rainwater harvesting prevent flooding &amp; positively impact Tucson’s groundwater levels?</a:t>
            </a:r>
            <a:endParaRPr/>
          </a:p>
        </p:txBody>
      </p:sp>
      <p:sp>
        <p:nvSpPr>
          <p:cNvPr id="61" name="Google Shape;61;p14"/>
          <p:cNvSpPr txBox="1">
            <a:spLocks noGrp="1"/>
          </p:cNvSpPr>
          <p:nvPr>
            <p:ph type="body" idx="1"/>
          </p:nvPr>
        </p:nvSpPr>
        <p:spPr>
          <a:xfrm>
            <a:off x="311700" y="1556075"/>
            <a:ext cx="8520600" cy="30129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a:t>WHAT: I will design and build a rain garden. </a:t>
            </a:r>
            <a:endParaRPr/>
          </a:p>
          <a:p>
            <a:pPr marL="0" lvl="0" indent="0" algn="l" rtl="0">
              <a:spcBef>
                <a:spcPts val="1200"/>
              </a:spcBef>
              <a:spcAft>
                <a:spcPts val="0"/>
              </a:spcAft>
              <a:buNone/>
            </a:pPr>
            <a:r>
              <a:rPr lang="en"/>
              <a:t>HOW: I’ll successfully do this by: </a:t>
            </a:r>
            <a:endParaRPr/>
          </a:p>
          <a:p>
            <a:pPr marL="457200" lvl="0" indent="-325755" algn="l" rtl="0">
              <a:spcBef>
                <a:spcPts val="1200"/>
              </a:spcBef>
              <a:spcAft>
                <a:spcPts val="0"/>
              </a:spcAft>
              <a:buSzPct val="100000"/>
              <a:buChar char="●"/>
            </a:pPr>
            <a:r>
              <a:rPr lang="en"/>
              <a:t>Researching water harvesting; its importance, the difference between passive and active. </a:t>
            </a:r>
            <a:endParaRPr/>
          </a:p>
          <a:p>
            <a:pPr marL="457200" lvl="0" indent="-325755" algn="l" rtl="0">
              <a:spcBef>
                <a:spcPts val="0"/>
              </a:spcBef>
              <a:spcAft>
                <a:spcPts val="0"/>
              </a:spcAft>
              <a:buSzPct val="100000"/>
              <a:buChar char="●"/>
            </a:pPr>
            <a:r>
              <a:rPr lang="en"/>
              <a:t>Researching the importance of rain gardens; the pros and cons. </a:t>
            </a:r>
            <a:endParaRPr/>
          </a:p>
          <a:p>
            <a:pPr marL="457200" lvl="0" indent="-325755" algn="l" rtl="0">
              <a:spcBef>
                <a:spcPts val="0"/>
              </a:spcBef>
              <a:spcAft>
                <a:spcPts val="0"/>
              </a:spcAft>
              <a:buSzPct val="100000"/>
              <a:buChar char="●"/>
            </a:pPr>
            <a:r>
              <a:rPr lang="en"/>
              <a:t>Researching the different elements of a rain garden and materials needed.</a:t>
            </a:r>
            <a:endParaRPr/>
          </a:p>
          <a:p>
            <a:pPr marL="457200" lvl="0" indent="-325755" algn="l" rtl="0">
              <a:spcBef>
                <a:spcPts val="0"/>
              </a:spcBef>
              <a:spcAft>
                <a:spcPts val="0"/>
              </a:spcAft>
              <a:buSzPct val="100000"/>
              <a:buChar char="●"/>
            </a:pPr>
            <a:r>
              <a:rPr lang="en"/>
              <a:t>Determining a site to build a rain garden. </a:t>
            </a:r>
            <a:endParaRPr/>
          </a:p>
          <a:p>
            <a:pPr marL="457200" lvl="0" indent="-325755" algn="l" rtl="0">
              <a:spcBef>
                <a:spcPts val="0"/>
              </a:spcBef>
              <a:spcAft>
                <a:spcPts val="0"/>
              </a:spcAft>
              <a:buSzPct val="100000"/>
              <a:buChar char="●"/>
            </a:pPr>
            <a:r>
              <a:rPr lang="en"/>
              <a:t>Planning the rain garden based on acquired knowledge. </a:t>
            </a:r>
            <a:endParaRPr/>
          </a:p>
          <a:p>
            <a:pPr marL="457200" lvl="0" indent="-325755" algn="l" rtl="0">
              <a:spcBef>
                <a:spcPts val="0"/>
              </a:spcBef>
              <a:spcAft>
                <a:spcPts val="0"/>
              </a:spcAft>
              <a:buSzPct val="100000"/>
              <a:buChar char="●"/>
            </a:pPr>
            <a:r>
              <a:rPr lang="en"/>
              <a:t>Building a rain garden based on plans. </a:t>
            </a:r>
            <a:endParaRPr/>
          </a:p>
          <a:p>
            <a:pPr marL="0" lvl="0" indent="0" algn="l" rtl="0">
              <a:spcBef>
                <a:spcPts val="1200"/>
              </a:spcBef>
              <a:spcAft>
                <a:spcPts val="0"/>
              </a:spcAft>
              <a:buNone/>
            </a:pPr>
            <a:r>
              <a:rPr lang="en"/>
              <a:t>WHY: In order to prevent flooding and to help recharge the underground aquifer. </a:t>
            </a:r>
            <a:endParaRPr/>
          </a:p>
          <a:p>
            <a:pPr marL="0" lvl="0" indent="0" algn="l" rtl="0">
              <a:spcBef>
                <a:spcPts val="120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Standards</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57150" marR="114300" lvl="0" indent="0" algn="l" rtl="0">
              <a:lnSpc>
                <a:spcPct val="100000"/>
              </a:lnSpc>
              <a:spcBef>
                <a:spcPts val="0"/>
              </a:spcBef>
              <a:spcAft>
                <a:spcPts val="0"/>
              </a:spcAft>
              <a:buClr>
                <a:schemeClr val="dk1"/>
              </a:buClr>
              <a:buSzPct val="100000"/>
              <a:buFont typeface="Arial"/>
              <a:buNone/>
            </a:pPr>
            <a:r>
              <a:rPr lang="en" sz="1100">
                <a:solidFill>
                  <a:schemeClr val="dk1"/>
                </a:solidFill>
                <a:latin typeface="Avenir"/>
                <a:ea typeface="Avenir"/>
                <a:cs typeface="Avenir"/>
                <a:sym typeface="Avenir"/>
              </a:rPr>
              <a:t>Science Standards: </a:t>
            </a:r>
            <a:endParaRPr sz="1100">
              <a:solidFill>
                <a:schemeClr val="dk1"/>
              </a:solidFill>
              <a:latin typeface="Avenir"/>
              <a:ea typeface="Avenir"/>
              <a:cs typeface="Avenir"/>
              <a:sym typeface="Avenir"/>
            </a:endParaRPr>
          </a:p>
          <a:p>
            <a:pPr marL="457200" marR="114300" lvl="0" indent="-287973" algn="l" rtl="0">
              <a:lnSpc>
                <a:spcPct val="100000"/>
              </a:lnSpc>
              <a:spcBef>
                <a:spcPts val="0"/>
              </a:spcBef>
              <a:spcAft>
                <a:spcPts val="0"/>
              </a:spcAft>
              <a:buClr>
                <a:schemeClr val="dk1"/>
              </a:buClr>
              <a:buSzPct val="100000"/>
              <a:buFont typeface="Avenir"/>
              <a:buChar char="●"/>
            </a:pPr>
            <a:r>
              <a:rPr lang="en" sz="1100" b="1">
                <a:solidFill>
                  <a:schemeClr val="dk1"/>
                </a:solidFill>
                <a:latin typeface="Avenir"/>
                <a:ea typeface="Avenir"/>
                <a:cs typeface="Avenir"/>
                <a:sym typeface="Avenir"/>
              </a:rPr>
              <a:t>HS.E1U3.14</a:t>
            </a:r>
            <a:r>
              <a:rPr lang="en" sz="1100">
                <a:solidFill>
                  <a:schemeClr val="dk1"/>
                </a:solidFill>
                <a:latin typeface="Avenir"/>
                <a:ea typeface="Avenir"/>
                <a:cs typeface="Avenir"/>
                <a:sym typeface="Avenir"/>
              </a:rPr>
              <a:t> Engage in argument from evidence about the availability of natural resources, occurrence of natural hazards, changes in climate, and human activity and how they influence each other. </a:t>
            </a:r>
            <a:endParaRPr sz="1100">
              <a:solidFill>
                <a:schemeClr val="dk1"/>
              </a:solidFill>
              <a:latin typeface="Avenir"/>
              <a:ea typeface="Avenir"/>
              <a:cs typeface="Avenir"/>
              <a:sym typeface="Avenir"/>
            </a:endParaRPr>
          </a:p>
          <a:p>
            <a:pPr marL="457200" marR="114300" lvl="0" indent="-287973" algn="l" rtl="0">
              <a:lnSpc>
                <a:spcPct val="100000"/>
              </a:lnSpc>
              <a:spcBef>
                <a:spcPts val="0"/>
              </a:spcBef>
              <a:spcAft>
                <a:spcPts val="0"/>
              </a:spcAft>
              <a:buClr>
                <a:schemeClr val="dk1"/>
              </a:buClr>
              <a:buSzPct val="100000"/>
              <a:buFont typeface="Avenir"/>
              <a:buChar char="●"/>
            </a:pPr>
            <a:r>
              <a:rPr lang="en" sz="1100" b="1">
                <a:solidFill>
                  <a:schemeClr val="dk1"/>
                </a:solidFill>
                <a:latin typeface="Avenir"/>
                <a:ea typeface="Avenir"/>
                <a:cs typeface="Avenir"/>
                <a:sym typeface="Avenir"/>
              </a:rPr>
              <a:t>HS+E.E1U3.9 </a:t>
            </a:r>
            <a:r>
              <a:rPr lang="en" sz="1100">
                <a:solidFill>
                  <a:schemeClr val="dk1"/>
                </a:solidFill>
                <a:latin typeface="Avenir"/>
                <a:ea typeface="Avenir"/>
                <a:cs typeface="Avenir"/>
                <a:sym typeface="Avenir"/>
              </a:rPr>
              <a:t>Construct an explanation, based on evidence, for how the availability of natural resources, occurrence of natural hazards, and changes in climate have influenced human activity. </a:t>
            </a:r>
            <a:endParaRPr sz="1100">
              <a:solidFill>
                <a:schemeClr val="dk1"/>
              </a:solidFill>
              <a:latin typeface="Avenir"/>
              <a:ea typeface="Avenir"/>
              <a:cs typeface="Avenir"/>
              <a:sym typeface="Avenir"/>
            </a:endParaRPr>
          </a:p>
          <a:p>
            <a:pPr marL="457200" marR="114300" lvl="0" indent="-287973" algn="l" rtl="0">
              <a:lnSpc>
                <a:spcPct val="100000"/>
              </a:lnSpc>
              <a:spcBef>
                <a:spcPts val="0"/>
              </a:spcBef>
              <a:spcAft>
                <a:spcPts val="0"/>
              </a:spcAft>
              <a:buClr>
                <a:schemeClr val="dk1"/>
              </a:buClr>
              <a:buSzPct val="100000"/>
              <a:buFont typeface="Avenir"/>
              <a:buChar char="●"/>
            </a:pPr>
            <a:r>
              <a:rPr lang="en" sz="1100" b="1">
                <a:solidFill>
                  <a:schemeClr val="dk1"/>
                </a:solidFill>
                <a:latin typeface="Avenir"/>
                <a:ea typeface="Avenir"/>
                <a:cs typeface="Avenir"/>
                <a:sym typeface="Avenir"/>
              </a:rPr>
              <a:t>HS+E.E1U3.11</a:t>
            </a:r>
            <a:r>
              <a:rPr lang="en" sz="1100">
                <a:solidFill>
                  <a:schemeClr val="dk1"/>
                </a:solidFill>
                <a:latin typeface="Avenir"/>
                <a:ea typeface="Avenir"/>
                <a:cs typeface="Avenir"/>
                <a:sym typeface="Avenir"/>
              </a:rPr>
              <a:t> Develop and use a quantitative model to illustrate the relationship among Earth systems and the degree to which those relationships are being modified due to human activity</a:t>
            </a:r>
            <a:endParaRPr sz="1100">
              <a:solidFill>
                <a:schemeClr val="dk1"/>
              </a:solidFill>
              <a:latin typeface="Avenir"/>
              <a:ea typeface="Avenir"/>
              <a:cs typeface="Avenir"/>
              <a:sym typeface="Avenir"/>
            </a:endParaRPr>
          </a:p>
          <a:p>
            <a:pPr marL="57150" marR="114300" lvl="0" indent="0" algn="l" rtl="0">
              <a:lnSpc>
                <a:spcPct val="100000"/>
              </a:lnSpc>
              <a:spcBef>
                <a:spcPts val="0"/>
              </a:spcBef>
              <a:spcAft>
                <a:spcPts val="0"/>
              </a:spcAft>
              <a:buClr>
                <a:schemeClr val="dk1"/>
              </a:buClr>
              <a:buSzPct val="100000"/>
              <a:buFont typeface="Arial"/>
              <a:buNone/>
            </a:pPr>
            <a:endParaRPr sz="1100">
              <a:solidFill>
                <a:schemeClr val="dk1"/>
              </a:solidFill>
              <a:latin typeface="Avenir"/>
              <a:ea typeface="Avenir"/>
              <a:cs typeface="Avenir"/>
              <a:sym typeface="Avenir"/>
            </a:endParaRPr>
          </a:p>
          <a:p>
            <a:pPr marL="57150" marR="114300" lvl="0" indent="0" algn="l" rtl="0">
              <a:lnSpc>
                <a:spcPct val="100000"/>
              </a:lnSpc>
              <a:spcBef>
                <a:spcPts val="0"/>
              </a:spcBef>
              <a:spcAft>
                <a:spcPts val="0"/>
              </a:spcAft>
              <a:buClr>
                <a:schemeClr val="dk1"/>
              </a:buClr>
              <a:buSzPct val="100000"/>
              <a:buFont typeface="Arial"/>
              <a:buNone/>
            </a:pPr>
            <a:r>
              <a:rPr lang="en" sz="1100">
                <a:solidFill>
                  <a:schemeClr val="dk1"/>
                </a:solidFill>
                <a:latin typeface="Avenir"/>
                <a:ea typeface="Avenir"/>
                <a:cs typeface="Avenir"/>
                <a:sym typeface="Avenir"/>
              </a:rPr>
              <a:t>Science and Engineering Practices:</a:t>
            </a:r>
            <a:endParaRPr sz="1100">
              <a:solidFill>
                <a:schemeClr val="dk1"/>
              </a:solidFill>
              <a:latin typeface="Avenir"/>
              <a:ea typeface="Avenir"/>
              <a:cs typeface="Avenir"/>
              <a:sym typeface="Avenir"/>
            </a:endParaRPr>
          </a:p>
          <a:p>
            <a:pPr marL="457200" marR="114300" lvl="0" indent="-287973" algn="l" rtl="0">
              <a:lnSpc>
                <a:spcPct val="100000"/>
              </a:lnSpc>
              <a:spcBef>
                <a:spcPts val="0"/>
              </a:spcBef>
              <a:spcAft>
                <a:spcPts val="0"/>
              </a:spcAft>
              <a:buClr>
                <a:schemeClr val="dk1"/>
              </a:buClr>
              <a:buSzPct val="100000"/>
              <a:buFont typeface="Avenir"/>
              <a:buChar char="●"/>
            </a:pPr>
            <a:r>
              <a:rPr lang="en" sz="1100" b="1">
                <a:solidFill>
                  <a:schemeClr val="dk1"/>
                </a:solidFill>
                <a:latin typeface="Avenir"/>
                <a:ea typeface="Avenir"/>
                <a:cs typeface="Avenir"/>
                <a:sym typeface="Avenir"/>
              </a:rPr>
              <a:t>Developing and Using Models</a:t>
            </a:r>
            <a:r>
              <a:rPr lang="en" sz="1100">
                <a:solidFill>
                  <a:schemeClr val="dk1"/>
                </a:solidFill>
                <a:latin typeface="Avenir"/>
                <a:ea typeface="Avenir"/>
                <a:cs typeface="Avenir"/>
                <a:sym typeface="Avenir"/>
              </a:rPr>
              <a:t> A practice of both science and engineering is to use and construct models as helpful tools for representing ideas and explanations.</a:t>
            </a:r>
            <a:endParaRPr sz="1100">
              <a:solidFill>
                <a:schemeClr val="dk1"/>
              </a:solidFill>
              <a:latin typeface="Avenir"/>
              <a:ea typeface="Avenir"/>
              <a:cs typeface="Avenir"/>
              <a:sym typeface="Avenir"/>
            </a:endParaRPr>
          </a:p>
          <a:p>
            <a:pPr marL="457200" marR="114300" lvl="0" indent="-287973" algn="l" rtl="0">
              <a:lnSpc>
                <a:spcPct val="100000"/>
              </a:lnSpc>
              <a:spcBef>
                <a:spcPts val="0"/>
              </a:spcBef>
              <a:spcAft>
                <a:spcPts val="0"/>
              </a:spcAft>
              <a:buClr>
                <a:schemeClr val="dk1"/>
              </a:buClr>
              <a:buSzPct val="100000"/>
              <a:buFont typeface="Avenir"/>
              <a:buChar char="●"/>
            </a:pPr>
            <a:r>
              <a:rPr lang="en" sz="1100" b="1">
                <a:solidFill>
                  <a:schemeClr val="dk1"/>
                </a:solidFill>
                <a:latin typeface="Avenir"/>
                <a:ea typeface="Avenir"/>
                <a:cs typeface="Avenir"/>
                <a:sym typeface="Avenir"/>
              </a:rPr>
              <a:t>Obtaining, Evaluating, and Communicating Information</a:t>
            </a:r>
            <a:r>
              <a:rPr lang="en" sz="1100">
                <a:solidFill>
                  <a:schemeClr val="dk1"/>
                </a:solidFill>
                <a:latin typeface="Avenir"/>
                <a:ea typeface="Avenir"/>
                <a:cs typeface="Avenir"/>
                <a:sym typeface="Avenir"/>
              </a:rPr>
              <a:t> Scientists and engineers must be able to communicate clearly and persuasively the ideas and methods they generate. </a:t>
            </a:r>
            <a:endParaRPr sz="1100">
              <a:solidFill>
                <a:schemeClr val="dk1"/>
              </a:solidFill>
              <a:latin typeface="Avenir"/>
              <a:ea typeface="Avenir"/>
              <a:cs typeface="Avenir"/>
              <a:sym typeface="Avenir"/>
            </a:endParaRPr>
          </a:p>
          <a:p>
            <a:pPr marL="457200" marR="114300" lvl="0" indent="-287973" algn="l" rtl="0">
              <a:lnSpc>
                <a:spcPct val="100000"/>
              </a:lnSpc>
              <a:spcBef>
                <a:spcPts val="0"/>
              </a:spcBef>
              <a:spcAft>
                <a:spcPts val="0"/>
              </a:spcAft>
              <a:buClr>
                <a:schemeClr val="dk1"/>
              </a:buClr>
              <a:buSzPct val="100000"/>
              <a:buFont typeface="Avenir"/>
              <a:buChar char="●"/>
            </a:pPr>
            <a:r>
              <a:rPr lang="en" sz="1100" b="1">
                <a:solidFill>
                  <a:schemeClr val="dk1"/>
                </a:solidFill>
                <a:latin typeface="Avenir"/>
                <a:ea typeface="Avenir"/>
                <a:cs typeface="Avenir"/>
                <a:sym typeface="Avenir"/>
              </a:rPr>
              <a:t>Constructing Explanations and Designing Solutions</a:t>
            </a:r>
            <a:r>
              <a:rPr lang="en" sz="1100">
                <a:solidFill>
                  <a:schemeClr val="dk1"/>
                </a:solidFill>
                <a:latin typeface="Avenir"/>
                <a:ea typeface="Avenir"/>
                <a:cs typeface="Avenir"/>
                <a:sym typeface="Avenir"/>
              </a:rPr>
              <a:t> The end-products of science are explanations and the end products of engineering are solutions. The goal of science is the construction of theories that provide explanatory accounts of the world. The goal of engineering design is to find a systematic solution to problems that is based on scientific knowledge and models of the material world.</a:t>
            </a:r>
            <a:endParaRPr sz="1100">
              <a:solidFill>
                <a:schemeClr val="dk1"/>
              </a:solidFill>
              <a:latin typeface="Avenir"/>
              <a:ea typeface="Avenir"/>
              <a:cs typeface="Avenir"/>
              <a:sym typeface="Avenir"/>
            </a:endParaRPr>
          </a:p>
          <a:p>
            <a:pPr marL="57150" marR="114300" lvl="0" indent="0" algn="l" rtl="0">
              <a:lnSpc>
                <a:spcPct val="100000"/>
              </a:lnSpc>
              <a:spcBef>
                <a:spcPts val="0"/>
              </a:spcBef>
              <a:spcAft>
                <a:spcPts val="0"/>
              </a:spcAft>
              <a:buClr>
                <a:schemeClr val="dk1"/>
              </a:buClr>
              <a:buSzPct val="100000"/>
              <a:buFont typeface="Arial"/>
              <a:buNone/>
            </a:pPr>
            <a:endParaRPr sz="1100">
              <a:solidFill>
                <a:schemeClr val="dk1"/>
              </a:solidFill>
              <a:latin typeface="Avenir"/>
              <a:ea typeface="Avenir"/>
              <a:cs typeface="Avenir"/>
              <a:sym typeface="Avenir"/>
            </a:endParaRPr>
          </a:p>
          <a:p>
            <a:pPr marL="57150" marR="114300" lvl="0" indent="0" algn="l" rtl="0">
              <a:lnSpc>
                <a:spcPct val="100000"/>
              </a:lnSpc>
              <a:spcBef>
                <a:spcPts val="0"/>
              </a:spcBef>
              <a:spcAft>
                <a:spcPts val="0"/>
              </a:spcAft>
              <a:buClr>
                <a:schemeClr val="dk1"/>
              </a:buClr>
              <a:buSzPct val="100000"/>
              <a:buFont typeface="Arial"/>
              <a:buNone/>
            </a:pPr>
            <a:r>
              <a:rPr lang="en" sz="1100">
                <a:solidFill>
                  <a:schemeClr val="dk1"/>
                </a:solidFill>
                <a:latin typeface="Avenir"/>
                <a:ea typeface="Avenir"/>
                <a:cs typeface="Avenir"/>
                <a:sym typeface="Avenir"/>
              </a:rPr>
              <a:t>Crosscutting Concepts:</a:t>
            </a:r>
            <a:endParaRPr sz="1100">
              <a:solidFill>
                <a:schemeClr val="dk1"/>
              </a:solidFill>
              <a:latin typeface="Avenir"/>
              <a:ea typeface="Avenir"/>
              <a:cs typeface="Avenir"/>
              <a:sym typeface="Avenir"/>
            </a:endParaRPr>
          </a:p>
          <a:p>
            <a:pPr marL="457200" marR="114300" lvl="0" indent="-287973" algn="l" rtl="0">
              <a:lnSpc>
                <a:spcPct val="100000"/>
              </a:lnSpc>
              <a:spcBef>
                <a:spcPts val="0"/>
              </a:spcBef>
              <a:spcAft>
                <a:spcPts val="0"/>
              </a:spcAft>
              <a:buClr>
                <a:schemeClr val="dk1"/>
              </a:buClr>
              <a:buSzPct val="100000"/>
              <a:buFont typeface="Avenir"/>
              <a:buChar char="●"/>
            </a:pPr>
            <a:r>
              <a:rPr lang="en" sz="1100" b="1">
                <a:solidFill>
                  <a:schemeClr val="dk1"/>
                </a:solidFill>
                <a:latin typeface="Avenir"/>
                <a:ea typeface="Avenir"/>
                <a:cs typeface="Avenir"/>
                <a:sym typeface="Avenir"/>
              </a:rPr>
              <a:t>Structure and Function</a:t>
            </a:r>
            <a:r>
              <a:rPr lang="en" sz="1100">
                <a:solidFill>
                  <a:schemeClr val="dk1"/>
                </a:solidFill>
                <a:latin typeface="Avenir"/>
                <a:ea typeface="Avenir"/>
                <a:cs typeface="Avenir"/>
                <a:sym typeface="Avenir"/>
              </a:rPr>
              <a:t> The way an object is shaped or structured determines many of its properties and functions.</a:t>
            </a:r>
            <a:endParaRPr sz="1100">
              <a:solidFill>
                <a:schemeClr val="dk1"/>
              </a:solidFill>
              <a:latin typeface="Avenir"/>
              <a:ea typeface="Avenir"/>
              <a:cs typeface="Avenir"/>
              <a:sym typeface="Avenir"/>
            </a:endParaRPr>
          </a:p>
          <a:p>
            <a:pPr marL="457200" marR="114300" lvl="0" indent="-287973" algn="l" rtl="0">
              <a:lnSpc>
                <a:spcPct val="100000"/>
              </a:lnSpc>
              <a:spcBef>
                <a:spcPts val="0"/>
              </a:spcBef>
              <a:spcAft>
                <a:spcPts val="0"/>
              </a:spcAft>
              <a:buClr>
                <a:schemeClr val="dk1"/>
              </a:buClr>
              <a:buSzPct val="100000"/>
              <a:buFont typeface="Avenir"/>
              <a:buChar char="●"/>
            </a:pPr>
            <a:r>
              <a:rPr lang="en" sz="1100" b="1">
                <a:solidFill>
                  <a:schemeClr val="dk1"/>
                </a:solidFill>
                <a:latin typeface="Avenir"/>
                <a:ea typeface="Avenir"/>
                <a:cs typeface="Avenir"/>
                <a:sym typeface="Avenir"/>
              </a:rPr>
              <a:t>Systems and System Models</a:t>
            </a:r>
            <a:r>
              <a:rPr lang="en" sz="1100">
                <a:solidFill>
                  <a:schemeClr val="dk1"/>
                </a:solidFill>
                <a:latin typeface="Avenir"/>
                <a:ea typeface="Avenir"/>
                <a:cs typeface="Avenir"/>
                <a:sym typeface="Avenir"/>
              </a:rPr>
              <a:t> A system is an organized group of related objects or components; models can be used for understanding and predicting the behavior of systems. </a:t>
            </a:r>
            <a:endParaRPr sz="1100">
              <a:solidFill>
                <a:schemeClr val="dk1"/>
              </a:solidFill>
              <a:latin typeface="Avenir"/>
              <a:ea typeface="Avenir"/>
              <a:cs typeface="Avenir"/>
              <a:sym typeface="Avenir"/>
            </a:endParaRPr>
          </a:p>
          <a:p>
            <a:pPr marL="0" marR="114300" lvl="0" indent="0" algn="l" rtl="0">
              <a:lnSpc>
                <a:spcPct val="100000"/>
              </a:lnSpc>
              <a:spcBef>
                <a:spcPts val="0"/>
              </a:spcBef>
              <a:spcAft>
                <a:spcPts val="0"/>
              </a:spcAft>
              <a:buClr>
                <a:schemeClr val="dk1"/>
              </a:buClr>
              <a:buSzPct val="100000"/>
              <a:buFont typeface="Arial"/>
              <a:buNone/>
            </a:pPr>
            <a:endParaRPr sz="1100">
              <a:solidFill>
                <a:schemeClr val="dk1"/>
              </a:solidFill>
              <a:latin typeface="Avenir"/>
              <a:ea typeface="Avenir"/>
              <a:cs typeface="Avenir"/>
              <a:sym typeface="Avenir"/>
            </a:endParaRPr>
          </a:p>
          <a:p>
            <a:pPr marL="57150" marR="114300" lvl="0" indent="0" algn="l" rtl="0">
              <a:lnSpc>
                <a:spcPct val="100000"/>
              </a:lnSpc>
              <a:spcBef>
                <a:spcPts val="0"/>
              </a:spcBef>
              <a:spcAft>
                <a:spcPts val="0"/>
              </a:spcAft>
              <a:buClr>
                <a:schemeClr val="dk1"/>
              </a:buClr>
              <a:buSzPct val="100000"/>
              <a:buFont typeface="Arial"/>
              <a:buNone/>
            </a:pPr>
            <a:r>
              <a:rPr lang="en" sz="1100">
                <a:solidFill>
                  <a:schemeClr val="dk1"/>
                </a:solidFill>
                <a:latin typeface="Avenir"/>
                <a:ea typeface="Avenir"/>
                <a:cs typeface="Avenir"/>
                <a:sym typeface="Avenir"/>
              </a:rPr>
              <a:t>ELA Standards: </a:t>
            </a:r>
            <a:endParaRPr sz="1100">
              <a:solidFill>
                <a:schemeClr val="dk1"/>
              </a:solidFill>
              <a:latin typeface="Avenir"/>
              <a:ea typeface="Avenir"/>
              <a:cs typeface="Avenir"/>
              <a:sym typeface="Avenir"/>
            </a:endParaRPr>
          </a:p>
          <a:p>
            <a:pPr marL="457200" marR="114300" lvl="0" indent="-287973" algn="l" rtl="0">
              <a:lnSpc>
                <a:spcPct val="100000"/>
              </a:lnSpc>
              <a:spcBef>
                <a:spcPts val="0"/>
              </a:spcBef>
              <a:spcAft>
                <a:spcPts val="0"/>
              </a:spcAft>
              <a:buClr>
                <a:schemeClr val="dk1"/>
              </a:buClr>
              <a:buSzPct val="100000"/>
              <a:buFont typeface="Avenir"/>
              <a:buChar char="●"/>
            </a:pPr>
            <a:r>
              <a:rPr lang="en" sz="1100" b="1">
                <a:solidFill>
                  <a:schemeClr val="dk1"/>
                </a:solidFill>
                <a:latin typeface="Avenir"/>
                <a:ea typeface="Avenir"/>
                <a:cs typeface="Avenir"/>
                <a:sym typeface="Avenir"/>
              </a:rPr>
              <a:t>W.2</a:t>
            </a:r>
            <a:r>
              <a:rPr lang="en" sz="1100">
                <a:solidFill>
                  <a:schemeClr val="dk1"/>
                </a:solidFill>
                <a:latin typeface="Avenir"/>
                <a:ea typeface="Avenir"/>
                <a:cs typeface="Avenir"/>
                <a:sym typeface="Avenir"/>
              </a:rPr>
              <a:t> Write informative/explanatory texts to examine and convey complex ideas, concepts, and information clearly and accurately through the effective selection, organization, and analysis of content.</a:t>
            </a:r>
            <a:endParaRPr sz="1100">
              <a:solidFill>
                <a:schemeClr val="dk1"/>
              </a:solidFill>
              <a:latin typeface="Avenir"/>
              <a:ea typeface="Avenir"/>
              <a:cs typeface="Avenir"/>
              <a:sym typeface="Avenir"/>
            </a:endParaRPr>
          </a:p>
          <a:p>
            <a:pPr marL="457200" marR="114300" lvl="0" indent="-287973" algn="l" rtl="0">
              <a:lnSpc>
                <a:spcPct val="100000"/>
              </a:lnSpc>
              <a:spcBef>
                <a:spcPts val="0"/>
              </a:spcBef>
              <a:spcAft>
                <a:spcPts val="0"/>
              </a:spcAft>
              <a:buClr>
                <a:schemeClr val="dk1"/>
              </a:buClr>
              <a:buSzPct val="100000"/>
              <a:buFont typeface="Avenir"/>
              <a:buChar char="●"/>
            </a:pPr>
            <a:r>
              <a:rPr lang="en" sz="1100" b="1">
                <a:solidFill>
                  <a:schemeClr val="dk1"/>
                </a:solidFill>
                <a:latin typeface="Avenir"/>
                <a:ea typeface="Avenir"/>
                <a:cs typeface="Avenir"/>
                <a:sym typeface="Avenir"/>
              </a:rPr>
              <a:t>W.7</a:t>
            </a:r>
            <a:r>
              <a:rPr lang="en" sz="1100">
                <a:solidFill>
                  <a:schemeClr val="dk1"/>
                </a:solidFill>
                <a:latin typeface="Avenir"/>
                <a:ea typeface="Avenir"/>
                <a:cs typeface="Avenir"/>
                <a:sym typeface="Avenir"/>
              </a:rPr>
              <a:t> Conduct short as well as more sustained research projects to answer a question or solve a problem</a:t>
            </a:r>
            <a:endParaRPr sz="1100">
              <a:solidFill>
                <a:schemeClr val="dk1"/>
              </a:solidFill>
              <a:latin typeface="Avenir"/>
              <a:ea typeface="Avenir"/>
              <a:cs typeface="Avenir"/>
              <a:sym typeface="Avenir"/>
            </a:endParaRPr>
          </a:p>
          <a:p>
            <a:pPr marL="457200" marR="114300" lvl="0" indent="-287973" algn="l" rtl="0">
              <a:lnSpc>
                <a:spcPct val="100000"/>
              </a:lnSpc>
              <a:spcBef>
                <a:spcPts val="0"/>
              </a:spcBef>
              <a:spcAft>
                <a:spcPts val="0"/>
              </a:spcAft>
              <a:buClr>
                <a:schemeClr val="dk1"/>
              </a:buClr>
              <a:buSzPct val="100000"/>
              <a:buFont typeface="Avenir"/>
              <a:buChar char="●"/>
            </a:pPr>
            <a:r>
              <a:rPr lang="en" sz="1100" b="1">
                <a:solidFill>
                  <a:schemeClr val="dk1"/>
                </a:solidFill>
                <a:latin typeface="Avenir"/>
                <a:ea typeface="Avenir"/>
                <a:cs typeface="Avenir"/>
                <a:sym typeface="Avenir"/>
              </a:rPr>
              <a:t>SL.4</a:t>
            </a:r>
            <a:r>
              <a:rPr lang="en" sz="1100">
                <a:solidFill>
                  <a:schemeClr val="dk1"/>
                </a:solidFill>
                <a:latin typeface="Avenir"/>
                <a:ea typeface="Avenir"/>
                <a:cs typeface="Avenir"/>
                <a:sym typeface="Avenir"/>
              </a:rPr>
              <a:t> Present information, findings, and supporting evidence in an organized, developed style appropriate to purpose, audience, and task</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Unit Hook</a:t>
            </a: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Create a poem about water. Options to help students brainstorm ideas: </a:t>
            </a:r>
            <a:endParaRPr/>
          </a:p>
          <a:p>
            <a:pPr marL="457200" lvl="0" indent="-342900" algn="l" rtl="0">
              <a:spcBef>
                <a:spcPts val="1200"/>
              </a:spcBef>
              <a:spcAft>
                <a:spcPts val="0"/>
              </a:spcAft>
              <a:buSzPts val="1800"/>
              <a:buChar char="➔"/>
            </a:pPr>
            <a:r>
              <a:rPr lang="en"/>
              <a:t>Make a mind map about all of the things that come to mind from the word “water”. (5 minutes) Use these ideas to help you write a poem or narrative.</a:t>
            </a:r>
            <a:endParaRPr/>
          </a:p>
          <a:p>
            <a:pPr marL="457200" lvl="0" indent="-342900" algn="l" rtl="0">
              <a:spcBef>
                <a:spcPts val="0"/>
              </a:spcBef>
              <a:spcAft>
                <a:spcPts val="0"/>
              </a:spcAft>
              <a:buSzPts val="1800"/>
              <a:buChar char="➔"/>
            </a:pPr>
            <a:r>
              <a:rPr lang="en"/>
              <a:t>Start with the word “water” and write a list of words, never stopping. Let the last word inspire the next word. (The final word may not relate to water at all, and that’s ok!) (3 minutes) Use these ideas to write a poem or a narrative.</a:t>
            </a:r>
            <a:endParaRPr/>
          </a:p>
          <a:p>
            <a:pPr marL="457200" lvl="0" indent="-342900" algn="l" rtl="0">
              <a:spcBef>
                <a:spcPts val="0"/>
              </a:spcBef>
              <a:spcAft>
                <a:spcPts val="0"/>
              </a:spcAft>
              <a:buSzPts val="1800"/>
              <a:buChar char="➔"/>
            </a:pPr>
            <a:r>
              <a:rPr lang="en"/>
              <a:t>Write a story about your experience with water. It can be about anything: the rain, the beach, the pool, drinking water, drought, watering plants, etc. Make it personal.</a:t>
            </a:r>
            <a:endParaRPr/>
          </a:p>
          <a:p>
            <a:pPr marL="457200" lvl="0" indent="-342900" algn="l" rtl="0">
              <a:spcBef>
                <a:spcPts val="0"/>
              </a:spcBef>
              <a:spcAft>
                <a:spcPts val="0"/>
              </a:spcAft>
              <a:buSzPts val="1800"/>
              <a:buChar char="➔"/>
            </a:pPr>
            <a:r>
              <a:rPr lang="en"/>
              <a:t>Start with the title “Water is Life” or “Agua es vida” and write from there.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1013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What is a water harvesting?</a:t>
            </a:r>
            <a:endParaRPr/>
          </a:p>
          <a:p>
            <a:pPr marL="0" lvl="0" indent="0" algn="ctr" rtl="0">
              <a:spcBef>
                <a:spcPts val="0"/>
              </a:spcBef>
              <a:spcAft>
                <a:spcPts val="0"/>
              </a:spcAft>
              <a:buNone/>
            </a:pPr>
            <a:r>
              <a:rPr lang="en"/>
              <a:t>Why should we have rain gardens?</a:t>
            </a:r>
            <a:endParaRPr/>
          </a:p>
        </p:txBody>
      </p:sp>
      <p:graphicFrame>
        <p:nvGraphicFramePr>
          <p:cNvPr id="79" name="Google Shape;79;p17"/>
          <p:cNvGraphicFramePr/>
          <p:nvPr/>
        </p:nvGraphicFramePr>
        <p:xfrm>
          <a:off x="1133475" y="2490450"/>
          <a:ext cx="3000000" cy="3000000"/>
        </p:xfrm>
        <a:graphic>
          <a:graphicData uri="http://schemas.openxmlformats.org/drawingml/2006/table">
            <a:tbl>
              <a:tblPr>
                <a:noFill/>
                <a:tableStyleId>{1678B0F6-8C55-4C02-8C3C-E0DE8A90E926}</a:tableStyleId>
              </a:tblPr>
              <a:tblGrid>
                <a:gridCol w="1304925">
                  <a:extLst>
                    <a:ext uri="{9D8B030D-6E8A-4147-A177-3AD203B41FA5}">
                      <a16:colId xmlns:a16="http://schemas.microsoft.com/office/drawing/2014/main" val="20000"/>
                    </a:ext>
                  </a:extLst>
                </a:gridCol>
                <a:gridCol w="557212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100" b="1">
                          <a:latin typeface="Avenir"/>
                          <a:ea typeface="Avenir"/>
                          <a:cs typeface="Avenir"/>
                          <a:sym typeface="Avenir"/>
                        </a:rPr>
                        <a:t>Learning Target: What am I learning today?</a:t>
                      </a:r>
                      <a:endParaRPr sz="1100" b="1">
                        <a:latin typeface="Avenir"/>
                        <a:ea typeface="Avenir"/>
                        <a:cs typeface="Avenir"/>
                        <a:sym typeface="Avenir"/>
                      </a:endParaRPr>
                    </a:p>
                  </a:txBody>
                  <a:tcPr marL="63500" marR="63500" marT="63500" marB="63500"/>
                </a:tc>
                <a:tc>
                  <a:txBody>
                    <a:bodyPr/>
                    <a:lstStyle/>
                    <a:p>
                      <a:pPr marL="0" lvl="0" indent="0" algn="l" rtl="0">
                        <a:spcBef>
                          <a:spcPts val="0"/>
                        </a:spcBef>
                        <a:spcAft>
                          <a:spcPts val="0"/>
                        </a:spcAft>
                        <a:buNone/>
                      </a:pPr>
                      <a:r>
                        <a:rPr lang="en" sz="1100">
                          <a:latin typeface="Avenir"/>
                          <a:ea typeface="Avenir"/>
                          <a:cs typeface="Avenir"/>
                          <a:sym typeface="Avenir"/>
                        </a:rPr>
                        <a:t>I am learning: definitions and examples of water harvesting; the difference between active and passive water harvesting; the benefits of rain water harvesting, and rain gardens in particular.</a:t>
                      </a:r>
                      <a:endParaRPr sz="1100">
                        <a:latin typeface="Avenir"/>
                        <a:ea typeface="Avenir"/>
                        <a:cs typeface="Avenir"/>
                        <a:sym typeface="Avenir"/>
                      </a:endParaRPr>
                    </a:p>
                  </a:txBody>
                  <a:tcPr marL="63500" marR="63500" marT="63500" marB="63500"/>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100" b="1">
                          <a:latin typeface="Avenir"/>
                          <a:ea typeface="Avenir"/>
                          <a:cs typeface="Avenir"/>
                          <a:sym typeface="Avenir"/>
                        </a:rPr>
                        <a:t>Success Criteria: How will I know that I have learned it?</a:t>
                      </a:r>
                      <a:endParaRPr sz="1100" b="1">
                        <a:latin typeface="Avenir"/>
                        <a:ea typeface="Avenir"/>
                        <a:cs typeface="Avenir"/>
                        <a:sym typeface="Avenir"/>
                      </a:endParaRPr>
                    </a:p>
                  </a:txBody>
                  <a:tcPr marL="63500" marR="63500" marT="63500" marB="63500"/>
                </a:tc>
                <a:tc>
                  <a:txBody>
                    <a:bodyPr/>
                    <a:lstStyle/>
                    <a:p>
                      <a:pPr marL="0" lvl="0" indent="0" algn="l" rtl="0">
                        <a:spcBef>
                          <a:spcPts val="0"/>
                        </a:spcBef>
                        <a:spcAft>
                          <a:spcPts val="0"/>
                        </a:spcAft>
                        <a:buNone/>
                      </a:pPr>
                      <a:r>
                        <a:rPr lang="en" sz="1100">
                          <a:latin typeface="Avenir"/>
                          <a:ea typeface="Avenir"/>
                          <a:cs typeface="Avenir"/>
                          <a:sym typeface="Avenir"/>
                        </a:rPr>
                        <a:t>I can: define water harvesting and identify examples; explain the difference between active and passive water harvesting; describe the benefits of rain water harvesting and rain gardens.</a:t>
                      </a:r>
                      <a:endParaRPr sz="1100">
                        <a:latin typeface="Avenir"/>
                        <a:ea typeface="Avenir"/>
                        <a:cs typeface="Avenir"/>
                        <a:sym typeface="Avenir"/>
                      </a:endParaRPr>
                    </a:p>
                  </a:txBody>
                  <a:tcPr marL="63500" marR="63500" marT="63500" marB="63500"/>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100" b="1">
                          <a:latin typeface="Avenir"/>
                          <a:ea typeface="Avenir"/>
                          <a:cs typeface="Avenir"/>
                          <a:sym typeface="Avenir"/>
                        </a:rPr>
                        <a:t>Why am I learning this?</a:t>
                      </a:r>
                      <a:endParaRPr sz="1100" b="1">
                        <a:latin typeface="Avenir"/>
                        <a:ea typeface="Avenir"/>
                        <a:cs typeface="Avenir"/>
                        <a:sym typeface="Avenir"/>
                      </a:endParaRPr>
                    </a:p>
                  </a:txBody>
                  <a:tcPr marL="63500" marR="63500" marT="63500" marB="63500"/>
                </a:tc>
                <a:tc>
                  <a:txBody>
                    <a:bodyPr/>
                    <a:lstStyle/>
                    <a:p>
                      <a:pPr marL="0" lvl="0" indent="0" algn="l" rtl="0">
                        <a:spcBef>
                          <a:spcPts val="0"/>
                        </a:spcBef>
                        <a:spcAft>
                          <a:spcPts val="0"/>
                        </a:spcAft>
                        <a:buNone/>
                      </a:pPr>
                      <a:r>
                        <a:rPr lang="en" sz="1100">
                          <a:latin typeface="Avenir"/>
                          <a:ea typeface="Avenir"/>
                          <a:cs typeface="Avenir"/>
                          <a:sym typeface="Avenir"/>
                        </a:rPr>
                        <a:t>This is important because as water becomes more scarce, it is important to know how to harvest rain and help to replenish the groundwater. </a:t>
                      </a:r>
                      <a:endParaRPr sz="1100">
                        <a:latin typeface="Avenir"/>
                        <a:ea typeface="Avenir"/>
                        <a:cs typeface="Avenir"/>
                        <a:sym typeface="Avenir"/>
                      </a:endParaRPr>
                    </a:p>
                  </a:txBody>
                  <a:tcPr marL="63500" marR="63500" marT="63500" marB="63500"/>
                </a:tc>
                <a:extLst>
                  <a:ext uri="{0D108BD9-81ED-4DB2-BD59-A6C34878D82A}">
                    <a16:rowId xmlns:a16="http://schemas.microsoft.com/office/drawing/2014/main" val="1000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water harvesting?</a:t>
            </a:r>
            <a:endParaRPr/>
          </a:p>
        </p:txBody>
      </p:sp>
      <p:sp>
        <p:nvSpPr>
          <p:cNvPr id="85" name="Google Shape;8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 collection &amp; storage of rain, instead of allowing it to run off. </a:t>
            </a:r>
            <a:endParaRPr/>
          </a:p>
          <a:p>
            <a:pPr marL="0" lvl="0" indent="0" algn="l" rtl="0">
              <a:spcBef>
                <a:spcPts val="1200"/>
              </a:spcBef>
              <a:spcAft>
                <a:spcPts val="1200"/>
              </a:spcAft>
              <a:buNone/>
            </a:pPr>
            <a:r>
              <a:rPr lang="en"/>
              <a:t>two ways to harvest: active &amp; passive</a:t>
            </a:r>
            <a:endParaRPr/>
          </a:p>
        </p:txBody>
      </p:sp>
      <p:pic>
        <p:nvPicPr>
          <p:cNvPr id="86" name="Google Shape;86;p18"/>
          <p:cNvPicPr preferRelativeResize="0"/>
          <p:nvPr/>
        </p:nvPicPr>
        <p:blipFill>
          <a:blip r:embed="rId3">
            <a:alphaModFix/>
          </a:blip>
          <a:stretch>
            <a:fillRect/>
          </a:stretch>
        </p:blipFill>
        <p:spPr>
          <a:xfrm>
            <a:off x="5053901" y="1731550"/>
            <a:ext cx="3622374" cy="28759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38007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active rainwater harvesting?</a:t>
            </a:r>
            <a:endParaRPr/>
          </a:p>
        </p:txBody>
      </p:sp>
      <p:sp>
        <p:nvSpPr>
          <p:cNvPr id="92" name="Google Shape;92;p19"/>
          <p:cNvSpPr txBox="1">
            <a:spLocks noGrp="1"/>
          </p:cNvSpPr>
          <p:nvPr>
            <p:ph type="body" idx="1"/>
          </p:nvPr>
        </p:nvSpPr>
        <p:spPr>
          <a:xfrm>
            <a:off x="311700" y="1410475"/>
            <a:ext cx="3800700" cy="3158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373B3B"/>
                </a:solidFill>
                <a:highlight>
                  <a:srgbClr val="FFFFFF"/>
                </a:highlight>
              </a:rPr>
              <a:t>when water is collected from the roof and stored for later use</a:t>
            </a:r>
            <a:endParaRPr>
              <a:solidFill>
                <a:srgbClr val="373B3B"/>
              </a:solidFill>
              <a:highlight>
                <a:srgbClr val="FFFFFF"/>
              </a:highlight>
            </a:endParaRPr>
          </a:p>
          <a:p>
            <a:pPr marL="457200" lvl="0" indent="-342900" algn="l" rtl="0">
              <a:spcBef>
                <a:spcPts val="1200"/>
              </a:spcBef>
              <a:spcAft>
                <a:spcPts val="0"/>
              </a:spcAft>
              <a:buSzPts val="1800"/>
              <a:buChar char="-"/>
            </a:pPr>
            <a:r>
              <a:rPr lang="en"/>
              <a:t>water is collected in a tank or cistern</a:t>
            </a:r>
            <a:endParaRPr/>
          </a:p>
          <a:p>
            <a:pPr marL="0" lvl="0" indent="0" algn="l" rtl="0">
              <a:spcBef>
                <a:spcPts val="1200"/>
              </a:spcBef>
              <a:spcAft>
                <a:spcPts val="1200"/>
              </a:spcAft>
              <a:buNone/>
            </a:pPr>
            <a:r>
              <a:rPr lang="en"/>
              <a:t>benefits: provides free water when there’s no rain</a:t>
            </a:r>
            <a:endParaRPr/>
          </a:p>
        </p:txBody>
      </p:sp>
      <p:pic>
        <p:nvPicPr>
          <p:cNvPr id="93" name="Google Shape;93;p19"/>
          <p:cNvPicPr preferRelativeResize="0"/>
          <p:nvPr/>
        </p:nvPicPr>
        <p:blipFill>
          <a:blip r:embed="rId3">
            <a:alphaModFix/>
          </a:blip>
          <a:stretch>
            <a:fillRect/>
          </a:stretch>
        </p:blipFill>
        <p:spPr>
          <a:xfrm>
            <a:off x="4112432" y="0"/>
            <a:ext cx="4811986"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where have you seen active rainwater harvesting before?</a:t>
            </a:r>
            <a:endParaRPr/>
          </a:p>
        </p:txBody>
      </p:sp>
      <p:sp>
        <p:nvSpPr>
          <p:cNvPr id="99" name="Google Shape;99;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what do you think the benefits would be?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05" name="Google Shape;105;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06" name="Google Shape;106;p21"/>
          <p:cNvPicPr preferRelativeResize="0"/>
          <p:nvPr/>
        </p:nvPicPr>
        <p:blipFill>
          <a:blip r:embed="rId3">
            <a:alphaModFix/>
          </a:blip>
          <a:stretch>
            <a:fillRect/>
          </a:stretch>
        </p:blipFill>
        <p:spPr>
          <a:xfrm>
            <a:off x="1088048" y="0"/>
            <a:ext cx="6967904"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12" name="Google Shape;112;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13" name="Google Shape;113;p22"/>
          <p:cNvPicPr preferRelativeResize="0"/>
          <p:nvPr/>
        </p:nvPicPr>
        <p:blipFill>
          <a:blip r:embed="rId3">
            <a:alphaModFix/>
          </a:blip>
          <a:stretch>
            <a:fillRect/>
          </a:stretch>
        </p:blipFill>
        <p:spPr>
          <a:xfrm>
            <a:off x="1171876" y="0"/>
            <a:ext cx="6800248"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19" name="Google Shape;119;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20" name="Google Shape;120;p23"/>
          <p:cNvPicPr preferRelativeResize="0"/>
          <p:nvPr/>
        </p:nvPicPr>
        <p:blipFill>
          <a:blip r:embed="rId3">
            <a:alphaModFix/>
          </a:blip>
          <a:stretch>
            <a:fillRect/>
          </a:stretch>
        </p:blipFill>
        <p:spPr>
          <a:xfrm>
            <a:off x="1093858" y="0"/>
            <a:ext cx="6956282" cy="51434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4"/>
          <p:cNvSpPr txBox="1">
            <a:spLocks noGrp="1"/>
          </p:cNvSpPr>
          <p:nvPr>
            <p:ph type="title"/>
          </p:nvPr>
        </p:nvSpPr>
        <p:spPr>
          <a:xfrm>
            <a:off x="311700" y="445025"/>
            <a:ext cx="43053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passive rainwater harvesting?</a:t>
            </a:r>
            <a:endParaRPr/>
          </a:p>
        </p:txBody>
      </p:sp>
      <p:sp>
        <p:nvSpPr>
          <p:cNvPr id="126" name="Google Shape;126;p24"/>
          <p:cNvSpPr txBox="1">
            <a:spLocks noGrp="1"/>
          </p:cNvSpPr>
          <p:nvPr>
            <p:ph type="body" idx="1"/>
          </p:nvPr>
        </p:nvSpPr>
        <p:spPr>
          <a:xfrm>
            <a:off x="311700" y="1457475"/>
            <a:ext cx="4437000" cy="31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373B3B"/>
                </a:solidFill>
                <a:highlight>
                  <a:srgbClr val="FFFFFF"/>
                </a:highlight>
              </a:rPr>
              <a:t>when water is collected via earthworks – basins, berms, dams, etc. – and infiltrates into the ground.</a:t>
            </a:r>
            <a:endParaRPr>
              <a:solidFill>
                <a:srgbClr val="373B3B"/>
              </a:solidFill>
              <a:highlight>
                <a:srgbClr val="FFFFFF"/>
              </a:highlight>
            </a:endParaRPr>
          </a:p>
          <a:p>
            <a:pPr marL="0" lvl="0" indent="0" algn="l" rtl="0">
              <a:spcBef>
                <a:spcPts val="1200"/>
              </a:spcBef>
              <a:spcAft>
                <a:spcPts val="0"/>
              </a:spcAft>
              <a:buNone/>
            </a:pPr>
            <a:endParaRPr>
              <a:solidFill>
                <a:srgbClr val="373B3B"/>
              </a:solidFill>
              <a:highlight>
                <a:srgbClr val="FFFFFF"/>
              </a:highlight>
            </a:endParaRPr>
          </a:p>
          <a:p>
            <a:pPr marL="0" lvl="0" indent="0" algn="l" rtl="0">
              <a:spcBef>
                <a:spcPts val="1200"/>
              </a:spcBef>
              <a:spcAft>
                <a:spcPts val="1200"/>
              </a:spcAft>
              <a:buNone/>
            </a:pPr>
            <a:r>
              <a:rPr lang="en">
                <a:solidFill>
                  <a:srgbClr val="373B3B"/>
                </a:solidFill>
                <a:highlight>
                  <a:srgbClr val="FFFFFF"/>
                </a:highlight>
              </a:rPr>
              <a:t>benefits: waters plants, replenishes groundwater</a:t>
            </a:r>
            <a:endParaRPr>
              <a:solidFill>
                <a:srgbClr val="373B3B"/>
              </a:solidFill>
              <a:highlight>
                <a:srgbClr val="FFFFFF"/>
              </a:highlight>
            </a:endParaRPr>
          </a:p>
        </p:txBody>
      </p:sp>
      <p:pic>
        <p:nvPicPr>
          <p:cNvPr id="127" name="Google Shape;127;p24"/>
          <p:cNvPicPr preferRelativeResize="0"/>
          <p:nvPr/>
        </p:nvPicPr>
        <p:blipFill>
          <a:blip r:embed="rId3">
            <a:alphaModFix/>
          </a:blip>
          <a:stretch>
            <a:fillRect/>
          </a:stretch>
        </p:blipFill>
        <p:spPr>
          <a:xfrm>
            <a:off x="4909999" y="912100"/>
            <a:ext cx="4233999" cy="4184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where have you seen passive rainwater harvesting before?</a:t>
            </a:r>
            <a:endParaRPr/>
          </a:p>
        </p:txBody>
      </p:sp>
      <p:sp>
        <p:nvSpPr>
          <p:cNvPr id="133" name="Google Shape;133;p25"/>
          <p:cNvSpPr txBox="1">
            <a:spLocks noGrp="1"/>
          </p:cNvSpPr>
          <p:nvPr>
            <p:ph type="body" idx="1"/>
          </p:nvPr>
        </p:nvSpPr>
        <p:spPr>
          <a:xfrm>
            <a:off x="311700" y="1400000"/>
            <a:ext cx="8520600" cy="316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what do you think the benefits would be?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39" name="Google Shape;139;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40" name="Google Shape;140;p26"/>
          <p:cNvPicPr preferRelativeResize="0"/>
          <p:nvPr/>
        </p:nvPicPr>
        <p:blipFill>
          <a:blip r:embed="rId3">
            <a:alphaModFix/>
          </a:blip>
          <a:stretch>
            <a:fillRect/>
          </a:stretch>
        </p:blipFill>
        <p:spPr>
          <a:xfrm>
            <a:off x="1103128" y="0"/>
            <a:ext cx="6937743" cy="51434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46" name="Google Shape;146;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47" name="Google Shape;147;p27"/>
          <p:cNvPicPr preferRelativeResize="0"/>
          <p:nvPr/>
        </p:nvPicPr>
        <p:blipFill>
          <a:blip r:embed="rId3">
            <a:alphaModFix/>
          </a:blip>
          <a:stretch>
            <a:fillRect/>
          </a:stretch>
        </p:blipFill>
        <p:spPr>
          <a:xfrm>
            <a:off x="888590" y="0"/>
            <a:ext cx="7366819"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53" name="Google Shape;153;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54" name="Google Shape;154;p28"/>
          <p:cNvPicPr preferRelativeResize="0"/>
          <p:nvPr/>
        </p:nvPicPr>
        <p:blipFill>
          <a:blip r:embed="rId3">
            <a:alphaModFix/>
          </a:blip>
          <a:stretch>
            <a:fillRect/>
          </a:stretch>
        </p:blipFill>
        <p:spPr>
          <a:xfrm>
            <a:off x="1119289" y="0"/>
            <a:ext cx="6905421" cy="51434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a rain garden?</a:t>
            </a:r>
            <a:endParaRPr/>
          </a:p>
        </p:txBody>
      </p:sp>
      <p:sp>
        <p:nvSpPr>
          <p:cNvPr id="160" name="Google Shape;160;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rain gardens slow down, capture and absorb water into the ground, reducing runoff that can overload streams and cause flooding</a:t>
            </a:r>
            <a:endParaRPr/>
          </a:p>
          <a:p>
            <a:pPr marL="457200" lvl="0" indent="-342900" algn="l" rtl="0">
              <a:spcBef>
                <a:spcPts val="1200"/>
              </a:spcBef>
              <a:spcAft>
                <a:spcPts val="0"/>
              </a:spcAft>
              <a:buSzPts val="1800"/>
              <a:buChar char="-"/>
            </a:pPr>
            <a:r>
              <a:rPr lang="en"/>
              <a:t>this is passive rainwater harvesting</a:t>
            </a:r>
            <a:endParaRPr/>
          </a:p>
          <a:p>
            <a:pPr marL="0" lvl="0" indent="0" algn="l" rtl="0">
              <a:spcBef>
                <a:spcPts val="1200"/>
              </a:spcBef>
              <a:spcAft>
                <a:spcPts val="1200"/>
              </a:spcAft>
              <a:buNone/>
            </a:pPr>
            <a:r>
              <a:rPr lang="en"/>
              <a:t>benefits: serves as a habitat, beautifies the landscape, protect water quality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66" name="Google Shape;166;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67" name="Google Shape;167;p30"/>
          <p:cNvPicPr preferRelativeResize="0"/>
          <p:nvPr/>
        </p:nvPicPr>
        <p:blipFill>
          <a:blip r:embed="rId3">
            <a:alphaModFix/>
          </a:blip>
          <a:stretch>
            <a:fillRect/>
          </a:stretch>
        </p:blipFill>
        <p:spPr>
          <a:xfrm>
            <a:off x="311703" y="0"/>
            <a:ext cx="4590294" cy="5143500"/>
          </a:xfrm>
          <a:prstGeom prst="rect">
            <a:avLst/>
          </a:prstGeom>
          <a:noFill/>
          <a:ln>
            <a:noFill/>
          </a:ln>
        </p:spPr>
      </p:pic>
      <p:pic>
        <p:nvPicPr>
          <p:cNvPr id="168" name="Google Shape;168;p30"/>
          <p:cNvPicPr preferRelativeResize="0"/>
          <p:nvPr/>
        </p:nvPicPr>
        <p:blipFill>
          <a:blip r:embed="rId4">
            <a:alphaModFix/>
          </a:blip>
          <a:stretch>
            <a:fillRect/>
          </a:stretch>
        </p:blipFill>
        <p:spPr>
          <a:xfrm>
            <a:off x="5490791" y="0"/>
            <a:ext cx="2893219" cy="51435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74" name="Google Shape;174;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75" name="Google Shape;175;p31"/>
          <p:cNvPicPr preferRelativeResize="0"/>
          <p:nvPr/>
        </p:nvPicPr>
        <p:blipFill>
          <a:blip r:embed="rId3">
            <a:alphaModFix/>
          </a:blip>
          <a:stretch>
            <a:fillRect/>
          </a:stretch>
        </p:blipFill>
        <p:spPr>
          <a:xfrm>
            <a:off x="1143000" y="0"/>
            <a:ext cx="6858000"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81" name="Google Shape;181;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2" name="Google Shape;182;p32"/>
          <p:cNvPicPr preferRelativeResize="0"/>
          <p:nvPr/>
        </p:nvPicPr>
        <p:blipFill>
          <a:blip r:embed="rId3">
            <a:alphaModFix/>
          </a:blip>
          <a:stretch>
            <a:fillRect/>
          </a:stretch>
        </p:blipFill>
        <p:spPr>
          <a:xfrm>
            <a:off x="1158997" y="0"/>
            <a:ext cx="6826005" cy="51434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3"/>
          <p:cNvSpPr txBox="1">
            <a:spLocks noGrp="1"/>
          </p:cNvSpPr>
          <p:nvPr>
            <p:ph type="title"/>
          </p:nvPr>
        </p:nvSpPr>
        <p:spPr>
          <a:xfrm>
            <a:off x="311700" y="445025"/>
            <a:ext cx="38982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difference between active &amp; passive rainwater harvesting</a:t>
            </a:r>
            <a:endParaRPr/>
          </a:p>
        </p:txBody>
      </p:sp>
      <p:sp>
        <p:nvSpPr>
          <p:cNvPr id="188" name="Google Shape;188;p33"/>
          <p:cNvSpPr txBox="1">
            <a:spLocks noGrp="1"/>
          </p:cNvSpPr>
          <p:nvPr>
            <p:ph type="body" idx="1"/>
          </p:nvPr>
        </p:nvSpPr>
        <p:spPr>
          <a:xfrm>
            <a:off x="311700" y="1789425"/>
            <a:ext cx="4146600" cy="2779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9" name="Google Shape;189;p33"/>
          <p:cNvPicPr preferRelativeResize="0"/>
          <p:nvPr/>
        </p:nvPicPr>
        <p:blipFill>
          <a:blip r:embed="rId3">
            <a:alphaModFix/>
          </a:blip>
          <a:stretch>
            <a:fillRect/>
          </a:stretch>
        </p:blipFill>
        <p:spPr>
          <a:xfrm>
            <a:off x="4633939" y="0"/>
            <a:ext cx="4146523" cy="51435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think-pair-share: what do you think the benefits of having a rain garden are?</a:t>
            </a:r>
            <a:endParaRPr/>
          </a:p>
        </p:txBody>
      </p:sp>
      <p:sp>
        <p:nvSpPr>
          <p:cNvPr id="195" name="Google Shape;195;p34"/>
          <p:cNvSpPr txBox="1">
            <a:spLocks noGrp="1"/>
          </p:cNvSpPr>
          <p:nvPr>
            <p:ph type="body" idx="1"/>
          </p:nvPr>
        </p:nvSpPr>
        <p:spPr>
          <a:xfrm>
            <a:off x="311700" y="1511600"/>
            <a:ext cx="3999900" cy="3057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800"/>
              <a:t>think about the benefits for: </a:t>
            </a:r>
            <a:endParaRPr sz="1800"/>
          </a:p>
          <a:p>
            <a:pPr marL="457200" lvl="0" indent="-342900" algn="l" rtl="0">
              <a:spcBef>
                <a:spcPts val="1200"/>
              </a:spcBef>
              <a:spcAft>
                <a:spcPts val="0"/>
              </a:spcAft>
              <a:buSzPts val="1800"/>
              <a:buChar char="-"/>
            </a:pPr>
            <a:r>
              <a:rPr lang="en" sz="1800"/>
              <a:t>animals</a:t>
            </a:r>
            <a:endParaRPr sz="1800"/>
          </a:p>
          <a:p>
            <a:pPr marL="457200" lvl="0" indent="-342900" algn="l" rtl="0">
              <a:spcBef>
                <a:spcPts val="0"/>
              </a:spcBef>
              <a:spcAft>
                <a:spcPts val="0"/>
              </a:spcAft>
              <a:buSzPts val="1800"/>
              <a:buChar char="-"/>
            </a:pPr>
            <a:r>
              <a:rPr lang="en" sz="1800"/>
              <a:t>people</a:t>
            </a:r>
            <a:endParaRPr sz="1800"/>
          </a:p>
          <a:p>
            <a:pPr marL="457200" lvl="0" indent="-342900" algn="l" rtl="0">
              <a:spcBef>
                <a:spcPts val="0"/>
              </a:spcBef>
              <a:spcAft>
                <a:spcPts val="0"/>
              </a:spcAft>
              <a:buSzPts val="1800"/>
              <a:buChar char="-"/>
            </a:pPr>
            <a:r>
              <a:rPr lang="en" sz="1800"/>
              <a:t>the Santa Cruz River</a:t>
            </a:r>
            <a:endParaRPr sz="1800"/>
          </a:p>
        </p:txBody>
      </p:sp>
      <p:sp>
        <p:nvSpPr>
          <p:cNvPr id="196" name="Google Shape;196;p34"/>
          <p:cNvSpPr txBox="1">
            <a:spLocks noGrp="1"/>
          </p:cNvSpPr>
          <p:nvPr>
            <p:ph type="body" idx="2"/>
          </p:nvPr>
        </p:nvSpPr>
        <p:spPr>
          <a:xfrm>
            <a:off x="4832400" y="1511600"/>
            <a:ext cx="3999900" cy="3057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800"/>
              <a:t>think about the potential</a:t>
            </a:r>
            <a:endParaRPr sz="1800"/>
          </a:p>
          <a:p>
            <a:pPr marL="457200" lvl="0" indent="-342900" algn="l" rtl="0">
              <a:spcBef>
                <a:spcPts val="1200"/>
              </a:spcBef>
              <a:spcAft>
                <a:spcPts val="0"/>
              </a:spcAft>
              <a:buSzPts val="1800"/>
              <a:buChar char="-"/>
            </a:pPr>
            <a:r>
              <a:rPr lang="en" sz="1800"/>
              <a:t>economic benefits</a:t>
            </a:r>
            <a:endParaRPr sz="1800"/>
          </a:p>
          <a:p>
            <a:pPr marL="457200" lvl="0" indent="-342900" algn="l" rtl="0">
              <a:spcBef>
                <a:spcPts val="0"/>
              </a:spcBef>
              <a:spcAft>
                <a:spcPts val="0"/>
              </a:spcAft>
              <a:buSzPts val="1800"/>
              <a:buChar char="-"/>
            </a:pPr>
            <a:r>
              <a:rPr lang="en" sz="1800"/>
              <a:t>environmental benefits</a:t>
            </a:r>
            <a:endParaRPr sz="1800"/>
          </a:p>
          <a:p>
            <a:pPr marL="457200" lvl="0" indent="-342900" algn="l" rtl="0">
              <a:spcBef>
                <a:spcPts val="0"/>
              </a:spcBef>
              <a:spcAft>
                <a:spcPts val="0"/>
              </a:spcAft>
              <a:buSzPts val="1800"/>
              <a:buChar char="-"/>
            </a:pPr>
            <a:r>
              <a:rPr lang="en" sz="1800"/>
              <a:t>financial benefits</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Benefits of rainwater harvesting</a:t>
            </a:r>
            <a:endParaRPr/>
          </a:p>
        </p:txBody>
      </p:sp>
      <p:sp>
        <p:nvSpPr>
          <p:cNvPr id="202" name="Google Shape;202;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7500" lnSpcReduction="20000"/>
          </a:bodyPr>
          <a:lstStyle/>
          <a:p>
            <a:pPr marL="457200" lvl="0" indent="-317183" algn="l" rtl="0">
              <a:spcBef>
                <a:spcPts val="0"/>
              </a:spcBef>
              <a:spcAft>
                <a:spcPts val="0"/>
              </a:spcAft>
              <a:buSzPct val="100000"/>
              <a:buChar char="●"/>
            </a:pPr>
            <a:r>
              <a:rPr lang="en"/>
              <a:t>an efficient way to lower ones water usage</a:t>
            </a:r>
            <a:endParaRPr/>
          </a:p>
          <a:p>
            <a:pPr marL="457200" lvl="0" indent="-317183" algn="l" rtl="0">
              <a:spcBef>
                <a:spcPts val="0"/>
              </a:spcBef>
              <a:spcAft>
                <a:spcPts val="0"/>
              </a:spcAft>
              <a:buSzPct val="100000"/>
              <a:buChar char="●"/>
            </a:pPr>
            <a:r>
              <a:rPr lang="en"/>
              <a:t>lessens the pressure on our municipal water systems and the infrastructure that supports them</a:t>
            </a:r>
            <a:endParaRPr/>
          </a:p>
          <a:p>
            <a:pPr marL="457200" lvl="0" indent="-317183" algn="l" rtl="0">
              <a:spcBef>
                <a:spcPts val="0"/>
              </a:spcBef>
              <a:spcAft>
                <a:spcPts val="0"/>
              </a:spcAft>
              <a:buSzPct val="100000"/>
              <a:buChar char="●"/>
            </a:pPr>
            <a:r>
              <a:rPr lang="en"/>
              <a:t>can lower your water bill and conserve water</a:t>
            </a:r>
            <a:endParaRPr/>
          </a:p>
          <a:p>
            <a:pPr marL="914400" lvl="1" indent="-297498" algn="l" rtl="0">
              <a:spcBef>
                <a:spcPts val="0"/>
              </a:spcBef>
              <a:spcAft>
                <a:spcPts val="0"/>
              </a:spcAft>
              <a:buSzPct val="100000"/>
              <a:buChar char="○"/>
            </a:pPr>
            <a:r>
              <a:rPr lang="en"/>
              <a:t>reduce peak demands during summer months</a:t>
            </a:r>
            <a:endParaRPr/>
          </a:p>
          <a:p>
            <a:pPr marL="457200" lvl="0" indent="-317183" algn="l" rtl="0">
              <a:spcBef>
                <a:spcPts val="0"/>
              </a:spcBef>
              <a:spcAft>
                <a:spcPts val="0"/>
              </a:spcAft>
              <a:buSzPct val="100000"/>
              <a:buChar char="●"/>
            </a:pPr>
            <a:r>
              <a:rPr lang="en"/>
              <a:t>recharges groundwater aquifers</a:t>
            </a:r>
            <a:endParaRPr/>
          </a:p>
          <a:p>
            <a:pPr marL="914400" lvl="1" indent="-297498" algn="l" rtl="0">
              <a:spcBef>
                <a:spcPts val="0"/>
              </a:spcBef>
              <a:spcAft>
                <a:spcPts val="0"/>
              </a:spcAft>
              <a:buSzPct val="100000"/>
              <a:buChar char="○"/>
            </a:pPr>
            <a:r>
              <a:rPr lang="en"/>
              <a:t>decreases our dependence on groundwater</a:t>
            </a:r>
            <a:endParaRPr/>
          </a:p>
          <a:p>
            <a:pPr marL="457200" lvl="0" indent="-317183" algn="l" rtl="0">
              <a:spcBef>
                <a:spcPts val="0"/>
              </a:spcBef>
              <a:spcAft>
                <a:spcPts val="0"/>
              </a:spcAft>
              <a:buSzPct val="100000"/>
              <a:buChar char="●"/>
            </a:pPr>
            <a:r>
              <a:rPr lang="en"/>
              <a:t>prevents erosion</a:t>
            </a:r>
            <a:endParaRPr/>
          </a:p>
          <a:p>
            <a:pPr marL="914400" lvl="1" indent="-297498" algn="l" rtl="0">
              <a:spcBef>
                <a:spcPts val="0"/>
              </a:spcBef>
              <a:spcAft>
                <a:spcPts val="0"/>
              </a:spcAft>
              <a:buSzPct val="100000"/>
              <a:buChar char="○"/>
            </a:pPr>
            <a:r>
              <a:rPr lang="en"/>
              <a:t>reduces runoff and flooding</a:t>
            </a:r>
            <a:endParaRPr/>
          </a:p>
          <a:p>
            <a:pPr marL="457200" lvl="0" indent="-317183" algn="l" rtl="0">
              <a:spcBef>
                <a:spcPts val="0"/>
              </a:spcBef>
              <a:spcAft>
                <a:spcPts val="0"/>
              </a:spcAft>
              <a:buSzPct val="100000"/>
              <a:buChar char="●"/>
            </a:pPr>
            <a:r>
              <a:rPr lang="en"/>
              <a:t>captures sediment &amp; reduces contaminants</a:t>
            </a:r>
            <a:endParaRPr/>
          </a:p>
          <a:p>
            <a:pPr marL="914400" lvl="1" indent="-297498" algn="l" rtl="0">
              <a:spcBef>
                <a:spcPts val="0"/>
              </a:spcBef>
              <a:spcAft>
                <a:spcPts val="0"/>
              </a:spcAft>
              <a:buSzPct val="100000"/>
              <a:buChar char="○"/>
            </a:pPr>
            <a:r>
              <a:rPr lang="en"/>
              <a:t>helps the water quality of rivers, affecting riparian habitats</a:t>
            </a:r>
            <a:endParaRPr/>
          </a:p>
          <a:p>
            <a:pPr marL="457200" lvl="0" indent="-317183" algn="l" rtl="0">
              <a:spcBef>
                <a:spcPts val="0"/>
              </a:spcBef>
              <a:spcAft>
                <a:spcPts val="0"/>
              </a:spcAft>
              <a:buSzPct val="100000"/>
              <a:buChar char="●"/>
            </a:pPr>
            <a:r>
              <a:rPr lang="en"/>
              <a:t>there is more vegetation counteracting the heat island effect</a:t>
            </a:r>
            <a:endParaRPr/>
          </a:p>
          <a:p>
            <a:pPr marL="457200" lvl="0" indent="-317183" algn="l" rtl="0">
              <a:spcBef>
                <a:spcPts val="0"/>
              </a:spcBef>
              <a:spcAft>
                <a:spcPts val="0"/>
              </a:spcAft>
              <a:buSzPct val="100000"/>
              <a:buChar char="●"/>
            </a:pPr>
            <a:r>
              <a:rPr lang="en"/>
              <a:t>plants have deeper roots</a:t>
            </a:r>
            <a:endParaRPr/>
          </a:p>
          <a:p>
            <a:pPr marL="457200" lvl="0" indent="-317183" algn="l" rtl="0">
              <a:spcBef>
                <a:spcPts val="0"/>
              </a:spcBef>
              <a:spcAft>
                <a:spcPts val="0"/>
              </a:spcAft>
              <a:buSzPct val="100000"/>
              <a:buChar char="●"/>
            </a:pPr>
            <a:r>
              <a:rPr lang="en"/>
              <a:t>can be used to irrigate during dry seasons</a:t>
            </a:r>
            <a:endParaRPr/>
          </a:p>
          <a:p>
            <a:pPr marL="914400" lvl="1" indent="-297498" algn="l" rtl="0">
              <a:spcBef>
                <a:spcPts val="0"/>
              </a:spcBef>
              <a:spcAft>
                <a:spcPts val="0"/>
              </a:spcAft>
              <a:buSzPct val="100000"/>
              <a:buChar char="○"/>
            </a:pPr>
            <a:r>
              <a:rPr lang="en"/>
              <a:t>source of water for plants and landscape irrigation</a:t>
            </a:r>
            <a:endParaRPr/>
          </a:p>
          <a:p>
            <a:pPr marL="457200" lvl="0" indent="-317183" algn="l" rtl="0">
              <a:spcBef>
                <a:spcPts val="0"/>
              </a:spcBef>
              <a:spcAft>
                <a:spcPts val="0"/>
              </a:spcAft>
              <a:buSzPct val="100000"/>
              <a:buChar char="●"/>
            </a:pPr>
            <a:r>
              <a:rPr lang="en"/>
              <a:t>acts as a habitat for local wildlife</a:t>
            </a:r>
            <a:endParaRPr/>
          </a:p>
          <a:p>
            <a:pPr marL="457200" lvl="0" indent="-317183" algn="l" rtl="0">
              <a:spcBef>
                <a:spcPts val="0"/>
              </a:spcBef>
              <a:spcAft>
                <a:spcPts val="0"/>
              </a:spcAft>
              <a:buSzPct val="100000"/>
              <a:buChar char="●"/>
            </a:pPr>
            <a:r>
              <a:rPr lang="en"/>
              <a:t>can be a backup water supply for emergency situations</a:t>
            </a:r>
            <a:endParaRPr/>
          </a:p>
          <a:p>
            <a:pPr marL="914400" lvl="1" indent="-297498" algn="l" rtl="0">
              <a:spcBef>
                <a:spcPts val="0"/>
              </a:spcBef>
              <a:spcAft>
                <a:spcPts val="0"/>
              </a:spcAft>
              <a:buSzPct val="100000"/>
              <a:buChar char="○"/>
            </a:pPr>
            <a:r>
              <a:rPr lang="en"/>
              <a:t>can be available for wildfires and help protect the house and property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Benefits of rainwater harvesting in Tucson</a:t>
            </a:r>
            <a:endParaRPr/>
          </a:p>
        </p:txBody>
      </p:sp>
      <p:sp>
        <p:nvSpPr>
          <p:cNvPr id="208" name="Google Shape;208;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For you &amp; your family: The City of Tucson provides up to a $2000 rebate for those who install rainwater harvesting systems</a:t>
            </a:r>
            <a:endParaRPr/>
          </a:p>
          <a:p>
            <a:pPr marL="0" lvl="0" indent="0" algn="l" rtl="0">
              <a:spcBef>
                <a:spcPts val="1200"/>
              </a:spcBef>
              <a:spcAft>
                <a:spcPts val="120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will rain gardens affect the Santa Cruz River?</a:t>
            </a:r>
            <a:endParaRPr/>
          </a:p>
        </p:txBody>
      </p:sp>
      <p:sp>
        <p:nvSpPr>
          <p:cNvPr id="214" name="Google Shape;214;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b="1"/>
              <a:t>Groundwater Recharge:</a:t>
            </a:r>
            <a:r>
              <a:rPr lang="en"/>
              <a:t> Instead of letting rainfall flash-flood through concrete storm drains into the riverbed unused, basins act as "sponges" that hold the water long enough for it to percolate downward to replenish depleted groundwater tables.</a:t>
            </a:r>
            <a:endParaRPr/>
          </a:p>
          <a:p>
            <a:pPr marL="0" lvl="0" indent="0" algn="l" rtl="0">
              <a:spcBef>
                <a:spcPts val="1200"/>
              </a:spcBef>
              <a:spcAft>
                <a:spcPts val="0"/>
              </a:spcAft>
              <a:buNone/>
            </a:pPr>
            <a:r>
              <a:rPr lang="en" b="1"/>
              <a:t>Water Quality Improvement:</a:t>
            </a:r>
            <a:r>
              <a:rPr lang="en"/>
              <a:t> As stormwater sits in the basins, sediments and urban pollutants (such as motor oils or trash) settle out or are naturally broken down by desert plants. This keeps downstream flows cleaner when the water eventually reaches the main river channel.</a:t>
            </a:r>
            <a:endParaRPr/>
          </a:p>
          <a:p>
            <a:pPr marL="0" lvl="0" indent="0" algn="l" rtl="0">
              <a:spcBef>
                <a:spcPts val="1200"/>
              </a:spcBef>
              <a:spcAft>
                <a:spcPts val="1200"/>
              </a:spcAft>
              <a:buNone/>
            </a:pPr>
            <a:r>
              <a:rPr lang="en" b="1"/>
              <a:t>Riparian Restoration: </a:t>
            </a:r>
            <a:r>
              <a:rPr lang="en"/>
              <a:t>When basins are utilized as rain gardens, they nourish local vegetation like mesquite trees and cottonwoods. This revived canopy helps shade the area, cool the local microclimate, and stabilize the riverbanks against future flood erosion and bringing back natural riverbank ecology.</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Assessment: </a:t>
            </a:r>
            <a:endParaRPr/>
          </a:p>
        </p:txBody>
      </p:sp>
      <p:sp>
        <p:nvSpPr>
          <p:cNvPr id="220" name="Google Shape;220;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Goal: Persuade people in Tucson to build a rain garden or set up a rain tank on their property! </a:t>
            </a:r>
            <a:endParaRPr/>
          </a:p>
          <a:p>
            <a:pPr marL="0" lvl="0" indent="0" algn="l" rtl="0">
              <a:spcBef>
                <a:spcPts val="1200"/>
              </a:spcBef>
              <a:spcAft>
                <a:spcPts val="0"/>
              </a:spcAft>
              <a:buNone/>
            </a:pPr>
            <a:r>
              <a:rPr lang="en"/>
              <a:t>You can create a pamphlet, a PSA (for radio or TV), or create a poster. It should be creative, colorful, </a:t>
            </a:r>
            <a:r>
              <a:rPr lang="en" b="1"/>
              <a:t>persuasive</a:t>
            </a:r>
            <a:r>
              <a:rPr lang="en"/>
              <a:t>, and informative.</a:t>
            </a:r>
            <a:endParaRPr/>
          </a:p>
          <a:p>
            <a:pPr marL="0" lvl="0" indent="0" algn="l" rtl="0">
              <a:spcBef>
                <a:spcPts val="1200"/>
              </a:spcBef>
              <a:spcAft>
                <a:spcPts val="0"/>
              </a:spcAft>
              <a:buNone/>
            </a:pPr>
            <a:r>
              <a:rPr lang="en"/>
              <a:t>Your project must include: </a:t>
            </a:r>
            <a:endParaRPr/>
          </a:p>
          <a:p>
            <a:pPr marL="457200" lvl="0" indent="-342900" algn="l" rtl="0">
              <a:spcBef>
                <a:spcPts val="1200"/>
              </a:spcBef>
              <a:spcAft>
                <a:spcPts val="0"/>
              </a:spcAft>
              <a:buSzPts val="1800"/>
              <a:buChar char="●"/>
            </a:pPr>
            <a:r>
              <a:rPr lang="en"/>
              <a:t>the definition &amp; benefits of rainwater harvesting</a:t>
            </a:r>
            <a:endParaRPr/>
          </a:p>
          <a:p>
            <a:pPr marL="457200" lvl="0" indent="-342900" algn="l" rtl="0">
              <a:spcBef>
                <a:spcPts val="0"/>
              </a:spcBef>
              <a:spcAft>
                <a:spcPts val="0"/>
              </a:spcAft>
              <a:buSzPts val="1800"/>
              <a:buChar char="●"/>
            </a:pPr>
            <a:r>
              <a:rPr lang="en"/>
              <a:t>the difference between active and passive harvesting &amp; what each entails</a:t>
            </a:r>
            <a:endParaRPr/>
          </a:p>
          <a:p>
            <a:pPr marL="457200" lvl="0" indent="-342900" algn="l" rtl="0">
              <a:spcBef>
                <a:spcPts val="0"/>
              </a:spcBef>
              <a:spcAft>
                <a:spcPts val="0"/>
              </a:spcAft>
              <a:buSzPts val="1800"/>
              <a:buChar char="●"/>
            </a:pPr>
            <a:r>
              <a:rPr lang="en"/>
              <a:t>how rainwater harvesting would affect Tucson and the Santa Cruz River</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Shape 224"/>
        <p:cNvGrpSpPr/>
        <p:nvPr/>
      </p:nvGrpSpPr>
      <p:grpSpPr>
        <a:xfrm>
          <a:off x="0" y="0"/>
          <a:ext cx="0" cy="0"/>
          <a:chOff x="0" y="0"/>
          <a:chExt cx="0" cy="0"/>
        </a:xfrm>
      </p:grpSpPr>
      <p:sp>
        <p:nvSpPr>
          <p:cNvPr id="225" name="Google Shape;225;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Extension:</a:t>
            </a:r>
            <a:endParaRPr/>
          </a:p>
        </p:txBody>
      </p:sp>
      <p:sp>
        <p:nvSpPr>
          <p:cNvPr id="226" name="Google Shape;226;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Ironwood Tree Experience </a:t>
            </a:r>
            <a:r>
              <a:rPr lang="en" u="sng">
                <a:solidFill>
                  <a:schemeClr val="hlink"/>
                </a:solidFill>
                <a:hlinkClick r:id="rId3"/>
              </a:rPr>
              <a:t>W.A.T.E.R Field Study</a:t>
            </a:r>
            <a:r>
              <a:rPr lang="en"/>
              <a:t>: </a:t>
            </a:r>
            <a:endParaRPr/>
          </a:p>
          <a:p>
            <a:pPr marL="914400" lvl="1" indent="-317500" algn="l" rtl="0">
              <a:spcBef>
                <a:spcPts val="0"/>
              </a:spcBef>
              <a:spcAft>
                <a:spcPts val="0"/>
              </a:spcAft>
              <a:buSzPts val="1400"/>
              <a:buAutoNum type="alphaLcPeriod"/>
            </a:pPr>
            <a:r>
              <a:rPr lang="en"/>
              <a:t>Contact </a:t>
            </a:r>
            <a:r>
              <a:rPr lang="en" u="sng">
                <a:solidFill>
                  <a:schemeClr val="hlink"/>
                </a:solidFill>
                <a:hlinkClick r:id="rId4"/>
              </a:rPr>
              <a:t>Deborah@ironwoodtreeexperience.org</a:t>
            </a:r>
            <a:r>
              <a:rPr lang="en"/>
              <a:t> to set up a field trip. There are three options that would relate to this lesson: </a:t>
            </a:r>
            <a:r>
              <a:rPr lang="en" u="sng">
                <a:solidFill>
                  <a:schemeClr val="hlink"/>
                </a:solidFill>
                <a:hlinkClick r:id="rId5"/>
              </a:rPr>
              <a:t>Mapping the Invisible</a:t>
            </a:r>
            <a:r>
              <a:rPr lang="en"/>
              <a:t> and </a:t>
            </a:r>
            <a:r>
              <a:rPr lang="en" u="sng">
                <a:solidFill>
                  <a:schemeClr val="hlink"/>
                </a:solidFill>
                <a:hlinkClick r:id="rId6"/>
              </a:rPr>
              <a:t>Park Connections</a:t>
            </a:r>
            <a:r>
              <a:rPr lang="en"/>
              <a:t>; </a:t>
            </a:r>
            <a:r>
              <a:rPr lang="en" u="sng">
                <a:solidFill>
                  <a:schemeClr val="hlink"/>
                </a:solidFill>
                <a:hlinkClick r:id="rId7"/>
              </a:rPr>
              <a:t>Sponge City</a:t>
            </a:r>
            <a:r>
              <a:rPr lang="en"/>
              <a:t> could also relate.</a:t>
            </a:r>
            <a:endParaRPr/>
          </a:p>
          <a:p>
            <a:pPr marL="457200" lvl="0" indent="-342900" algn="l" rtl="0">
              <a:spcBef>
                <a:spcPts val="0"/>
              </a:spcBef>
              <a:spcAft>
                <a:spcPts val="0"/>
              </a:spcAft>
              <a:buSzPts val="1800"/>
              <a:buAutoNum type="arabicPeriod"/>
            </a:pPr>
            <a:r>
              <a:rPr lang="en"/>
              <a:t>AZ Project WET: </a:t>
            </a:r>
            <a:r>
              <a:rPr lang="en" u="sng">
                <a:solidFill>
                  <a:schemeClr val="hlink"/>
                </a:solidFill>
                <a:hlinkClick r:id="rId8"/>
              </a:rPr>
              <a:t>Nature of Groundwater</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230"/>
        <p:cNvGrpSpPr/>
        <p:nvPr/>
      </p:nvGrpSpPr>
      <p:grpSpPr>
        <a:xfrm>
          <a:off x="0" y="0"/>
          <a:ext cx="0" cy="0"/>
          <a:chOff x="0" y="0"/>
          <a:chExt cx="0" cy="0"/>
        </a:xfrm>
      </p:grpSpPr>
      <p:sp>
        <p:nvSpPr>
          <p:cNvPr id="231" name="Google Shape;231;p40"/>
          <p:cNvSpPr txBox="1">
            <a:spLocks noGrp="1"/>
          </p:cNvSpPr>
          <p:nvPr>
            <p:ph type="title"/>
          </p:nvPr>
        </p:nvSpPr>
        <p:spPr>
          <a:xfrm>
            <a:off x="311700" y="85370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How do you design and build a rain garden?</a:t>
            </a:r>
            <a:endParaRPr/>
          </a:p>
        </p:txBody>
      </p:sp>
      <p:graphicFrame>
        <p:nvGraphicFramePr>
          <p:cNvPr id="232" name="Google Shape;232;p40"/>
          <p:cNvGraphicFramePr/>
          <p:nvPr/>
        </p:nvGraphicFramePr>
        <p:xfrm>
          <a:off x="1133475" y="2571750"/>
          <a:ext cx="3000000" cy="3000000"/>
        </p:xfrm>
        <a:graphic>
          <a:graphicData uri="http://schemas.openxmlformats.org/drawingml/2006/table">
            <a:tbl>
              <a:tblPr>
                <a:noFill/>
                <a:tableStyleId>{1678B0F6-8C55-4C02-8C3C-E0DE8A90E926}</a:tableStyleId>
              </a:tblPr>
              <a:tblGrid>
                <a:gridCol w="1304925">
                  <a:extLst>
                    <a:ext uri="{9D8B030D-6E8A-4147-A177-3AD203B41FA5}">
                      <a16:colId xmlns:a16="http://schemas.microsoft.com/office/drawing/2014/main" val="20000"/>
                    </a:ext>
                  </a:extLst>
                </a:gridCol>
                <a:gridCol w="557212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100" b="1">
                          <a:latin typeface="Avenir"/>
                          <a:ea typeface="Avenir"/>
                          <a:cs typeface="Avenir"/>
                          <a:sym typeface="Avenir"/>
                        </a:rPr>
                        <a:t>Learning Target: What am I learning today?</a:t>
                      </a:r>
                      <a:endParaRPr sz="1100" b="1">
                        <a:latin typeface="Avenir"/>
                        <a:ea typeface="Avenir"/>
                        <a:cs typeface="Avenir"/>
                        <a:sym typeface="Avenir"/>
                      </a:endParaRPr>
                    </a:p>
                  </a:txBody>
                  <a:tcPr marL="63500" marR="63500" marT="63500" marB="63500"/>
                </a:tc>
                <a:tc>
                  <a:txBody>
                    <a:bodyPr/>
                    <a:lstStyle/>
                    <a:p>
                      <a:pPr marL="0" lvl="0" indent="0" algn="l" rtl="0">
                        <a:spcBef>
                          <a:spcPts val="0"/>
                        </a:spcBef>
                        <a:spcAft>
                          <a:spcPts val="0"/>
                        </a:spcAft>
                        <a:buNone/>
                      </a:pPr>
                      <a:r>
                        <a:rPr lang="en" sz="1100">
                          <a:latin typeface="Avenir"/>
                          <a:ea typeface="Avenir"/>
                          <a:cs typeface="Avenir"/>
                          <a:sym typeface="Avenir"/>
                        </a:rPr>
                        <a:t>I am learning: the necessary elements of a rain garden, which plants are best to plant in a rain garden and why, what materials are necessary to construct a rain garden, and how to create a rain garden.</a:t>
                      </a:r>
                      <a:endParaRPr sz="1100">
                        <a:latin typeface="Avenir"/>
                        <a:ea typeface="Avenir"/>
                        <a:cs typeface="Avenir"/>
                        <a:sym typeface="Avenir"/>
                      </a:endParaRPr>
                    </a:p>
                  </a:txBody>
                  <a:tcPr marL="63500" marR="63500" marT="63500" marB="63500"/>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100" b="1">
                          <a:latin typeface="Avenir"/>
                          <a:ea typeface="Avenir"/>
                          <a:cs typeface="Avenir"/>
                          <a:sym typeface="Avenir"/>
                        </a:rPr>
                        <a:t>Success Criteria: How will I know that I have learned it?</a:t>
                      </a:r>
                      <a:endParaRPr sz="1100" b="1">
                        <a:latin typeface="Avenir"/>
                        <a:ea typeface="Avenir"/>
                        <a:cs typeface="Avenir"/>
                        <a:sym typeface="Avenir"/>
                      </a:endParaRPr>
                    </a:p>
                  </a:txBody>
                  <a:tcPr marL="63500" marR="63500" marT="63500" marB="63500"/>
                </a:tc>
                <a:tc>
                  <a:txBody>
                    <a:bodyPr/>
                    <a:lstStyle/>
                    <a:p>
                      <a:pPr marL="0" lvl="0" indent="0" algn="l" rtl="0">
                        <a:spcBef>
                          <a:spcPts val="0"/>
                        </a:spcBef>
                        <a:spcAft>
                          <a:spcPts val="0"/>
                        </a:spcAft>
                        <a:buNone/>
                      </a:pPr>
                      <a:r>
                        <a:rPr lang="en" sz="1100">
                          <a:latin typeface="Avenir"/>
                          <a:ea typeface="Avenir"/>
                          <a:cs typeface="Avenir"/>
                          <a:sym typeface="Avenir"/>
                        </a:rPr>
                        <a:t>I can: identify plants that will succeed in rain gardens, outline the steps of creating a rain garden, and identify what tools or materials that are needed to help build a rain garden.</a:t>
                      </a:r>
                      <a:endParaRPr sz="1100">
                        <a:latin typeface="Avenir"/>
                        <a:ea typeface="Avenir"/>
                        <a:cs typeface="Avenir"/>
                        <a:sym typeface="Avenir"/>
                      </a:endParaRPr>
                    </a:p>
                  </a:txBody>
                  <a:tcPr marL="63500" marR="63500" marT="63500" marB="63500"/>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100" b="1">
                          <a:latin typeface="Avenir"/>
                          <a:ea typeface="Avenir"/>
                          <a:cs typeface="Avenir"/>
                          <a:sym typeface="Avenir"/>
                        </a:rPr>
                        <a:t>Why am I learning this?</a:t>
                      </a:r>
                      <a:endParaRPr sz="1100" b="1">
                        <a:latin typeface="Avenir"/>
                        <a:ea typeface="Avenir"/>
                        <a:cs typeface="Avenir"/>
                        <a:sym typeface="Avenir"/>
                      </a:endParaRPr>
                    </a:p>
                  </a:txBody>
                  <a:tcPr marL="63500" marR="63500" marT="63500" marB="63500"/>
                </a:tc>
                <a:tc>
                  <a:txBody>
                    <a:bodyPr/>
                    <a:lstStyle/>
                    <a:p>
                      <a:pPr marL="0" lvl="0" indent="0" algn="l" rtl="0">
                        <a:spcBef>
                          <a:spcPts val="0"/>
                        </a:spcBef>
                        <a:spcAft>
                          <a:spcPts val="0"/>
                        </a:spcAft>
                        <a:buNone/>
                      </a:pPr>
                      <a:r>
                        <a:rPr lang="en" sz="1100">
                          <a:latin typeface="Avenir"/>
                          <a:ea typeface="Avenir"/>
                          <a:cs typeface="Avenir"/>
                          <a:sym typeface="Avenir"/>
                        </a:rPr>
                        <a:t>This is important because if someone is going to use your pamphlet to build a rain garden they should have all of the needed information to be successful.</a:t>
                      </a:r>
                      <a:endParaRPr sz="1100">
                        <a:latin typeface="Avenir"/>
                        <a:ea typeface="Avenir"/>
                        <a:cs typeface="Avenir"/>
                        <a:sym typeface="Avenir"/>
                      </a:endParaRPr>
                    </a:p>
                  </a:txBody>
                  <a:tcPr marL="63500" marR="63500" marT="63500" marB="63500"/>
                </a:tc>
                <a:extLst>
                  <a:ext uri="{0D108BD9-81ED-4DB2-BD59-A6C34878D82A}">
                    <a16:rowId xmlns:a16="http://schemas.microsoft.com/office/drawing/2014/main" val="10002"/>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Remind me: </a:t>
            </a:r>
            <a:endParaRPr/>
          </a:p>
          <a:p>
            <a:pPr marL="457200" lvl="0" indent="-388620" algn="l" rtl="0">
              <a:spcBef>
                <a:spcPts val="0"/>
              </a:spcBef>
              <a:spcAft>
                <a:spcPts val="0"/>
              </a:spcAft>
              <a:buSzPct val="100000"/>
              <a:buChar char="-"/>
            </a:pPr>
            <a:r>
              <a:rPr lang="en"/>
              <a:t>What is a rain basin or rain garden? </a:t>
            </a:r>
            <a:endParaRPr/>
          </a:p>
          <a:p>
            <a:pPr marL="457200" lvl="0" indent="-388620" algn="l" rtl="0">
              <a:spcBef>
                <a:spcPts val="0"/>
              </a:spcBef>
              <a:spcAft>
                <a:spcPts val="0"/>
              </a:spcAft>
              <a:buSzPct val="100000"/>
              <a:buChar char="-"/>
            </a:pPr>
            <a:r>
              <a:rPr lang="en"/>
              <a:t>Why do we need them? </a:t>
            </a:r>
            <a:endParaRPr/>
          </a:p>
          <a:p>
            <a:pPr marL="457200" lvl="0" indent="-388620" algn="l" rtl="0">
              <a:spcBef>
                <a:spcPts val="0"/>
              </a:spcBef>
              <a:spcAft>
                <a:spcPts val="0"/>
              </a:spcAft>
              <a:buSzPct val="100000"/>
              <a:buChar char="-"/>
            </a:pPr>
            <a:r>
              <a:rPr lang="en"/>
              <a:t>How is the Santa Cruz affected by rainwater harvesting?</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read </a:t>
            </a:r>
            <a:r>
              <a:rPr lang="en" u="sng">
                <a:solidFill>
                  <a:schemeClr val="hlink"/>
                </a:solidFill>
                <a:hlinkClick r:id="rId3"/>
              </a:rPr>
              <a:t>background knowledge on water-efficient landscapes</a:t>
            </a:r>
            <a:endParaRPr/>
          </a:p>
        </p:txBody>
      </p:sp>
      <p:sp>
        <p:nvSpPr>
          <p:cNvPr id="243" name="Google Shape;243;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read &amp; mark the text</a:t>
            </a:r>
            <a:endParaRPr/>
          </a:p>
          <a:p>
            <a:pPr marL="457200" lvl="0" indent="-342900" algn="l" rtl="0">
              <a:spcBef>
                <a:spcPts val="0"/>
              </a:spcBef>
              <a:spcAft>
                <a:spcPts val="0"/>
              </a:spcAft>
              <a:buSzPts val="1800"/>
              <a:buAutoNum type="arabicPeriod"/>
            </a:pPr>
            <a:r>
              <a:rPr lang="en"/>
              <a:t>discuss with a partner</a:t>
            </a:r>
            <a:endParaRPr/>
          </a:p>
          <a:p>
            <a:pPr marL="457200" lvl="0" indent="-342900" algn="l" rtl="0">
              <a:spcBef>
                <a:spcPts val="0"/>
              </a:spcBef>
              <a:spcAft>
                <a:spcPts val="0"/>
              </a:spcAft>
              <a:buSzPts val="1800"/>
              <a:buAutoNum type="arabicPeriod"/>
            </a:pPr>
            <a:r>
              <a:rPr lang="en"/>
              <a:t>discuss as a class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are the different elements of a rain garden?</a:t>
            </a:r>
            <a:endParaRPr/>
          </a:p>
        </p:txBody>
      </p:sp>
      <p:sp>
        <p:nvSpPr>
          <p:cNvPr id="249" name="Google Shape;249;p43"/>
          <p:cNvSpPr txBox="1">
            <a:spLocks noGrp="1"/>
          </p:cNvSpPr>
          <p:nvPr>
            <p:ph type="body" idx="1"/>
          </p:nvPr>
        </p:nvSpPr>
        <p:spPr>
          <a:xfrm>
            <a:off x="311700" y="1152475"/>
            <a:ext cx="39030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t>There are three rain-garden zones: </a:t>
            </a:r>
            <a:endParaRPr/>
          </a:p>
          <a:p>
            <a:pPr marL="0" lvl="0" indent="0" algn="l" rtl="0">
              <a:spcBef>
                <a:spcPts val="1200"/>
              </a:spcBef>
              <a:spcAft>
                <a:spcPts val="0"/>
              </a:spcAft>
              <a:buClr>
                <a:schemeClr val="dk1"/>
              </a:buClr>
              <a:buSzPct val="61111"/>
              <a:buFont typeface="Arial"/>
              <a:buNone/>
            </a:pPr>
            <a:r>
              <a:rPr lang="en" b="1"/>
              <a:t>Top</a:t>
            </a:r>
            <a:r>
              <a:rPr lang="en"/>
              <a:t> – the area beside a basin or on its banks, where plants’ roots can access water harvested in basin; top of berm. </a:t>
            </a:r>
            <a:endParaRPr/>
          </a:p>
          <a:p>
            <a:pPr marL="0" lvl="0" indent="0" algn="l" rtl="0">
              <a:spcBef>
                <a:spcPts val="1200"/>
              </a:spcBef>
              <a:spcAft>
                <a:spcPts val="0"/>
              </a:spcAft>
              <a:buClr>
                <a:schemeClr val="dk1"/>
              </a:buClr>
              <a:buSzPct val="61111"/>
              <a:buFont typeface="Arial"/>
              <a:buNone/>
            </a:pPr>
            <a:r>
              <a:rPr lang="en" b="1"/>
              <a:t>Terrace</a:t>
            </a:r>
            <a:r>
              <a:rPr lang="en"/>
              <a:t> – typically atop a terrace or pedestal within a basin or swale. Sometimes water pools here, but shallowly.</a:t>
            </a:r>
            <a:endParaRPr/>
          </a:p>
          <a:p>
            <a:pPr marL="0" lvl="0" indent="0" algn="l" rtl="0">
              <a:spcBef>
                <a:spcPts val="1200"/>
              </a:spcBef>
              <a:spcAft>
                <a:spcPts val="1200"/>
              </a:spcAft>
              <a:buNone/>
            </a:pPr>
            <a:r>
              <a:rPr lang="en" b="1"/>
              <a:t>Bottom</a:t>
            </a:r>
            <a:r>
              <a:rPr lang="en"/>
              <a:t> – typically the bottom of a basin or swale. Often has temporary pooling of water.</a:t>
            </a:r>
            <a:endParaRPr/>
          </a:p>
        </p:txBody>
      </p:sp>
      <p:pic>
        <p:nvPicPr>
          <p:cNvPr id="250" name="Google Shape;250;p43"/>
          <p:cNvPicPr preferRelativeResize="0"/>
          <p:nvPr/>
        </p:nvPicPr>
        <p:blipFill>
          <a:blip r:embed="rId3">
            <a:alphaModFix/>
          </a:blip>
          <a:stretch>
            <a:fillRect/>
          </a:stretch>
        </p:blipFill>
        <p:spPr>
          <a:xfrm>
            <a:off x="4373170" y="1158400"/>
            <a:ext cx="4529800" cy="28267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do you build a rain garden?</a:t>
            </a:r>
            <a:endParaRPr/>
          </a:p>
        </p:txBody>
      </p:sp>
      <p:sp>
        <p:nvSpPr>
          <p:cNvPr id="256" name="Google Shape;256;p44"/>
          <p:cNvSpPr txBox="1">
            <a:spLocks noGrp="1"/>
          </p:cNvSpPr>
          <p:nvPr>
            <p:ph type="body" idx="1"/>
          </p:nvPr>
        </p:nvSpPr>
        <p:spPr>
          <a:xfrm>
            <a:off x="311700" y="1152475"/>
            <a:ext cx="19854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A step-by-step guide on how to quickly and easily transform your landscape into one that harvests rain, grows shade trees, and supports a native habitat.</a:t>
            </a:r>
            <a:endParaRPr/>
          </a:p>
        </p:txBody>
      </p:sp>
      <p:pic>
        <p:nvPicPr>
          <p:cNvPr id="257" name="Google Shape;257;p44" descr="This video shows you step-by-step how to build your own basin, or raingarden. Great for your yard or any urban landscape space, learn how to quickly and easily transform your landscape into one that harvests rain and grows shade trees and native habitat. Special thanks to Christian Aguilar for filming and editing the video and to Lucinda Aguilar Carrasco for adding the Spanish subtitles." title="How To Build Your Own Basin">
            <a:hlinkClick r:id="rId3"/>
          </p:cNvPr>
          <p:cNvPicPr preferRelativeResize="0"/>
          <p:nvPr/>
        </p:nvPicPr>
        <p:blipFill>
          <a:blip r:embed="rId4">
            <a:alphaModFix/>
          </a:blip>
          <a:stretch>
            <a:fillRect/>
          </a:stretch>
        </p:blipFill>
        <p:spPr>
          <a:xfrm>
            <a:off x="2546775" y="1053488"/>
            <a:ext cx="6425575" cy="36143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do you build a rain garden?</a:t>
            </a:r>
            <a:endParaRPr/>
          </a:p>
        </p:txBody>
      </p:sp>
      <p:sp>
        <p:nvSpPr>
          <p:cNvPr id="263" name="Google Shape;263;p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Observe the rain - where does it pool? flow to or from? </a:t>
            </a:r>
            <a:endParaRPr/>
          </a:p>
          <a:p>
            <a:pPr marL="457200" lvl="0" indent="-342900" algn="l" rtl="0">
              <a:spcBef>
                <a:spcPts val="0"/>
              </a:spcBef>
              <a:spcAft>
                <a:spcPts val="0"/>
              </a:spcAft>
              <a:buSzPts val="1800"/>
              <a:buAutoNum type="arabicPeriod"/>
            </a:pPr>
            <a:r>
              <a:rPr lang="en"/>
              <a:t>Choose your basin location</a:t>
            </a:r>
            <a:endParaRPr/>
          </a:p>
          <a:p>
            <a:pPr marL="457200" lvl="0" indent="-342900" algn="l" rtl="0">
              <a:spcBef>
                <a:spcPts val="0"/>
              </a:spcBef>
              <a:spcAft>
                <a:spcPts val="0"/>
              </a:spcAft>
              <a:buSzPts val="1800"/>
              <a:buAutoNum type="arabicPeriod"/>
            </a:pPr>
            <a:r>
              <a:rPr lang="en"/>
              <a:t>Sketch</a:t>
            </a:r>
            <a:endParaRPr/>
          </a:p>
          <a:p>
            <a:pPr marL="457200" lvl="0" indent="-342900" algn="l" rtl="0">
              <a:spcBef>
                <a:spcPts val="0"/>
              </a:spcBef>
              <a:spcAft>
                <a:spcPts val="0"/>
              </a:spcAft>
              <a:buSzPts val="1800"/>
              <a:buAutoNum type="arabicPeriod"/>
            </a:pPr>
            <a:r>
              <a:rPr lang="en"/>
              <a:t>Dig your basin</a:t>
            </a:r>
            <a:endParaRPr/>
          </a:p>
          <a:p>
            <a:pPr marL="457200" lvl="0" indent="-342900" algn="l" rtl="0">
              <a:spcBef>
                <a:spcPts val="0"/>
              </a:spcBef>
              <a:spcAft>
                <a:spcPts val="0"/>
              </a:spcAft>
              <a:buSzPts val="1800"/>
              <a:buAutoNum type="arabicPeriod"/>
            </a:pPr>
            <a:r>
              <a:rPr lang="en"/>
              <a:t>Plan for overflow</a:t>
            </a:r>
            <a:endParaRPr/>
          </a:p>
          <a:p>
            <a:pPr marL="457200" lvl="0" indent="-342900" algn="l" rtl="0">
              <a:spcBef>
                <a:spcPts val="0"/>
              </a:spcBef>
              <a:spcAft>
                <a:spcPts val="0"/>
              </a:spcAft>
              <a:buSzPts val="1800"/>
              <a:buAutoNum type="arabicPeriod"/>
            </a:pPr>
            <a:r>
              <a:rPr lang="en"/>
              <a:t>Create gentle slopes</a:t>
            </a:r>
            <a:endParaRPr/>
          </a:p>
          <a:p>
            <a:pPr marL="457200" lvl="0" indent="-342900" algn="l" rtl="0">
              <a:spcBef>
                <a:spcPts val="0"/>
              </a:spcBef>
              <a:spcAft>
                <a:spcPts val="0"/>
              </a:spcAft>
              <a:buSzPts val="1800"/>
              <a:buAutoNum type="arabicPeriod"/>
            </a:pPr>
            <a:r>
              <a:rPr lang="en"/>
              <a:t>Plant like nature</a:t>
            </a:r>
            <a:endParaRPr/>
          </a:p>
          <a:p>
            <a:pPr marL="457200" lvl="0" indent="-342900" algn="l" rtl="0">
              <a:spcBef>
                <a:spcPts val="0"/>
              </a:spcBef>
              <a:spcAft>
                <a:spcPts val="0"/>
              </a:spcAft>
              <a:buSzPts val="1800"/>
              <a:buAutoNum type="arabicPeriod"/>
            </a:pPr>
            <a:r>
              <a:rPr lang="en"/>
              <a:t>Add mulch</a:t>
            </a:r>
            <a:endParaRPr/>
          </a:p>
          <a:p>
            <a:pPr marL="457200" lvl="0" indent="-342900" algn="l" rtl="0">
              <a:spcBef>
                <a:spcPts val="0"/>
              </a:spcBef>
              <a:spcAft>
                <a:spcPts val="0"/>
              </a:spcAft>
              <a:buSzPts val="1800"/>
              <a:buAutoNum type="arabicPeriod"/>
            </a:pPr>
            <a:r>
              <a:rPr lang="en"/>
              <a:t>Observe and adjust</a:t>
            </a:r>
            <a:endParaRPr/>
          </a:p>
          <a:p>
            <a:pPr marL="0" lvl="0" indent="0" algn="l" rtl="0">
              <a:lnSpc>
                <a:spcPct val="100000"/>
              </a:lnSpc>
              <a:spcBef>
                <a:spcPts val="1200"/>
              </a:spcBef>
              <a:spcAft>
                <a:spcPts val="0"/>
              </a:spcAft>
              <a:buNone/>
            </a:pPr>
            <a:r>
              <a:rPr lang="en" sz="1500"/>
              <a:t>give students </a:t>
            </a:r>
            <a:r>
              <a:rPr lang="en" sz="1500" u="sng">
                <a:solidFill>
                  <a:schemeClr val="hlink"/>
                </a:solidFill>
                <a:hlinkClick r:id="rId3"/>
              </a:rPr>
              <a:t>this booklet</a:t>
            </a:r>
            <a:r>
              <a:rPr lang="en" sz="1500"/>
              <a:t> to refer to</a:t>
            </a:r>
            <a:endParaRPr sz="1500"/>
          </a:p>
        </p:txBody>
      </p:sp>
      <p:pic>
        <p:nvPicPr>
          <p:cNvPr id="264" name="Google Shape;264;p45"/>
          <p:cNvPicPr preferRelativeResize="0"/>
          <p:nvPr/>
        </p:nvPicPr>
        <p:blipFill rotWithShape="1">
          <a:blip r:embed="rId4">
            <a:alphaModFix/>
          </a:blip>
          <a:srcRect t="23623"/>
          <a:stretch/>
        </p:blipFill>
        <p:spPr>
          <a:xfrm>
            <a:off x="3504400" y="2014875"/>
            <a:ext cx="5535775" cy="2662874"/>
          </a:xfrm>
          <a:prstGeom prst="rect">
            <a:avLst/>
          </a:prstGeom>
          <a:noFill/>
          <a:ln w="9525" cap="flat" cmpd="sng">
            <a:solidFill>
              <a:schemeClr val="dk2"/>
            </a:solidFill>
            <a:prstDash val="solid"/>
            <a:round/>
            <a:headEnd type="none" w="sm" len="sm"/>
            <a:tailEnd type="none" w="sm" len="sm"/>
          </a:ln>
        </p:spPr>
      </p:pic>
      <p:cxnSp>
        <p:nvCxnSpPr>
          <p:cNvPr id="265" name="Google Shape;265;p45"/>
          <p:cNvCxnSpPr/>
          <p:nvPr/>
        </p:nvCxnSpPr>
        <p:spPr>
          <a:xfrm>
            <a:off x="1741500" y="2025000"/>
            <a:ext cx="1670700" cy="912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71" name="Google Shape;271;p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72" name="Google Shape;272;p46"/>
          <p:cNvPicPr preferRelativeResize="0"/>
          <p:nvPr/>
        </p:nvPicPr>
        <p:blipFill>
          <a:blip r:embed="rId3">
            <a:alphaModFix/>
          </a:blip>
          <a:stretch>
            <a:fillRect/>
          </a:stretch>
        </p:blipFill>
        <p:spPr>
          <a:xfrm>
            <a:off x="1401059" y="0"/>
            <a:ext cx="6341883" cy="5143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plants would be good to have in a rain garden?</a:t>
            </a:r>
            <a:endParaRPr/>
          </a:p>
        </p:txBody>
      </p:sp>
      <p:sp>
        <p:nvSpPr>
          <p:cNvPr id="278" name="Google Shape;278;p47"/>
          <p:cNvSpPr txBox="1">
            <a:spLocks noGrp="1"/>
          </p:cNvSpPr>
          <p:nvPr>
            <p:ph type="body" idx="1"/>
          </p:nvPr>
        </p:nvSpPr>
        <p:spPr>
          <a:xfrm>
            <a:off x="321825"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Native plants are best! </a:t>
            </a:r>
            <a:endParaRPr/>
          </a:p>
          <a:p>
            <a:pPr marL="457200" lvl="0" indent="-342900" algn="l" rtl="0">
              <a:spcBef>
                <a:spcPts val="1200"/>
              </a:spcBef>
              <a:spcAft>
                <a:spcPts val="0"/>
              </a:spcAft>
              <a:buSzPts val="1800"/>
              <a:buChar char="-"/>
            </a:pPr>
            <a:r>
              <a:rPr lang="en"/>
              <a:t>already adapted to climate &amp; soil</a:t>
            </a:r>
            <a:endParaRPr/>
          </a:p>
          <a:p>
            <a:pPr marL="457200" lvl="0" indent="-342900" algn="l" rtl="0">
              <a:spcBef>
                <a:spcPts val="0"/>
              </a:spcBef>
              <a:spcAft>
                <a:spcPts val="0"/>
              </a:spcAft>
              <a:buSzPts val="1800"/>
              <a:buChar char="-"/>
            </a:pPr>
            <a:r>
              <a:rPr lang="en"/>
              <a:t>best habitat for native life &amp; pollinators</a:t>
            </a:r>
            <a:endParaRPr/>
          </a:p>
          <a:p>
            <a:pPr marL="0" lvl="0" indent="0" algn="l" rtl="0">
              <a:spcBef>
                <a:spcPts val="1200"/>
              </a:spcBef>
              <a:spcAft>
                <a:spcPts val="0"/>
              </a:spcAft>
              <a:buNone/>
            </a:pPr>
            <a:endParaRPr/>
          </a:p>
          <a:p>
            <a:pPr marL="0" lvl="0" indent="0" algn="l" rtl="0">
              <a:spcBef>
                <a:spcPts val="1200"/>
              </a:spcBef>
              <a:spcAft>
                <a:spcPts val="0"/>
              </a:spcAft>
              <a:buNone/>
            </a:pPr>
            <a:r>
              <a:rPr lang="en"/>
              <a:t>look at this </a:t>
            </a:r>
            <a:r>
              <a:rPr lang="en" u="sng">
                <a:solidFill>
                  <a:schemeClr val="hlink"/>
                </a:solidFill>
                <a:hlinkClick r:id="rId3"/>
              </a:rPr>
              <a:t>worksheet</a:t>
            </a:r>
            <a:r>
              <a:rPr lang="en"/>
              <a:t> or this </a:t>
            </a:r>
            <a:r>
              <a:rPr lang="en" u="sng">
                <a:solidFill>
                  <a:schemeClr val="hlink"/>
                </a:solidFill>
                <a:hlinkClick r:id="rId4"/>
              </a:rPr>
              <a:t>booklet</a:t>
            </a:r>
            <a:r>
              <a:rPr lang="en"/>
              <a:t>: </a:t>
            </a:r>
            <a:endParaRPr/>
          </a:p>
          <a:p>
            <a:pPr marL="457200" lvl="0" indent="-342900" algn="l" rtl="0">
              <a:spcBef>
                <a:spcPts val="1200"/>
              </a:spcBef>
              <a:spcAft>
                <a:spcPts val="0"/>
              </a:spcAft>
              <a:buSzPts val="1800"/>
              <a:buChar char="-"/>
            </a:pPr>
            <a:r>
              <a:rPr lang="en"/>
              <a:t>how many of these plants have you seen before? </a:t>
            </a:r>
            <a:endParaRPr/>
          </a:p>
          <a:p>
            <a:pPr marL="457200" lvl="0" indent="-342900" algn="l" rtl="0">
              <a:spcBef>
                <a:spcPts val="0"/>
              </a:spcBef>
              <a:spcAft>
                <a:spcPts val="0"/>
              </a:spcAft>
              <a:buSzPts val="1800"/>
              <a:buChar char="-"/>
            </a:pPr>
            <a:r>
              <a:rPr lang="en"/>
              <a:t>which of these plants would you like to see on campus?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84" name="Google Shape;284;p4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85" name="Google Shape;285;p48"/>
          <p:cNvPicPr preferRelativeResize="0"/>
          <p:nvPr/>
        </p:nvPicPr>
        <p:blipFill>
          <a:blip r:embed="rId3">
            <a:alphaModFix/>
          </a:blip>
          <a:stretch>
            <a:fillRect/>
          </a:stretch>
        </p:blipFill>
        <p:spPr>
          <a:xfrm>
            <a:off x="1144828" y="0"/>
            <a:ext cx="6854344" cy="51435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example: </a:t>
            </a:r>
            <a:endParaRPr/>
          </a:p>
        </p:txBody>
      </p:sp>
      <p:sp>
        <p:nvSpPr>
          <p:cNvPr id="291" name="Google Shape;291;p4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a:t>			</a:t>
            </a:r>
            <a:endParaRPr/>
          </a:p>
          <a:p>
            <a:pPr marL="0" lvl="0" indent="0" algn="l" rtl="0">
              <a:lnSpc>
                <a:spcPct val="100000"/>
              </a:lnSpc>
              <a:spcBef>
                <a:spcPts val="0"/>
              </a:spcBef>
              <a:spcAft>
                <a:spcPts val="0"/>
              </a:spcAft>
              <a:buNone/>
            </a:pPr>
            <a:r>
              <a:rPr lang="en"/>
              <a:t>			key</a:t>
            </a:r>
            <a:endParaRPr/>
          </a:p>
        </p:txBody>
      </p:sp>
      <p:pic>
        <p:nvPicPr>
          <p:cNvPr id="292" name="Google Shape;292;p49">
            <a:hlinkClick r:id="rId3"/>
          </p:cNvPr>
          <p:cNvPicPr preferRelativeResize="0"/>
          <p:nvPr/>
        </p:nvPicPr>
        <p:blipFill>
          <a:blip r:embed="rId4">
            <a:alphaModFix/>
          </a:blip>
          <a:stretch>
            <a:fillRect/>
          </a:stretch>
        </p:blipFill>
        <p:spPr>
          <a:xfrm>
            <a:off x="4402795" y="0"/>
            <a:ext cx="4429510" cy="5143499"/>
          </a:xfrm>
          <a:prstGeom prst="rect">
            <a:avLst/>
          </a:prstGeom>
          <a:noFill/>
          <a:ln>
            <a:noFill/>
          </a:ln>
        </p:spPr>
      </p:pic>
      <p:pic>
        <p:nvPicPr>
          <p:cNvPr id="293" name="Google Shape;293;p49"/>
          <p:cNvPicPr preferRelativeResize="0"/>
          <p:nvPr/>
        </p:nvPicPr>
        <p:blipFill>
          <a:blip r:embed="rId5">
            <a:alphaModFix/>
          </a:blip>
          <a:stretch>
            <a:fillRect/>
          </a:stretch>
        </p:blipFill>
        <p:spPr>
          <a:xfrm>
            <a:off x="370700" y="1832200"/>
            <a:ext cx="3651424" cy="3157849"/>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299" name="Google Shape;299;p5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00" name="Google Shape;300;p50">
            <a:hlinkClick r:id="rId3"/>
          </p:cNvPr>
          <p:cNvPicPr preferRelativeResize="0"/>
          <p:nvPr/>
        </p:nvPicPr>
        <p:blipFill>
          <a:blip r:embed="rId4">
            <a:alphaModFix/>
          </a:blip>
          <a:stretch>
            <a:fillRect/>
          </a:stretch>
        </p:blipFill>
        <p:spPr>
          <a:xfrm>
            <a:off x="0" y="1098176"/>
            <a:ext cx="9143998" cy="294714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Assessment: continued </a:t>
            </a:r>
            <a:endParaRPr/>
          </a:p>
        </p:txBody>
      </p:sp>
      <p:sp>
        <p:nvSpPr>
          <p:cNvPr id="306" name="Google Shape;306;p5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a:t>Goal: Persuade people in Tucson to build a rain garden or set up a rain tank on their property! </a:t>
            </a:r>
            <a:endParaRPr/>
          </a:p>
          <a:p>
            <a:pPr marL="0" lvl="0" indent="0" algn="l" rtl="0">
              <a:spcBef>
                <a:spcPts val="1200"/>
              </a:spcBef>
              <a:spcAft>
                <a:spcPts val="0"/>
              </a:spcAft>
              <a:buClr>
                <a:schemeClr val="dk1"/>
              </a:buClr>
              <a:buSzPts val="1100"/>
              <a:buFont typeface="Arial"/>
              <a:buNone/>
            </a:pPr>
            <a:r>
              <a:rPr lang="en"/>
              <a:t>You can create a pamphlet, a PSA (for radio or TV), or create a poster. It should be creative, colorful, </a:t>
            </a:r>
            <a:r>
              <a:rPr lang="en" b="1"/>
              <a:t>persuasive</a:t>
            </a:r>
            <a:r>
              <a:rPr lang="en"/>
              <a:t>, and informative.</a:t>
            </a:r>
            <a:endParaRPr/>
          </a:p>
          <a:p>
            <a:pPr marL="0" lvl="0" indent="0" algn="l" rtl="0">
              <a:spcBef>
                <a:spcPts val="1200"/>
              </a:spcBef>
              <a:spcAft>
                <a:spcPts val="0"/>
              </a:spcAft>
              <a:buClr>
                <a:schemeClr val="dk1"/>
              </a:buClr>
              <a:buSzPts val="1100"/>
              <a:buFont typeface="Arial"/>
              <a:buNone/>
            </a:pPr>
            <a:r>
              <a:rPr lang="en"/>
              <a:t>Add the following information to the project you’ve already started: </a:t>
            </a:r>
            <a:endParaRPr/>
          </a:p>
          <a:p>
            <a:pPr marL="457200" lvl="0" indent="-342900" algn="l" rtl="0">
              <a:spcBef>
                <a:spcPts val="1200"/>
              </a:spcBef>
              <a:spcAft>
                <a:spcPts val="0"/>
              </a:spcAft>
              <a:buSzPts val="1800"/>
              <a:buChar char="●"/>
            </a:pPr>
            <a:r>
              <a:rPr lang="en" b="1"/>
              <a:t>the necessary elements of a rain garden</a:t>
            </a:r>
            <a:endParaRPr b="1"/>
          </a:p>
          <a:p>
            <a:pPr marL="457200" lvl="0" indent="-342900" algn="l" rtl="0">
              <a:spcBef>
                <a:spcPts val="0"/>
              </a:spcBef>
              <a:spcAft>
                <a:spcPts val="0"/>
              </a:spcAft>
              <a:buSzPts val="1800"/>
              <a:buChar char="●"/>
            </a:pPr>
            <a:r>
              <a:rPr lang="en" b="1"/>
              <a:t>materials needed</a:t>
            </a:r>
            <a:endParaRPr b="1"/>
          </a:p>
          <a:p>
            <a:pPr marL="457200" lvl="0" indent="-342900" algn="l" rtl="0">
              <a:spcBef>
                <a:spcPts val="0"/>
              </a:spcBef>
              <a:spcAft>
                <a:spcPts val="0"/>
              </a:spcAft>
              <a:buSzPts val="1800"/>
              <a:buChar char="●"/>
            </a:pPr>
            <a:r>
              <a:rPr lang="en" b="1"/>
              <a:t>plants that are best to plant in rain gardens</a:t>
            </a:r>
            <a:endParaRPr b="1"/>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310"/>
        <p:cNvGrpSpPr/>
        <p:nvPr/>
      </p:nvGrpSpPr>
      <p:grpSpPr>
        <a:xfrm>
          <a:off x="0" y="0"/>
          <a:ext cx="0" cy="0"/>
          <a:chOff x="0" y="0"/>
          <a:chExt cx="0" cy="0"/>
        </a:xfrm>
      </p:grpSpPr>
      <p:sp>
        <p:nvSpPr>
          <p:cNvPr id="311" name="Google Shape;311;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Extension:</a:t>
            </a:r>
            <a:endParaRPr/>
          </a:p>
        </p:txBody>
      </p:sp>
      <p:sp>
        <p:nvSpPr>
          <p:cNvPr id="312" name="Google Shape;312;p5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AZ Project WET: </a:t>
            </a:r>
            <a:r>
              <a:rPr lang="en" u="sng">
                <a:solidFill>
                  <a:schemeClr val="accent5"/>
                </a:solidFill>
                <a:hlinkClick r:id="rId3">
                  <a:extLst>
                    <a:ext uri="{A12FA001-AC4F-418D-AE19-62706E023703}">
                      <ahyp:hlinkClr xmlns:ahyp="http://schemas.microsoft.com/office/drawing/2018/hyperlinkcolor" val="tx"/>
                    </a:ext>
                  </a:extLst>
                </a:hlinkClick>
              </a:rPr>
              <a:t>Planting for a Rainy Day (PfaRD)</a:t>
            </a:r>
            <a:r>
              <a:rPr lang="en"/>
              <a:t> </a:t>
            </a: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316"/>
        <p:cNvGrpSpPr/>
        <p:nvPr/>
      </p:nvGrpSpPr>
      <p:grpSpPr>
        <a:xfrm>
          <a:off x="0" y="0"/>
          <a:ext cx="0" cy="0"/>
          <a:chOff x="0" y="0"/>
          <a:chExt cx="0" cy="0"/>
        </a:xfrm>
      </p:grpSpPr>
      <p:sp>
        <p:nvSpPr>
          <p:cNvPr id="317" name="Google Shape;317;p53"/>
          <p:cNvSpPr txBox="1">
            <a:spLocks noGrp="1"/>
          </p:cNvSpPr>
          <p:nvPr>
            <p:ph type="title"/>
          </p:nvPr>
        </p:nvSpPr>
        <p:spPr>
          <a:xfrm>
            <a:off x="311700" y="8857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How can we design a rain garden for our campus?</a:t>
            </a:r>
            <a:endParaRPr/>
          </a:p>
        </p:txBody>
      </p:sp>
      <p:graphicFrame>
        <p:nvGraphicFramePr>
          <p:cNvPr id="318" name="Google Shape;318;p53"/>
          <p:cNvGraphicFramePr/>
          <p:nvPr/>
        </p:nvGraphicFramePr>
        <p:xfrm>
          <a:off x="1133475" y="2571750"/>
          <a:ext cx="3000000" cy="3000000"/>
        </p:xfrm>
        <a:graphic>
          <a:graphicData uri="http://schemas.openxmlformats.org/drawingml/2006/table">
            <a:tbl>
              <a:tblPr>
                <a:noFill/>
                <a:tableStyleId>{1678B0F6-8C55-4C02-8C3C-E0DE8A90E926}</a:tableStyleId>
              </a:tblPr>
              <a:tblGrid>
                <a:gridCol w="1304925">
                  <a:extLst>
                    <a:ext uri="{9D8B030D-6E8A-4147-A177-3AD203B41FA5}">
                      <a16:colId xmlns:a16="http://schemas.microsoft.com/office/drawing/2014/main" val="20000"/>
                    </a:ext>
                  </a:extLst>
                </a:gridCol>
                <a:gridCol w="557212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100" b="1">
                          <a:latin typeface="Avenir"/>
                          <a:ea typeface="Avenir"/>
                          <a:cs typeface="Avenir"/>
                          <a:sym typeface="Avenir"/>
                        </a:rPr>
                        <a:t>Learning Target: What am I learning today?</a:t>
                      </a:r>
                      <a:endParaRPr sz="1100" b="1">
                        <a:latin typeface="Avenir"/>
                        <a:ea typeface="Avenir"/>
                        <a:cs typeface="Avenir"/>
                        <a:sym typeface="Avenir"/>
                      </a:endParaRPr>
                    </a:p>
                  </a:txBody>
                  <a:tcPr marL="63500" marR="63500" marT="63500" marB="63500"/>
                </a:tc>
                <a:tc>
                  <a:txBody>
                    <a:bodyPr/>
                    <a:lstStyle/>
                    <a:p>
                      <a:pPr marL="0" lvl="0" indent="0" algn="l" rtl="0">
                        <a:spcBef>
                          <a:spcPts val="0"/>
                        </a:spcBef>
                        <a:spcAft>
                          <a:spcPts val="0"/>
                        </a:spcAft>
                        <a:buNone/>
                      </a:pPr>
                      <a:r>
                        <a:rPr lang="en" sz="1100">
                          <a:latin typeface="Avenir"/>
                          <a:ea typeface="Avenir"/>
                          <a:cs typeface="Avenir"/>
                          <a:sym typeface="Avenir"/>
                        </a:rPr>
                        <a:t>I am learning: how to design a rain garden that will help my school campus minimize areas of flooding. </a:t>
                      </a:r>
                      <a:endParaRPr sz="1100">
                        <a:latin typeface="Avenir"/>
                        <a:ea typeface="Avenir"/>
                        <a:cs typeface="Avenir"/>
                        <a:sym typeface="Avenir"/>
                      </a:endParaRPr>
                    </a:p>
                  </a:txBody>
                  <a:tcPr marL="63500" marR="63500" marT="63500" marB="63500"/>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100" b="1">
                          <a:latin typeface="Avenir"/>
                          <a:ea typeface="Avenir"/>
                          <a:cs typeface="Avenir"/>
                          <a:sym typeface="Avenir"/>
                        </a:rPr>
                        <a:t>Success Criteria: How will I know that I have learned it?</a:t>
                      </a:r>
                      <a:endParaRPr sz="1100" b="1">
                        <a:latin typeface="Avenir"/>
                        <a:ea typeface="Avenir"/>
                        <a:cs typeface="Avenir"/>
                        <a:sym typeface="Avenir"/>
                      </a:endParaRPr>
                    </a:p>
                  </a:txBody>
                  <a:tcPr marL="63500" marR="63500" marT="63500" marB="63500"/>
                </a:tc>
                <a:tc>
                  <a:txBody>
                    <a:bodyPr/>
                    <a:lstStyle/>
                    <a:p>
                      <a:pPr marL="0" lvl="0" indent="0" algn="l" rtl="0">
                        <a:spcBef>
                          <a:spcPts val="0"/>
                        </a:spcBef>
                        <a:spcAft>
                          <a:spcPts val="0"/>
                        </a:spcAft>
                        <a:buNone/>
                      </a:pPr>
                      <a:r>
                        <a:rPr lang="en" sz="1100">
                          <a:latin typeface="Avenir"/>
                          <a:ea typeface="Avenir"/>
                          <a:cs typeface="Avenir"/>
                          <a:sym typeface="Avenir"/>
                        </a:rPr>
                        <a:t>I can: identify good spots on campus for a rain garden, sketch out a plan for a rain garden that will (ideally) help prevent flooding.</a:t>
                      </a:r>
                      <a:endParaRPr sz="1100">
                        <a:latin typeface="Avenir"/>
                        <a:ea typeface="Avenir"/>
                        <a:cs typeface="Avenir"/>
                        <a:sym typeface="Avenir"/>
                      </a:endParaRPr>
                    </a:p>
                  </a:txBody>
                  <a:tcPr marL="63500" marR="63500" marT="63500" marB="63500"/>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100" b="1">
                          <a:latin typeface="Avenir"/>
                          <a:ea typeface="Avenir"/>
                          <a:cs typeface="Avenir"/>
                          <a:sym typeface="Avenir"/>
                        </a:rPr>
                        <a:t>Why am I learning this?</a:t>
                      </a:r>
                      <a:endParaRPr sz="1100" b="1">
                        <a:latin typeface="Avenir"/>
                        <a:ea typeface="Avenir"/>
                        <a:cs typeface="Avenir"/>
                        <a:sym typeface="Avenir"/>
                      </a:endParaRPr>
                    </a:p>
                  </a:txBody>
                  <a:tcPr marL="63500" marR="63500" marT="63500" marB="63500"/>
                </a:tc>
                <a:tc>
                  <a:txBody>
                    <a:bodyPr/>
                    <a:lstStyle/>
                    <a:p>
                      <a:pPr marL="0" lvl="0" indent="0" algn="l" rtl="0">
                        <a:spcBef>
                          <a:spcPts val="0"/>
                        </a:spcBef>
                        <a:spcAft>
                          <a:spcPts val="0"/>
                        </a:spcAft>
                        <a:buNone/>
                      </a:pPr>
                      <a:r>
                        <a:rPr lang="en" sz="1100">
                          <a:latin typeface="Avenir"/>
                          <a:ea typeface="Avenir"/>
                          <a:cs typeface="Avenir"/>
                          <a:sym typeface="Avenir"/>
                        </a:rPr>
                        <a:t>This is important because when rain water pools it can affect the quality of the road, but it also becomes hard to infiltrate into the ground helping to replenish the groundwater. By building a rain garden, I will help water soak in and replenish the aquifer.</a:t>
                      </a:r>
                      <a:endParaRPr sz="1100">
                        <a:latin typeface="Avenir"/>
                        <a:ea typeface="Avenir"/>
                        <a:cs typeface="Avenir"/>
                        <a:sym typeface="Avenir"/>
                      </a:endParaRPr>
                    </a:p>
                  </a:txBody>
                  <a:tcPr marL="63500" marR="63500" marT="63500" marB="63500"/>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Assessment: </a:t>
            </a:r>
            <a:endParaRPr/>
          </a:p>
        </p:txBody>
      </p:sp>
      <p:sp>
        <p:nvSpPr>
          <p:cNvPr id="324" name="Google Shape;324;p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Sketch out a rain garden plan. The plan should include: </a:t>
            </a:r>
            <a:endParaRPr/>
          </a:p>
          <a:p>
            <a:pPr marL="914400" lvl="1" indent="-317500" algn="l" rtl="0">
              <a:spcBef>
                <a:spcPts val="0"/>
              </a:spcBef>
              <a:spcAft>
                <a:spcPts val="0"/>
              </a:spcAft>
              <a:buSzPts val="1400"/>
              <a:buChar char="○"/>
            </a:pPr>
            <a:r>
              <a:rPr lang="en"/>
              <a:t>a map of the location</a:t>
            </a:r>
            <a:endParaRPr/>
          </a:p>
          <a:p>
            <a:pPr marL="914400" lvl="1" indent="-317500" algn="l" rtl="0">
              <a:spcBef>
                <a:spcPts val="0"/>
              </a:spcBef>
              <a:spcAft>
                <a:spcPts val="0"/>
              </a:spcAft>
              <a:buSzPts val="1400"/>
              <a:buChar char="○"/>
            </a:pPr>
            <a:r>
              <a:rPr lang="en"/>
              <a:t>what plants you want to plant</a:t>
            </a:r>
            <a:endParaRPr/>
          </a:p>
          <a:p>
            <a:pPr marL="914400" lvl="1" indent="-317500" algn="l" rtl="0">
              <a:spcBef>
                <a:spcPts val="0"/>
              </a:spcBef>
              <a:spcAft>
                <a:spcPts val="0"/>
              </a:spcAft>
              <a:buSzPts val="1400"/>
              <a:buChar char="○"/>
            </a:pPr>
            <a:r>
              <a:rPr lang="en"/>
              <a:t>where they will be planted</a:t>
            </a:r>
            <a:endParaRPr/>
          </a:p>
          <a:p>
            <a:pPr marL="914400" lvl="1" indent="-317500" algn="l" rtl="0">
              <a:spcBef>
                <a:spcPts val="0"/>
              </a:spcBef>
              <a:spcAft>
                <a:spcPts val="0"/>
              </a:spcAft>
              <a:buSzPts val="1400"/>
              <a:buChar char="○"/>
            </a:pPr>
            <a:r>
              <a:rPr lang="en"/>
              <a:t>what other materials you need to complete the rain garden </a:t>
            </a:r>
            <a:endParaRPr/>
          </a:p>
          <a:p>
            <a:pPr marL="914400" lvl="1" indent="-317500" algn="l" rtl="0">
              <a:spcBef>
                <a:spcPts val="0"/>
              </a:spcBef>
              <a:spcAft>
                <a:spcPts val="0"/>
              </a:spcAft>
              <a:buSzPts val="1400"/>
              <a:buChar char="○"/>
            </a:pPr>
            <a:r>
              <a:rPr lang="en"/>
              <a:t>what tools you need</a:t>
            </a:r>
            <a:endParaRPr/>
          </a:p>
          <a:p>
            <a:pPr marL="914400" lvl="1" indent="-317500" algn="l" rtl="0">
              <a:spcBef>
                <a:spcPts val="0"/>
              </a:spcBef>
              <a:spcAft>
                <a:spcPts val="0"/>
              </a:spcAft>
              <a:buSzPts val="1400"/>
              <a:buChar char="○"/>
            </a:pPr>
            <a:r>
              <a:rPr lang="en"/>
              <a:t>how long it should take to build it</a:t>
            </a:r>
            <a:endParaRPr/>
          </a:p>
          <a:p>
            <a:pPr marL="457200" lvl="0" indent="-342900" algn="l" rtl="0">
              <a:spcBef>
                <a:spcPts val="0"/>
              </a:spcBef>
              <a:spcAft>
                <a:spcPts val="0"/>
              </a:spcAft>
              <a:buSzPts val="1800"/>
              <a:buChar char="●"/>
            </a:pPr>
            <a:r>
              <a:rPr lang="en"/>
              <a:t>Create a presentation that includes your sketch. You will present your idea to your classmates!</a:t>
            </a:r>
            <a:endParaRPr/>
          </a:p>
          <a:p>
            <a:pPr marL="914400" lvl="1" indent="-317500" algn="l" rtl="0">
              <a:spcBef>
                <a:spcPts val="0"/>
              </a:spcBef>
              <a:spcAft>
                <a:spcPts val="0"/>
              </a:spcAft>
              <a:buSzPts val="1400"/>
              <a:buChar char="○"/>
            </a:pPr>
            <a:r>
              <a:rPr lang="en"/>
              <a:t>The class will vote on the most thought out and completable rain garden so make sure you are thorough!</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Procedure: </a:t>
            </a:r>
            <a:endParaRPr/>
          </a:p>
        </p:txBody>
      </p:sp>
      <p:sp>
        <p:nvSpPr>
          <p:cNvPr id="330" name="Google Shape;330;p5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Get prepped</a:t>
            </a:r>
            <a:endParaRPr/>
          </a:p>
          <a:p>
            <a:pPr marL="457200" lvl="0" indent="-342900" algn="l" rtl="0">
              <a:spcBef>
                <a:spcPts val="0"/>
              </a:spcBef>
              <a:spcAft>
                <a:spcPts val="0"/>
              </a:spcAft>
              <a:buSzPts val="1800"/>
              <a:buAutoNum type="arabicPeriod"/>
            </a:pPr>
            <a:r>
              <a:rPr lang="en"/>
              <a:t>Walk around the campus and determine the best places to build rain gardens</a:t>
            </a:r>
            <a:endParaRPr/>
          </a:p>
          <a:p>
            <a:pPr marL="457200" lvl="0" indent="-342900" algn="l" rtl="0">
              <a:spcBef>
                <a:spcPts val="0"/>
              </a:spcBef>
              <a:spcAft>
                <a:spcPts val="0"/>
              </a:spcAft>
              <a:buSzPts val="1800"/>
              <a:buAutoNum type="arabicPeriod"/>
            </a:pPr>
            <a:r>
              <a:rPr lang="en"/>
              <a:t>Pick one spot &amp; Brainstorm</a:t>
            </a:r>
            <a:endParaRPr/>
          </a:p>
          <a:p>
            <a:pPr marL="457200" lvl="0" indent="-342900" algn="l" rtl="0">
              <a:spcBef>
                <a:spcPts val="0"/>
              </a:spcBef>
              <a:spcAft>
                <a:spcPts val="0"/>
              </a:spcAft>
              <a:buSzPts val="1800"/>
              <a:buAutoNum type="arabicPeriod"/>
            </a:pPr>
            <a:r>
              <a:rPr lang="en"/>
              <a:t>Sketch</a:t>
            </a:r>
            <a:endParaRPr/>
          </a:p>
          <a:p>
            <a:pPr marL="457200" lvl="0" indent="-342900" algn="l" rtl="0">
              <a:spcBef>
                <a:spcPts val="0"/>
              </a:spcBef>
              <a:spcAft>
                <a:spcPts val="0"/>
              </a:spcAft>
              <a:buSzPts val="1800"/>
              <a:buAutoNum type="arabicPeriod"/>
            </a:pPr>
            <a:r>
              <a:rPr lang="en"/>
              <a:t>Share</a:t>
            </a:r>
            <a:endParaRPr/>
          </a:p>
          <a:p>
            <a:pPr marL="457200" lvl="0" indent="-342900" algn="l" rtl="0">
              <a:spcBef>
                <a:spcPts val="0"/>
              </a:spcBef>
              <a:spcAft>
                <a:spcPts val="0"/>
              </a:spcAft>
              <a:buSzPts val="1800"/>
              <a:buAutoNum type="arabicPeriod"/>
            </a:pPr>
            <a:r>
              <a:rPr lang="en"/>
              <a:t>Gallery Walk &amp; Vote</a:t>
            </a:r>
            <a:endParaRPr/>
          </a:p>
          <a:p>
            <a:pPr marL="457200" lvl="0" indent="-342900" algn="l" rtl="0">
              <a:spcBef>
                <a:spcPts val="0"/>
              </a:spcBef>
              <a:spcAft>
                <a:spcPts val="0"/>
              </a:spcAft>
              <a:buSzPts val="1800"/>
              <a:buAutoNum type="arabicPeriod"/>
            </a:pPr>
            <a:r>
              <a:rPr lang="en"/>
              <a:t>Finalize the sketch</a:t>
            </a:r>
            <a:endParaRPr/>
          </a:p>
          <a:p>
            <a:pPr marL="457200" lvl="0" indent="-342900" algn="l" rtl="0">
              <a:spcBef>
                <a:spcPts val="0"/>
              </a:spcBef>
              <a:spcAft>
                <a:spcPts val="0"/>
              </a:spcAft>
              <a:buSzPts val="1800"/>
              <a:buAutoNum type="arabicPeriod"/>
            </a:pPr>
            <a:r>
              <a:rPr lang="en"/>
              <a:t>Prep</a:t>
            </a:r>
            <a:endParaRPr/>
          </a:p>
          <a:p>
            <a:pPr marL="457200" lvl="0" indent="-342900" algn="l" rtl="0">
              <a:spcBef>
                <a:spcPts val="0"/>
              </a:spcBef>
              <a:spcAft>
                <a:spcPts val="0"/>
              </a:spcAft>
              <a:buSzPts val="1800"/>
              <a:buAutoNum type="arabicPeriod"/>
            </a:pPr>
            <a:r>
              <a:rPr lang="en"/>
              <a:t>Construct a rain garden!</a:t>
            </a:r>
            <a:endParaRPr/>
          </a:p>
          <a:p>
            <a:pPr marL="457200" lvl="0" indent="-342900" algn="l" rtl="0">
              <a:spcBef>
                <a:spcPts val="0"/>
              </a:spcBef>
              <a:spcAft>
                <a:spcPts val="0"/>
              </a:spcAft>
              <a:buSzPts val="1800"/>
              <a:buAutoNum type="arabicPeriod"/>
            </a:pPr>
            <a:r>
              <a:rPr lang="en"/>
              <a:t>Celebrate &amp; Make observations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1: Get prepped</a:t>
            </a:r>
            <a:endParaRPr/>
          </a:p>
        </p:txBody>
      </p:sp>
      <p:sp>
        <p:nvSpPr>
          <p:cNvPr id="336" name="Google Shape;336;p56"/>
          <p:cNvSpPr txBox="1">
            <a:spLocks noGrp="1"/>
          </p:cNvSpPr>
          <p:nvPr>
            <p:ph type="body" idx="1"/>
          </p:nvPr>
        </p:nvSpPr>
        <p:spPr>
          <a:xfrm>
            <a:off x="311700" y="1120975"/>
            <a:ext cx="8520600" cy="34479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a:t>Get into a group of 4; determine tasks</a:t>
            </a:r>
            <a:endParaRPr/>
          </a:p>
          <a:p>
            <a:pPr marL="457200" lvl="0" indent="-334328" algn="l" rtl="0">
              <a:spcBef>
                <a:spcPts val="1200"/>
              </a:spcBef>
              <a:spcAft>
                <a:spcPts val="0"/>
              </a:spcAft>
              <a:buSzPct val="100000"/>
              <a:buAutoNum type="arabicPeriod"/>
            </a:pPr>
            <a:r>
              <a:rPr lang="en"/>
              <a:t>Notetaker – makes a note of the location on the map</a:t>
            </a:r>
            <a:endParaRPr/>
          </a:p>
          <a:p>
            <a:pPr marL="457200" lvl="0" indent="-334328" algn="l" rtl="0">
              <a:spcBef>
                <a:spcPts val="0"/>
              </a:spcBef>
              <a:spcAft>
                <a:spcPts val="0"/>
              </a:spcAft>
              <a:buSzPct val="100000"/>
              <a:buAutoNum type="arabicPeriod"/>
            </a:pPr>
            <a:r>
              <a:rPr lang="en"/>
              <a:t>Time Keeper – makes sure the group returns on time</a:t>
            </a:r>
            <a:endParaRPr/>
          </a:p>
          <a:p>
            <a:pPr marL="457200" lvl="0" indent="-334328" algn="l" rtl="0">
              <a:spcBef>
                <a:spcPts val="0"/>
              </a:spcBef>
              <a:spcAft>
                <a:spcPts val="0"/>
              </a:spcAft>
              <a:buSzPct val="100000"/>
              <a:buAutoNum type="arabicPeriod"/>
            </a:pPr>
            <a:r>
              <a:rPr lang="en"/>
              <a:t>Cartographer – reads the map &amp; makes sure the group doesn’t get lost</a:t>
            </a:r>
            <a:endParaRPr/>
          </a:p>
          <a:p>
            <a:pPr marL="457200" lvl="0" indent="-334328" algn="l" rtl="0">
              <a:spcBef>
                <a:spcPts val="0"/>
              </a:spcBef>
              <a:spcAft>
                <a:spcPts val="0"/>
              </a:spcAft>
              <a:buSzPct val="100000"/>
              <a:buAutoNum type="arabicPeriod"/>
            </a:pPr>
            <a:r>
              <a:rPr lang="en"/>
              <a:t>Scientist – observes different places that rain gardens could potentially be built</a:t>
            </a:r>
            <a:endParaRPr/>
          </a:p>
          <a:p>
            <a:pPr marL="0" lvl="0" indent="0" algn="l" rtl="0">
              <a:spcBef>
                <a:spcPts val="1200"/>
              </a:spcBef>
              <a:spcAft>
                <a:spcPts val="0"/>
              </a:spcAft>
              <a:buNone/>
            </a:pPr>
            <a:r>
              <a:rPr lang="en"/>
              <a:t>Notetaker should retrieve: </a:t>
            </a:r>
            <a:endParaRPr/>
          </a:p>
          <a:p>
            <a:pPr marL="457200" lvl="0" indent="-334328" algn="l" rtl="0">
              <a:spcBef>
                <a:spcPts val="1200"/>
              </a:spcBef>
              <a:spcAft>
                <a:spcPts val="0"/>
              </a:spcAft>
              <a:buSzPct val="100000"/>
              <a:buChar char="-"/>
            </a:pPr>
            <a:r>
              <a:rPr lang="en"/>
              <a:t>one clipboard for the group</a:t>
            </a:r>
            <a:endParaRPr/>
          </a:p>
          <a:p>
            <a:pPr marL="457200" lvl="0" indent="-334328" algn="l" rtl="0">
              <a:spcBef>
                <a:spcPts val="0"/>
              </a:spcBef>
              <a:spcAft>
                <a:spcPts val="0"/>
              </a:spcAft>
              <a:buSzPct val="100000"/>
              <a:buChar char="-"/>
            </a:pPr>
            <a:r>
              <a:rPr lang="en"/>
              <a:t>2 campus maps – give one to the Cartographer</a:t>
            </a:r>
            <a:endParaRPr/>
          </a:p>
          <a:p>
            <a:pPr marL="457200" lvl="0" indent="-334328" algn="l" rtl="0">
              <a:spcBef>
                <a:spcPts val="0"/>
              </a:spcBef>
              <a:spcAft>
                <a:spcPts val="0"/>
              </a:spcAft>
              <a:buSzPct val="100000"/>
              <a:buChar char="-"/>
            </a:pPr>
            <a:r>
              <a:rPr lang="en"/>
              <a:t>a pencil</a:t>
            </a:r>
            <a:endParaRPr/>
          </a:p>
          <a:p>
            <a:pPr marL="0" lvl="0" indent="0" algn="l" rtl="0">
              <a:spcBef>
                <a:spcPts val="1200"/>
              </a:spcBef>
              <a:spcAft>
                <a:spcPts val="1200"/>
              </a:spcAft>
              <a:buNone/>
            </a:pPr>
            <a:r>
              <a:rPr lang="en"/>
              <a:t>Talk about what area of the campus you want to check out.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2: Walk around the campus and determine the best places to build rain gardens</a:t>
            </a:r>
            <a:endParaRPr/>
          </a:p>
        </p:txBody>
      </p:sp>
      <p:sp>
        <p:nvSpPr>
          <p:cNvPr id="342" name="Google Shape;342;p57"/>
          <p:cNvSpPr txBox="1">
            <a:spLocks noGrp="1"/>
          </p:cNvSpPr>
          <p:nvPr>
            <p:ph type="body" idx="1"/>
          </p:nvPr>
        </p:nvSpPr>
        <p:spPr>
          <a:xfrm>
            <a:off x="311700" y="1569375"/>
            <a:ext cx="8520600" cy="2999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As a group, walk around the campus and determine at least 5 sites where we could build a rain garden. </a:t>
            </a:r>
            <a:endParaRPr/>
          </a:p>
          <a:p>
            <a:pPr marL="0" lvl="0" indent="0" algn="l" rtl="0">
              <a:spcBef>
                <a:spcPts val="1200"/>
              </a:spcBef>
              <a:spcAft>
                <a:spcPts val="0"/>
              </a:spcAft>
              <a:buNone/>
            </a:pPr>
            <a:r>
              <a:rPr lang="en"/>
              <a:t>Things to look for: </a:t>
            </a:r>
            <a:endParaRPr/>
          </a:p>
          <a:p>
            <a:pPr marL="457200" lvl="0" indent="-342900" algn="l" rtl="0">
              <a:spcBef>
                <a:spcPts val="1200"/>
              </a:spcBef>
              <a:spcAft>
                <a:spcPts val="0"/>
              </a:spcAft>
              <a:buSzPts val="1800"/>
              <a:buChar char="-"/>
            </a:pPr>
            <a:r>
              <a:rPr lang="en"/>
              <a:t>rain gardens that may already exist but need to be updated or maintained</a:t>
            </a:r>
            <a:endParaRPr/>
          </a:p>
          <a:p>
            <a:pPr marL="457200" lvl="0" indent="-342900" algn="l" rtl="0">
              <a:spcBef>
                <a:spcPts val="0"/>
              </a:spcBef>
              <a:spcAft>
                <a:spcPts val="0"/>
              </a:spcAft>
              <a:buSzPts val="1800"/>
              <a:buChar char="-"/>
            </a:pPr>
            <a:r>
              <a:rPr lang="en"/>
              <a:t>areas of flooding</a:t>
            </a:r>
            <a:endParaRPr/>
          </a:p>
          <a:p>
            <a:pPr marL="457200" lvl="0" indent="-342900" algn="l" rtl="0">
              <a:spcBef>
                <a:spcPts val="0"/>
              </a:spcBef>
              <a:spcAft>
                <a:spcPts val="0"/>
              </a:spcAft>
              <a:buSzPts val="1800"/>
              <a:buChar char="-"/>
            </a:pPr>
            <a:r>
              <a:rPr lang="en"/>
              <a:t>areas that may not flood, but could be prettier</a:t>
            </a:r>
            <a:endParaRPr/>
          </a:p>
          <a:p>
            <a:pPr marL="0" lvl="0" indent="0" algn="l" rtl="0">
              <a:spcBef>
                <a:spcPts val="1200"/>
              </a:spcBef>
              <a:spcAft>
                <a:spcPts val="1200"/>
              </a:spcAft>
              <a:buNone/>
            </a:pPr>
            <a:r>
              <a:rPr lang="en"/>
              <a:t>On the campus map make a note of the 5+ sites. When your group is done, come back to the classroom. (You have 30 minutes)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3: Pick one spot &amp; Brainstorm</a:t>
            </a:r>
            <a:endParaRPr/>
          </a:p>
        </p:txBody>
      </p:sp>
      <p:sp>
        <p:nvSpPr>
          <p:cNvPr id="348" name="Google Shape;348;p5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Pick one spot and start to sketch your rain garden. </a:t>
            </a:r>
            <a:endParaRPr/>
          </a:p>
          <a:p>
            <a:pPr marL="0" lvl="0" indent="0" algn="l" rtl="0">
              <a:spcBef>
                <a:spcPts val="1200"/>
              </a:spcBef>
              <a:spcAft>
                <a:spcPts val="0"/>
              </a:spcAft>
              <a:buNone/>
            </a:pPr>
            <a:r>
              <a:rPr lang="en"/>
              <a:t>Individually: Look at the map to help you, or if necessary, go back outside and make a sketch of the area in your nature journal. </a:t>
            </a:r>
            <a:endParaRPr/>
          </a:p>
          <a:p>
            <a:pPr marL="0" lvl="0" indent="0" algn="l" rtl="0">
              <a:spcBef>
                <a:spcPts val="1200"/>
              </a:spcBef>
              <a:spcAft>
                <a:spcPts val="0"/>
              </a:spcAft>
              <a:buNone/>
            </a:pPr>
            <a:r>
              <a:rPr lang="en"/>
              <a:t>Individually: Brainstorm how you’d like the rain garden to look, what plants you’d like to have</a:t>
            </a:r>
            <a:endParaRPr/>
          </a:p>
          <a:p>
            <a:pPr marL="0" lvl="0" indent="0" algn="l" rtl="0">
              <a:spcBef>
                <a:spcPts val="1200"/>
              </a:spcBef>
              <a:spcAft>
                <a:spcPts val="0"/>
              </a:spcAft>
              <a:buNone/>
            </a:pPr>
            <a:endParaRPr/>
          </a:p>
          <a:p>
            <a:pPr marL="0" lvl="0" indent="0" algn="l" rtl="0">
              <a:spcBef>
                <a:spcPts val="1200"/>
              </a:spcBef>
              <a:spcAft>
                <a:spcPts val="0"/>
              </a:spcAft>
              <a:buNone/>
            </a:pPr>
            <a:r>
              <a:rPr lang="en"/>
              <a:t>use this </a:t>
            </a:r>
            <a:r>
              <a:rPr lang="en" u="sng">
                <a:solidFill>
                  <a:schemeClr val="hlink"/>
                </a:solidFill>
                <a:hlinkClick r:id="rId3"/>
              </a:rPr>
              <a:t>worksheet</a:t>
            </a:r>
            <a:r>
              <a:rPr lang="en"/>
              <a:t> to help guide you</a:t>
            </a:r>
            <a:endParaRPr/>
          </a:p>
          <a:p>
            <a:pPr marL="0" lvl="0" indent="0" algn="l" rtl="0">
              <a:spcBef>
                <a:spcPts val="1200"/>
              </a:spcBef>
              <a:spcAft>
                <a:spcPts val="1200"/>
              </a:spcAft>
              <a:buNone/>
            </a:pPr>
            <a:r>
              <a:rPr lang="en"/>
              <a:t>use this </a:t>
            </a:r>
            <a:r>
              <a:rPr lang="en" u="sng">
                <a:solidFill>
                  <a:schemeClr val="hlink"/>
                </a:solidFill>
                <a:hlinkClick r:id="rId4"/>
              </a:rPr>
              <a:t>worksheet</a:t>
            </a:r>
            <a:r>
              <a:rPr lang="en"/>
              <a:t> to pick out plants that you’d like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54" name="Google Shape;354;p5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55" name="Google Shape;355;p59"/>
          <p:cNvPicPr preferRelativeResize="0"/>
          <p:nvPr/>
        </p:nvPicPr>
        <p:blipFill>
          <a:blip r:embed="rId3">
            <a:alphaModFix/>
          </a:blip>
          <a:stretch>
            <a:fillRect/>
          </a:stretch>
        </p:blipFill>
        <p:spPr>
          <a:xfrm>
            <a:off x="1274353" y="0"/>
            <a:ext cx="6595295" cy="51435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61" name="Google Shape;361;p6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62" name="Google Shape;362;p60"/>
          <p:cNvPicPr preferRelativeResize="0"/>
          <p:nvPr/>
        </p:nvPicPr>
        <p:blipFill>
          <a:blip r:embed="rId3">
            <a:alphaModFix/>
          </a:blip>
          <a:stretch>
            <a:fillRect/>
          </a:stretch>
        </p:blipFill>
        <p:spPr>
          <a:xfrm>
            <a:off x="913758" y="0"/>
            <a:ext cx="7316483" cy="514349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4: Sketch  </a:t>
            </a:r>
            <a:endParaRPr/>
          </a:p>
        </p:txBody>
      </p:sp>
      <p:sp>
        <p:nvSpPr>
          <p:cNvPr id="368" name="Google Shape;368;p6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As a group: Share your preliminary sketches and decide which elements from each person’s design your group would like to incorporate. </a:t>
            </a:r>
            <a:endParaRPr/>
          </a:p>
          <a:p>
            <a:pPr marL="0" lvl="0" indent="0" algn="l" rtl="0">
              <a:spcBef>
                <a:spcPts val="1200"/>
              </a:spcBef>
              <a:spcAft>
                <a:spcPts val="0"/>
              </a:spcAft>
              <a:buNone/>
            </a:pPr>
            <a:r>
              <a:rPr lang="en"/>
              <a:t>Get a poster post-it and sketch the rain garden. Include: </a:t>
            </a:r>
            <a:endParaRPr/>
          </a:p>
          <a:p>
            <a:pPr marL="457200" lvl="0" indent="-342900" algn="l" rtl="0">
              <a:spcBef>
                <a:spcPts val="1200"/>
              </a:spcBef>
              <a:spcAft>
                <a:spcPts val="0"/>
              </a:spcAft>
              <a:buSzPts val="1800"/>
              <a:buChar char="-"/>
            </a:pPr>
            <a:r>
              <a:rPr lang="en"/>
              <a:t>what plants you want to plant</a:t>
            </a:r>
            <a:endParaRPr/>
          </a:p>
          <a:p>
            <a:pPr marL="457200" lvl="0" indent="-342900" algn="l" rtl="0">
              <a:spcBef>
                <a:spcPts val="0"/>
              </a:spcBef>
              <a:spcAft>
                <a:spcPts val="0"/>
              </a:spcAft>
              <a:buSzPts val="1800"/>
              <a:buChar char="-"/>
            </a:pPr>
            <a:r>
              <a:rPr lang="en"/>
              <a:t>where they will be planted</a:t>
            </a:r>
            <a:endParaRPr/>
          </a:p>
          <a:p>
            <a:pPr marL="457200" lvl="0" indent="-342900" algn="l" rtl="0">
              <a:spcBef>
                <a:spcPts val="0"/>
              </a:spcBef>
              <a:spcAft>
                <a:spcPts val="0"/>
              </a:spcAft>
              <a:buSzPts val="1800"/>
              <a:buChar char="-"/>
            </a:pPr>
            <a:r>
              <a:rPr lang="en"/>
              <a:t>what other materials you need to complete the rain garden </a:t>
            </a:r>
            <a:endParaRPr/>
          </a:p>
          <a:p>
            <a:pPr marL="457200" lvl="0" indent="-342900" algn="l" rtl="0">
              <a:spcBef>
                <a:spcPts val="0"/>
              </a:spcBef>
              <a:spcAft>
                <a:spcPts val="0"/>
              </a:spcAft>
              <a:buSzPts val="1800"/>
              <a:buChar char="-"/>
            </a:pPr>
            <a:r>
              <a:rPr lang="en"/>
              <a:t>what tools you need</a:t>
            </a:r>
            <a:endParaRPr/>
          </a:p>
          <a:p>
            <a:pPr marL="457200" lvl="0" indent="-342900" algn="l" rtl="0">
              <a:spcBef>
                <a:spcPts val="0"/>
              </a:spcBef>
              <a:spcAft>
                <a:spcPts val="0"/>
              </a:spcAft>
              <a:buSzPts val="1800"/>
              <a:buChar char="-"/>
            </a:pPr>
            <a:r>
              <a:rPr lang="en"/>
              <a:t>how long it should take to build it</a:t>
            </a:r>
            <a:endParaRPr/>
          </a:p>
          <a:p>
            <a:pPr marL="0" lvl="0" indent="0" algn="l" rtl="0">
              <a:spcBef>
                <a:spcPts val="1200"/>
              </a:spcBef>
              <a:spcAft>
                <a:spcPts val="1200"/>
              </a:spcAft>
              <a:buNone/>
            </a:pPr>
            <a:r>
              <a:rPr lang="en"/>
              <a:t>Make it as detailed as possible!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5: Share</a:t>
            </a:r>
            <a:endParaRPr/>
          </a:p>
        </p:txBody>
      </p:sp>
      <p:sp>
        <p:nvSpPr>
          <p:cNvPr id="374" name="Google Shape;374;p6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Each group presents their sketch </a:t>
            </a:r>
            <a:endParaRPr/>
          </a:p>
          <a:p>
            <a:pPr marL="0" lvl="0" indent="0" algn="l" rtl="0">
              <a:spcBef>
                <a:spcPts val="1200"/>
              </a:spcBef>
              <a:spcAft>
                <a:spcPts val="1200"/>
              </a:spcAft>
              <a:buNone/>
            </a:pPr>
            <a:r>
              <a:rPr lang="en"/>
              <a:t>As groups present, in your nature journals, write down ideas that you like and would want to incorporate into your sketch.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6: Gallery Walk &amp; Vote</a:t>
            </a:r>
            <a:endParaRPr/>
          </a:p>
        </p:txBody>
      </p:sp>
      <p:sp>
        <p:nvSpPr>
          <p:cNvPr id="380" name="Google Shape;380;p6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Put out all of the sketches and walk around, looking at them, and decide which ones are the most viable, easiest, and/or the most fun to work on. </a:t>
            </a:r>
            <a:endParaRPr/>
          </a:p>
          <a:p>
            <a:pPr marL="0" lvl="0" indent="0" algn="l" rtl="0">
              <a:spcBef>
                <a:spcPts val="1200"/>
              </a:spcBef>
              <a:spcAft>
                <a:spcPts val="1200"/>
              </a:spcAft>
              <a:buNone/>
            </a:pPr>
            <a:r>
              <a:rPr lang="en"/>
              <a:t>Put a sticky note on the sketch that you think we should build. If you have any comments, changes you’d make, etc., put those on the sticky note too.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7: Finalize the Sketch</a:t>
            </a:r>
            <a:endParaRPr/>
          </a:p>
        </p:txBody>
      </p:sp>
      <p:sp>
        <p:nvSpPr>
          <p:cNvPr id="386" name="Google Shape;386;p6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As a class, determine the final sketch: </a:t>
            </a:r>
            <a:endParaRPr/>
          </a:p>
          <a:p>
            <a:pPr marL="457200" lvl="0" indent="-342900" algn="l" rtl="0">
              <a:spcBef>
                <a:spcPts val="1200"/>
              </a:spcBef>
              <a:spcAft>
                <a:spcPts val="0"/>
              </a:spcAft>
              <a:buSzPts val="1800"/>
              <a:buChar char="-"/>
            </a:pPr>
            <a:r>
              <a:rPr lang="en"/>
              <a:t>location of the proposed rain garden</a:t>
            </a:r>
            <a:endParaRPr/>
          </a:p>
          <a:p>
            <a:pPr marL="457200" lvl="0" indent="-342900" algn="l" rtl="0">
              <a:spcBef>
                <a:spcPts val="0"/>
              </a:spcBef>
              <a:spcAft>
                <a:spcPts val="0"/>
              </a:spcAft>
              <a:buSzPts val="1800"/>
              <a:buChar char="-"/>
            </a:pPr>
            <a:r>
              <a:rPr lang="en"/>
              <a:t>what plants will be planted</a:t>
            </a:r>
            <a:endParaRPr/>
          </a:p>
          <a:p>
            <a:pPr marL="457200" lvl="0" indent="-342900" algn="l" rtl="0">
              <a:spcBef>
                <a:spcPts val="0"/>
              </a:spcBef>
              <a:spcAft>
                <a:spcPts val="0"/>
              </a:spcAft>
              <a:buSzPts val="1800"/>
              <a:buChar char="-"/>
            </a:pPr>
            <a:r>
              <a:rPr lang="en"/>
              <a:t>what materials are needed</a:t>
            </a:r>
            <a:endParaRPr/>
          </a:p>
          <a:p>
            <a:pPr marL="457200" lvl="0" indent="-342900" algn="l" rtl="0">
              <a:spcBef>
                <a:spcPts val="0"/>
              </a:spcBef>
              <a:spcAft>
                <a:spcPts val="0"/>
              </a:spcAft>
              <a:buSzPts val="1800"/>
              <a:buChar char="-"/>
            </a:pPr>
            <a:r>
              <a:rPr lang="en"/>
              <a:t>what tools are needed</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8: Prep </a:t>
            </a:r>
            <a:endParaRPr/>
          </a:p>
        </p:txBody>
      </p:sp>
      <p:sp>
        <p:nvSpPr>
          <p:cNvPr id="392" name="Google Shape;392;p6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Pick a date</a:t>
            </a:r>
            <a:endParaRPr/>
          </a:p>
          <a:p>
            <a:pPr marL="457200" lvl="0" indent="-342900" algn="l" rtl="0">
              <a:spcBef>
                <a:spcPts val="0"/>
              </a:spcBef>
              <a:spcAft>
                <a:spcPts val="0"/>
              </a:spcAft>
              <a:buSzPts val="1800"/>
              <a:buAutoNum type="arabicPeriod"/>
            </a:pPr>
            <a:r>
              <a:rPr lang="en"/>
              <a:t>Make a flyer</a:t>
            </a:r>
            <a:endParaRPr/>
          </a:p>
          <a:p>
            <a:pPr marL="457200" lvl="0" indent="-342900" algn="l" rtl="0">
              <a:spcBef>
                <a:spcPts val="0"/>
              </a:spcBef>
              <a:spcAft>
                <a:spcPts val="0"/>
              </a:spcAft>
              <a:buSzPts val="1800"/>
              <a:buAutoNum type="arabicPeriod"/>
            </a:pPr>
            <a:r>
              <a:rPr lang="en"/>
              <a:t>Promote the event</a:t>
            </a:r>
            <a:endParaRPr/>
          </a:p>
          <a:p>
            <a:pPr marL="457200" lvl="0" indent="-342900" algn="l" rtl="0">
              <a:spcBef>
                <a:spcPts val="0"/>
              </a:spcBef>
              <a:spcAft>
                <a:spcPts val="0"/>
              </a:spcAft>
              <a:buSzPts val="1800"/>
              <a:buAutoNum type="arabicPeriod"/>
            </a:pPr>
            <a:r>
              <a:rPr lang="en"/>
              <a:t>Reach out to community organizations (like </a:t>
            </a:r>
            <a:r>
              <a:rPr lang="en" u="sng">
                <a:solidFill>
                  <a:schemeClr val="hlink"/>
                </a:solidFill>
                <a:hlinkClick r:id="rId3"/>
              </a:rPr>
              <a:t>Watershed Management</a:t>
            </a:r>
            <a:r>
              <a:rPr lang="en"/>
              <a:t>) for help procuring materials and for the day of</a:t>
            </a:r>
            <a:endParaRPr/>
          </a:p>
          <a:p>
            <a:pPr marL="457200" lvl="0" indent="-342900" algn="l" rtl="0">
              <a:spcBef>
                <a:spcPts val="0"/>
              </a:spcBef>
              <a:spcAft>
                <a:spcPts val="0"/>
              </a:spcAft>
              <a:buSzPts val="1800"/>
              <a:buAutoNum type="arabicPeriod"/>
            </a:pPr>
            <a:r>
              <a:rPr lang="en"/>
              <a:t>Gather materials – plants, rocks, mulch, tools, etc. </a:t>
            </a:r>
            <a:endParaRPr/>
          </a:p>
          <a:p>
            <a:pPr marL="457200" lvl="0" indent="-342900" algn="l" rtl="0">
              <a:spcBef>
                <a:spcPts val="0"/>
              </a:spcBef>
              <a:spcAft>
                <a:spcPts val="0"/>
              </a:spcAft>
              <a:buSzPts val="1800"/>
              <a:buAutoNum type="arabicPeriod"/>
            </a:pPr>
            <a:r>
              <a:rPr lang="en"/>
              <a:t>Assign roles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9: Construct a rain garden</a:t>
            </a:r>
            <a:endParaRPr/>
          </a:p>
        </p:txBody>
      </p:sp>
      <p:sp>
        <p:nvSpPr>
          <p:cNvPr id="398" name="Google Shape;398;p6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Get outside and construct the rain garden!</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10: Celebrate &amp; Make observations</a:t>
            </a:r>
            <a:endParaRPr/>
          </a:p>
        </p:txBody>
      </p:sp>
      <p:sp>
        <p:nvSpPr>
          <p:cNvPr id="404" name="Google Shape;404;p6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When you are done, celebrate your hard work! </a:t>
            </a:r>
            <a:endParaRPr/>
          </a:p>
          <a:p>
            <a:pPr marL="0" lvl="0" indent="0" algn="l" rtl="0">
              <a:spcBef>
                <a:spcPts val="1200"/>
              </a:spcBef>
              <a:spcAft>
                <a:spcPts val="0"/>
              </a:spcAft>
              <a:buNone/>
            </a:pPr>
            <a:r>
              <a:rPr lang="en"/>
              <a:t>Throughout the year, make observations of the rain garden, particularly when it rains. </a:t>
            </a:r>
            <a:endParaRPr/>
          </a:p>
          <a:p>
            <a:pPr marL="0" lvl="0" indent="0" algn="l" rtl="0">
              <a:spcBef>
                <a:spcPts val="1200"/>
              </a:spcBef>
              <a:spcAft>
                <a:spcPts val="0"/>
              </a:spcAft>
              <a:buNone/>
            </a:pPr>
            <a:r>
              <a:rPr lang="en"/>
              <a:t>Other activities involving the rain garden: </a:t>
            </a:r>
            <a:endParaRPr/>
          </a:p>
          <a:p>
            <a:pPr marL="457200" lvl="0" indent="-342900" algn="l" rtl="0">
              <a:spcBef>
                <a:spcPts val="1200"/>
              </a:spcBef>
              <a:spcAft>
                <a:spcPts val="0"/>
              </a:spcAft>
              <a:buSzPts val="1800"/>
              <a:buChar char="-"/>
            </a:pPr>
            <a:r>
              <a:rPr lang="en"/>
              <a:t>conducting bird surveys</a:t>
            </a:r>
            <a:endParaRPr/>
          </a:p>
          <a:p>
            <a:pPr marL="457200" lvl="0" indent="-342900" algn="l" rtl="0">
              <a:spcBef>
                <a:spcPts val="0"/>
              </a:spcBef>
              <a:spcAft>
                <a:spcPts val="0"/>
              </a:spcAft>
              <a:buSzPts val="1800"/>
              <a:buChar char="-"/>
            </a:pPr>
            <a:r>
              <a:rPr lang="en"/>
              <a:t>nature journaling</a:t>
            </a:r>
            <a:endParaRPr/>
          </a:p>
          <a:p>
            <a:pPr marL="457200" lvl="0" indent="-342900" algn="l" rtl="0">
              <a:spcBef>
                <a:spcPts val="0"/>
              </a:spcBef>
              <a:spcAft>
                <a:spcPts val="0"/>
              </a:spcAft>
              <a:buSzPts val="1800"/>
              <a:buChar char="-"/>
            </a:pPr>
            <a:r>
              <a:rPr lang="en"/>
              <a:t>measuring rainfall</a:t>
            </a:r>
            <a:endParaRPr/>
          </a:p>
          <a:p>
            <a:pPr marL="457200" lvl="0" indent="-342900" algn="l" rtl="0">
              <a:spcBef>
                <a:spcPts val="0"/>
              </a:spcBef>
              <a:spcAft>
                <a:spcPts val="0"/>
              </a:spcAft>
              <a:buSzPts val="1800"/>
              <a:buChar char="-"/>
            </a:pPr>
            <a:r>
              <a:rPr lang="en"/>
              <a:t>propose additions to the rain garden to increase biodiversity</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408"/>
        <p:cNvGrpSpPr/>
        <p:nvPr/>
      </p:nvGrpSpPr>
      <p:grpSpPr>
        <a:xfrm>
          <a:off x="0" y="0"/>
          <a:ext cx="0" cy="0"/>
          <a:chOff x="0" y="0"/>
          <a:chExt cx="0" cy="0"/>
        </a:xfrm>
      </p:grpSpPr>
      <p:sp>
        <p:nvSpPr>
          <p:cNvPr id="409" name="Google Shape;409;p68"/>
          <p:cNvSpPr txBox="1">
            <a:spLocks noGrp="1"/>
          </p:cNvSpPr>
          <p:nvPr>
            <p:ph type="title"/>
          </p:nvPr>
        </p:nvSpPr>
        <p:spPr>
          <a:xfrm>
            <a:off x="311700" y="1013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How does rainwater harvesting prevent flooding &amp; positively impact Tucson’s groundwater levels?</a:t>
            </a:r>
            <a:endParaRPr/>
          </a:p>
        </p:txBody>
      </p:sp>
      <p:graphicFrame>
        <p:nvGraphicFramePr>
          <p:cNvPr id="410" name="Google Shape;410;p68"/>
          <p:cNvGraphicFramePr/>
          <p:nvPr/>
        </p:nvGraphicFramePr>
        <p:xfrm>
          <a:off x="1133475" y="2490450"/>
          <a:ext cx="3000000" cy="3000000"/>
        </p:xfrm>
        <a:graphic>
          <a:graphicData uri="http://schemas.openxmlformats.org/drawingml/2006/table">
            <a:tbl>
              <a:tblPr>
                <a:noFill/>
                <a:tableStyleId>{1678B0F6-8C55-4C02-8C3C-E0DE8A90E926}</a:tableStyleId>
              </a:tblPr>
              <a:tblGrid>
                <a:gridCol w="1304925">
                  <a:extLst>
                    <a:ext uri="{9D8B030D-6E8A-4147-A177-3AD203B41FA5}">
                      <a16:colId xmlns:a16="http://schemas.microsoft.com/office/drawing/2014/main" val="20000"/>
                    </a:ext>
                  </a:extLst>
                </a:gridCol>
                <a:gridCol w="557212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100" b="1">
                          <a:latin typeface="Avenir"/>
                          <a:ea typeface="Avenir"/>
                          <a:cs typeface="Avenir"/>
                          <a:sym typeface="Avenir"/>
                        </a:rPr>
                        <a:t>Learning Target: What am I learning today?</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I am learning: about rain gardens, their importance and how to build them.</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100" b="1">
                          <a:latin typeface="Avenir"/>
                          <a:ea typeface="Avenir"/>
                          <a:cs typeface="Avenir"/>
                          <a:sym typeface="Avenir"/>
                        </a:rPr>
                        <a:t>Success Criteria: How will I know that I have learned it?</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I can: design and build a rain garden, after presenting my idea to my school administration. </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100" b="1">
                          <a:latin typeface="Avenir"/>
                          <a:ea typeface="Avenir"/>
                          <a:cs typeface="Avenir"/>
                          <a:sym typeface="Avenir"/>
                        </a:rPr>
                        <a:t>Why am I learning this?</a:t>
                      </a:r>
                      <a:endParaRPr sz="1100" b="1">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Avenir"/>
                          <a:ea typeface="Avenir"/>
                          <a:cs typeface="Avenir"/>
                          <a:sym typeface="Avenir"/>
                        </a:rPr>
                        <a:t>This is important because I am a steward of the land and want to help conserve water since we live in the Sonoran Desert and we’re in a drought.</a:t>
                      </a:r>
                      <a:endParaRPr sz="1100">
                        <a:latin typeface="Avenir"/>
                        <a:ea typeface="Avenir"/>
                        <a:cs typeface="Avenir"/>
                        <a:sym typeface="Avenir"/>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6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Assessment</a:t>
            </a:r>
            <a:endParaRPr/>
          </a:p>
        </p:txBody>
      </p:sp>
      <p:sp>
        <p:nvSpPr>
          <p:cNvPr id="416" name="Google Shape;416;p6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With the help of Watershed Management and your classmates, build the rain garden based on your design. </a:t>
            </a:r>
            <a:endParaRPr/>
          </a:p>
          <a:p>
            <a:pPr marL="0" lvl="0" indent="0" algn="l" rtl="0">
              <a:spcBef>
                <a:spcPts val="1200"/>
              </a:spcBef>
              <a:spcAft>
                <a:spcPts val="0"/>
              </a:spcAft>
              <a:buNone/>
            </a:pPr>
            <a:r>
              <a:rPr lang="en"/>
              <a:t>Reach out to Watershed Management (or another local organization) and ask for their help in building the rain garden and providing you with plants, tools, etc. </a:t>
            </a:r>
            <a:endParaRPr/>
          </a:p>
          <a:p>
            <a:pPr marL="0" lvl="0" indent="0" algn="l" rtl="0">
              <a:spcBef>
                <a:spcPts val="1200"/>
              </a:spcBef>
              <a:spcAft>
                <a:spcPts val="1200"/>
              </a:spcAft>
              <a:buNone/>
            </a:pP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Shape 420"/>
        <p:cNvGrpSpPr/>
        <p:nvPr/>
      </p:nvGrpSpPr>
      <p:grpSpPr>
        <a:xfrm>
          <a:off x="0" y="0"/>
          <a:ext cx="0" cy="0"/>
          <a:chOff x="0" y="0"/>
          <a:chExt cx="0" cy="0"/>
        </a:xfrm>
      </p:grpSpPr>
      <p:sp>
        <p:nvSpPr>
          <p:cNvPr id="421" name="Google Shape;421;p7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Extension:</a:t>
            </a:r>
            <a:endParaRPr/>
          </a:p>
        </p:txBody>
      </p:sp>
      <p:sp>
        <p:nvSpPr>
          <p:cNvPr id="422" name="Google Shape;422;p7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Pick some sites around campus to set up active rain water harvesting (rain barrels). </a:t>
            </a:r>
            <a:endParaRPr/>
          </a:p>
          <a:p>
            <a:pPr marL="0" lvl="0" indent="0" algn="l" rtl="0">
              <a:spcBef>
                <a:spcPts val="1200"/>
              </a:spcBef>
              <a:spcAft>
                <a:spcPts val="1200"/>
              </a:spcAft>
              <a:buNone/>
            </a:pPr>
            <a:r>
              <a:rPr lang="en"/>
              <a:t>Write a grant to get funds to purchase rain barrels. Set up active rain water harvesting at your school site.</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Shape 426"/>
        <p:cNvGrpSpPr/>
        <p:nvPr/>
      </p:nvGrpSpPr>
      <p:grpSpPr>
        <a:xfrm>
          <a:off x="0" y="0"/>
          <a:ext cx="0" cy="0"/>
          <a:chOff x="0" y="0"/>
          <a:chExt cx="0" cy="0"/>
        </a:xfrm>
      </p:grpSpPr>
      <p:sp>
        <p:nvSpPr>
          <p:cNvPr id="427" name="Google Shape;427;p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YPAR Ideas: </a:t>
            </a:r>
            <a:endParaRPr/>
          </a:p>
        </p:txBody>
      </p:sp>
      <p:sp>
        <p:nvSpPr>
          <p:cNvPr id="428" name="Google Shape;428;p7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Write a letter to the TUSD Governing Board asking for additional rain gardens to be constructed around TUSD school sites. </a:t>
            </a:r>
            <a:endParaRPr/>
          </a:p>
          <a:p>
            <a:pPr marL="914400" lvl="1" indent="-342900" algn="l" rtl="0">
              <a:lnSpc>
                <a:spcPct val="100000"/>
              </a:lnSpc>
              <a:spcBef>
                <a:spcPts val="0"/>
              </a:spcBef>
              <a:spcAft>
                <a:spcPts val="0"/>
              </a:spcAft>
              <a:buClr>
                <a:schemeClr val="dk1"/>
              </a:buClr>
              <a:buSzPts val="1800"/>
              <a:buFont typeface="Avenir"/>
              <a:buChar char="○"/>
            </a:pPr>
            <a:r>
              <a:rPr lang="en" sz="1800" u="sng">
                <a:solidFill>
                  <a:srgbClr val="1155CC"/>
                </a:solidFill>
                <a:latin typeface="Avenir"/>
                <a:ea typeface="Avenir"/>
                <a:cs typeface="Avenir"/>
                <a:sym typeface="Avenir"/>
                <a:hlinkClick r:id="rId3">
                  <a:extLst>
                    <a:ext uri="{A12FA001-AC4F-418D-AE19-62706E023703}">
                      <ahyp:hlinkClr xmlns:ahyp="http://schemas.microsoft.com/office/drawing/2018/hyperlinkcolor" val="tx"/>
                    </a:ext>
                  </a:extLst>
                </a:hlinkClick>
              </a:rPr>
              <a:t>governingboard@tusd1.org</a:t>
            </a:r>
            <a:r>
              <a:rPr lang="en" sz="1800">
                <a:solidFill>
                  <a:schemeClr val="dk1"/>
                </a:solidFill>
                <a:latin typeface="Avenir"/>
                <a:ea typeface="Avenir"/>
                <a:cs typeface="Avenir"/>
                <a:sym typeface="Avenir"/>
              </a:rPr>
              <a:t> </a:t>
            </a:r>
            <a:endParaRPr sz="1800"/>
          </a:p>
          <a:p>
            <a:pPr marL="457200" lvl="0" indent="-342900" algn="l" rtl="0">
              <a:spcBef>
                <a:spcPts val="0"/>
              </a:spcBef>
              <a:spcAft>
                <a:spcPts val="0"/>
              </a:spcAft>
              <a:buSzPts val="1800"/>
              <a:buAutoNum type="arabicPeriod"/>
            </a:pPr>
            <a:r>
              <a:rPr lang="en"/>
              <a:t>Write a proposal for Budget de la Gente to get a rain garden built in your neighborhood, especially in areas that already flood. </a:t>
            </a:r>
            <a:endParaRPr/>
          </a:p>
          <a:p>
            <a:pPr marL="914400" lvl="1" indent="-342900" algn="l" rtl="0">
              <a:lnSpc>
                <a:spcPct val="100000"/>
              </a:lnSpc>
              <a:spcBef>
                <a:spcPts val="0"/>
              </a:spcBef>
              <a:spcAft>
                <a:spcPts val="0"/>
              </a:spcAft>
              <a:buClr>
                <a:schemeClr val="dk1"/>
              </a:buClr>
              <a:buSzPts val="1800"/>
              <a:buFont typeface="Avenir"/>
              <a:buChar char="○"/>
            </a:pPr>
            <a:r>
              <a:rPr lang="en" sz="1800" u="sng">
                <a:solidFill>
                  <a:srgbClr val="1155CC"/>
                </a:solidFill>
                <a:latin typeface="Avenir"/>
                <a:ea typeface="Avenir"/>
                <a:cs typeface="Avenir"/>
                <a:sym typeface="Avenir"/>
                <a:hlinkClick r:id="rId4">
                  <a:extLst>
                    <a:ext uri="{A12FA001-AC4F-418D-AE19-62706E023703}">
                      <ahyp:hlinkClr xmlns:ahyp="http://schemas.microsoft.com/office/drawing/2018/hyperlinkcolor" val="tx"/>
                    </a:ext>
                  </a:extLst>
                </a:hlinkClick>
              </a:rPr>
              <a:t>https://budgetdelagente.tucsonaz.gov/</a:t>
            </a:r>
            <a:r>
              <a:rPr lang="en" sz="1800">
                <a:solidFill>
                  <a:schemeClr val="dk1"/>
                </a:solidFill>
                <a:latin typeface="Avenir"/>
                <a:ea typeface="Avenir"/>
                <a:cs typeface="Avenir"/>
                <a:sym typeface="Avenir"/>
              </a:rPr>
              <a:t> </a:t>
            </a:r>
            <a:endParaRPr sz="1800"/>
          </a:p>
          <a:p>
            <a:pPr marL="457200" lvl="0" indent="-342900" algn="l" rtl="0">
              <a:spcBef>
                <a:spcPts val="0"/>
              </a:spcBef>
              <a:spcAft>
                <a:spcPts val="0"/>
              </a:spcAft>
              <a:buSzPts val="1800"/>
              <a:buAutoNum type="arabicPeriod"/>
            </a:pPr>
            <a:r>
              <a:rPr lang="en"/>
              <a:t>Plan a rain garden for your own yard</a:t>
            </a:r>
            <a:endParaRPr/>
          </a:p>
          <a:p>
            <a:pPr marL="914400" lvl="1" indent="-342900" algn="l" rtl="0">
              <a:lnSpc>
                <a:spcPct val="100000"/>
              </a:lnSpc>
              <a:spcBef>
                <a:spcPts val="0"/>
              </a:spcBef>
              <a:spcAft>
                <a:spcPts val="0"/>
              </a:spcAft>
              <a:buClr>
                <a:schemeClr val="dk1"/>
              </a:buClr>
              <a:buSzPts val="1800"/>
              <a:buFont typeface="Avenir"/>
              <a:buChar char="○"/>
            </a:pPr>
            <a:r>
              <a:rPr lang="en" sz="1800" u="sng">
                <a:solidFill>
                  <a:srgbClr val="1155CC"/>
                </a:solidFill>
                <a:latin typeface="Avenir"/>
                <a:ea typeface="Avenir"/>
                <a:cs typeface="Avenir"/>
                <a:sym typeface="Avenir"/>
                <a:hlinkClick r:id="rId5">
                  <a:extLst>
                    <a:ext uri="{A12FA001-AC4F-418D-AE19-62706E023703}">
                      <ahyp:hlinkClr xmlns:ahyp="http://schemas.microsoft.com/office/drawing/2018/hyperlinkcolor" val="tx"/>
                    </a:ext>
                  </a:extLst>
                </a:hlinkClick>
              </a:rPr>
              <a:t>Rain Gardens · Tucson Clean &amp; Beautiful</a:t>
            </a:r>
            <a:r>
              <a:rPr lang="en" sz="1800">
                <a:solidFill>
                  <a:schemeClr val="dk1"/>
                </a:solidFill>
                <a:latin typeface="Avenir"/>
                <a:ea typeface="Avenir"/>
                <a:cs typeface="Avenir"/>
                <a:sym typeface="Avenir"/>
              </a:rPr>
              <a:t> </a:t>
            </a:r>
            <a:endParaRPr sz="1800"/>
          </a:p>
          <a:p>
            <a:pPr marL="0" lvl="0" indent="0" algn="l" rtl="0">
              <a:spcBef>
                <a:spcPts val="0"/>
              </a:spcBef>
              <a:spcAft>
                <a:spcPts val="120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3137</Words>
  <Application>Microsoft Macintosh PowerPoint</Application>
  <PresentationFormat>On-screen Show (16:9)</PresentationFormat>
  <Paragraphs>273</Paragraphs>
  <Slides>59</Slides>
  <Notes>59</Notes>
  <HiddenSlides>4</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Avenir</vt:lpstr>
      <vt:lpstr>Simple Light</vt:lpstr>
      <vt:lpstr>Rain Gardens</vt:lpstr>
      <vt:lpstr>How does rainwater harvesting prevent flooding &amp; positively impact Tucson’s groundwater levels?</vt:lpstr>
      <vt:lpstr>Standards</vt:lpstr>
      <vt:lpstr>Unit Hook</vt:lpstr>
      <vt:lpstr>What is a water harvesting? Why should we have rain gardens?</vt:lpstr>
      <vt:lpstr>What is water harvesting?</vt:lpstr>
      <vt:lpstr>What is active rainwater harvesting?</vt:lpstr>
      <vt:lpstr>where have you seen active rainwater harvesting before?</vt:lpstr>
      <vt:lpstr>PowerPoint Presentation</vt:lpstr>
      <vt:lpstr>PowerPoint Presentation</vt:lpstr>
      <vt:lpstr>PowerPoint Presentation</vt:lpstr>
      <vt:lpstr>What is passive rainwater harvesting?</vt:lpstr>
      <vt:lpstr>where have you seen passive rainwater harvesting before?</vt:lpstr>
      <vt:lpstr>PowerPoint Presentation</vt:lpstr>
      <vt:lpstr>PowerPoint Presentation</vt:lpstr>
      <vt:lpstr>PowerPoint Presentation</vt:lpstr>
      <vt:lpstr>What is a rain garden?</vt:lpstr>
      <vt:lpstr>PowerPoint Presentation</vt:lpstr>
      <vt:lpstr>PowerPoint Presentation</vt:lpstr>
      <vt:lpstr>PowerPoint Presentation</vt:lpstr>
      <vt:lpstr>difference between active &amp; passive rainwater harvesting</vt:lpstr>
      <vt:lpstr>think-pair-share: what do you think the benefits of having a rain garden are?</vt:lpstr>
      <vt:lpstr>Benefits of rainwater harvesting</vt:lpstr>
      <vt:lpstr>Benefits of rainwater harvesting in Tucson</vt:lpstr>
      <vt:lpstr>How will rain gardens affect the Santa Cruz River?</vt:lpstr>
      <vt:lpstr>Assessment: </vt:lpstr>
      <vt:lpstr>Extension:</vt:lpstr>
      <vt:lpstr>How do you design and build a rain garden?</vt:lpstr>
      <vt:lpstr>Remind me:  What is a rain basin or rain garden?  Why do we need them?  How is the Santa Cruz affected by rainwater harvesting?</vt:lpstr>
      <vt:lpstr>read background knowledge on water-efficient landscapes</vt:lpstr>
      <vt:lpstr>What are the different elements of a rain garden?</vt:lpstr>
      <vt:lpstr>How do you build a rain garden?</vt:lpstr>
      <vt:lpstr>How do you build a rain garden?</vt:lpstr>
      <vt:lpstr>PowerPoint Presentation</vt:lpstr>
      <vt:lpstr>What plants would be good to have in a rain garden?</vt:lpstr>
      <vt:lpstr>PowerPoint Presentation</vt:lpstr>
      <vt:lpstr>example: </vt:lpstr>
      <vt:lpstr>PowerPoint Presentation</vt:lpstr>
      <vt:lpstr>Assessment: continued </vt:lpstr>
      <vt:lpstr>Extension:</vt:lpstr>
      <vt:lpstr>How can we design a rain garden for our campus?</vt:lpstr>
      <vt:lpstr>Assessment: </vt:lpstr>
      <vt:lpstr>Procedure: </vt:lpstr>
      <vt:lpstr>Step 1: Get prepped</vt:lpstr>
      <vt:lpstr>Step 2: Walk around the campus and determine the best places to build rain gardens</vt:lpstr>
      <vt:lpstr>Step 3: Pick one spot &amp; Brainstorm</vt:lpstr>
      <vt:lpstr>PowerPoint Presentation</vt:lpstr>
      <vt:lpstr>PowerPoint Presentation</vt:lpstr>
      <vt:lpstr>Step 4: Sketch  </vt:lpstr>
      <vt:lpstr>Step 5: Share</vt:lpstr>
      <vt:lpstr>Step 6: Gallery Walk &amp; Vote</vt:lpstr>
      <vt:lpstr>Step 7: Finalize the Sketch</vt:lpstr>
      <vt:lpstr>Step 8: Prep </vt:lpstr>
      <vt:lpstr>Step 9: Construct a rain garden</vt:lpstr>
      <vt:lpstr>Step 10: Celebrate &amp; Make observations</vt:lpstr>
      <vt:lpstr>How does rainwater harvesting prevent flooding &amp; positively impact Tucson’s groundwater levels?</vt:lpstr>
      <vt:lpstr>Assessment</vt:lpstr>
      <vt:lpstr>Extension:</vt:lpstr>
      <vt:lpstr>YPAR Ideas: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Munoz, Evelyn - (emunoz1)</cp:lastModifiedBy>
  <cp:revision>1</cp:revision>
  <dcterms:modified xsi:type="dcterms:W3CDTF">2026-09-17T21:19:11Z</dcterms:modified>
</cp:coreProperties>
</file>