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7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BC0F71-624C-4A27-9EFD-8FD39E0F8DB3}">
  <a:tblStyle styleId="{5CBC0F71-624C-4A27-9EFD-8FD39E0F8DB3}" styleName="Table_0">
    <a:wholeTbl>
      <a:tcTxStyle>
        <a:font>
          <a:latin typeface="Arial"/>
          <a:ea typeface="Arial"/>
          <a:cs typeface="Arial"/>
        </a:font>
        <a:srgbClr val="000000"/>
      </a:tcTxStyle>
      <a:tcStyle>
        <a:tcBdr>
          <a:left>
            <a:ln w="12700" cap="flat" cmpd="sng">
              <a:solidFill>
                <a:srgbClr val="000000"/>
              </a:solidFill>
              <a:prstDash val="solid"/>
              <a:round/>
              <a:headEnd type="none" w="sm" len="sm"/>
              <a:tailEnd type="none" w="sm" len="sm"/>
            </a:ln>
          </a:left>
          <a:right>
            <a:ln w="12700" cap="flat" cmpd="sng">
              <a:solidFill>
                <a:srgbClr val="000000"/>
              </a:solidFill>
              <a:prstDash val="solid"/>
              <a:round/>
              <a:headEnd type="none" w="sm" len="sm"/>
              <a:tailEnd type="none" w="sm" len="sm"/>
            </a:ln>
          </a:right>
          <a:top>
            <a:ln w="12700" cap="flat" cmpd="sng">
              <a:solidFill>
                <a:srgbClr val="000000"/>
              </a:solidFill>
              <a:prstDash val="solid"/>
              <a:round/>
              <a:headEnd type="none" w="sm" len="sm"/>
              <a:tailEnd type="none" w="sm" len="sm"/>
            </a:ln>
          </a:top>
          <a:bottom>
            <a:ln w="12700" cap="flat" cmpd="sng">
              <a:solidFill>
                <a:srgbClr val="000000"/>
              </a:solidFill>
              <a:prstDash val="solid"/>
              <a:round/>
              <a:headEnd type="none" w="sm" len="sm"/>
              <a:tailEnd type="none" w="sm" len="sm"/>
            </a:ln>
          </a:bottom>
          <a:insideH>
            <a:ln w="12700" cap="flat" cmpd="sng">
              <a:solidFill>
                <a:srgbClr val="000000"/>
              </a:solidFill>
              <a:prstDash val="solid"/>
              <a:round/>
              <a:headEnd type="none" w="sm" len="sm"/>
              <a:tailEnd type="none" w="sm" len="sm"/>
            </a:ln>
          </a:insideH>
          <a:insideV>
            <a:ln w="12700"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8FBAEC3D-0A2F-43D7-A4A7-AC1CCC69652A}"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37"/>
  </p:normalViewPr>
  <p:slideViewPr>
    <p:cSldViewPr snapToGrid="0">
      <p:cViewPr varScale="1">
        <p:scale>
          <a:sx n="138" d="100"/>
          <a:sy n="138" d="100"/>
        </p:scale>
        <p:origin x="784" y="1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naturalhistory.si.edu/education/teaching-resources/life-science/what-biodiversity"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youtube.com/watch?v=rVZktiOxsww"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naturalhistory.si.edu/education/teaching-resources/life-science/what-biodiversity"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worldwildlife.org/resources/explainers/what-is-biodiversity/"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youtube.com/watch?v=GK_vRtHJZu4"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youtube.com/watch?v=KPzpdwE2ic4"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greenpeace.org/mena/en/what-is-biodiversity-and-why-is-it-important/"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f.ca/habitat/urban-areas/"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3" Type="http://schemas.openxmlformats.org/officeDocument/2006/relationships/hyperlink" Target="https://santacruz.arizona.edu/sites/default/files/2025-03/Data-Detectives-Q1_0.pdf" TargetMode="External"/><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3" Type="http://schemas.openxmlformats.org/officeDocument/2006/relationships/hyperlink" Target="https://santacruz.arizona.edu/sites/default/files/2025-03/Data-Detectives-Q1_0.pdf" TargetMode="External"/><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3" Type="http://schemas.openxmlformats.org/officeDocument/2006/relationships/hyperlink" Target="https://santacruz.arizona.edu/sites/default/files/2025-03/Data-Detectives-Q4.pdf" TargetMode="External"/><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3" Type="http://schemas.openxmlformats.org/officeDocument/2006/relationships/hyperlink" Target="https://www.youtube.com/watch?v=Eo3rVgEePfw" TargetMode="External"/><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3" Type="http://schemas.openxmlformats.org/officeDocument/2006/relationships/hyperlink" Target="https://commons.wikimedia.org/wiki/File:Creosote_Bush_Flower_Stages.jpg" TargetMode="External"/><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3" Type="http://schemas.openxmlformats.org/officeDocument/2006/relationships/hyperlink" Target="https://www.facebook.com/groups/123250067720449/posts/24399815699637214/" TargetMode="External"/><Relationship Id="rId2" Type="http://schemas.openxmlformats.org/officeDocument/2006/relationships/slide" Target="../slides/slide53.xml"/><Relationship Id="rId1" Type="http://schemas.openxmlformats.org/officeDocument/2006/relationships/notesMaster" Target="../notesMasters/notesMaster1.xml"/><Relationship Id="rId4" Type="http://schemas.openxmlformats.org/officeDocument/2006/relationships/hyperlink" Target="https://wildearthlab.com/2023/11/01/cactus-life-cycle/" TargetMode="External"/></Relationships>
</file>

<file path=ppt/notesSlides/_rels/notesSlide54.xml.rels><?xml version="1.0" encoding="UTF-8" standalone="yes"?>
<Relationships xmlns="http://schemas.openxmlformats.org/package/2006/relationships"><Relationship Id="rId3" Type="http://schemas.openxmlformats.org/officeDocument/2006/relationships/hyperlink" Target="https://www.biobee.com/crops/macadamia/phenological-stages-of-macadamia-plant/" TargetMode="External"/><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3" Type="http://schemas.openxmlformats.org/officeDocument/2006/relationships/hyperlink" Target="https://santacruz.arizona.edu/sites/default/files/2025-03/Desert-Dweller-Research-Worksheet.pdf" TargetMode="External"/><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3" Type="http://schemas.openxmlformats.org/officeDocument/2006/relationships/hyperlink" Target="https://extension.arizona.edu/sites/extension.arizona.edu/files/mblock/insect-discovery-backyardbugs2022.pdf" TargetMode="External"/><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3" Type="http://schemas.openxmlformats.org/officeDocument/2006/relationships/hyperlink" Target="https://practicalpages.wordpress.com/2018/03/05/phenology-wheel/" TargetMode="External"/><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3" Type="http://schemas.openxmlformats.org/officeDocument/2006/relationships/hyperlink" Target="https://www.pinterest.com/pin/tohono-oodham-calendar--314477986451723793/" TargetMode="External"/><Relationship Id="rId2" Type="http://schemas.openxmlformats.org/officeDocument/2006/relationships/slide" Target="../slides/slide66.xml"/><Relationship Id="rId1" Type="http://schemas.openxmlformats.org/officeDocument/2006/relationships/notesMaster" Target="../notesMasters/notesMaster1.xml"/><Relationship Id="rId4" Type="http://schemas.openxmlformats.org/officeDocument/2006/relationships/hyperlink" Target="https://schoolgardens.arizona.edu/sites/schoolgardens.arizona.edu/files/220223%20Garden%20Almanac_SPREADS%20%281%29.pdf" TargetMode="External"/></Relationships>
</file>

<file path=ppt/notesSlides/_rels/notesSlide67.xml.rels><?xml version="1.0" encoding="UTF-8" standalone="yes"?>
<Relationships xmlns="http://schemas.openxmlformats.org/package/2006/relationships"><Relationship Id="rId3" Type="http://schemas.openxmlformats.org/officeDocument/2006/relationships/hyperlink" Target="https://glifwc.org/sites/default/files/uploads/documents/2024-09/2024Phenology%20Calendarfinal.pdf" TargetMode="External"/><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3" Type="http://schemas.openxmlformats.org/officeDocument/2006/relationships/hyperlink" Target="https://glifwc.org/sites/default/files/uploads/documents/2024-09/2024Phenology%20Calendarfinal.pdf" TargetMode="External"/><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3" Type="http://schemas.openxmlformats.org/officeDocument/2006/relationships/hyperlink" Target="https://durhammastergardeners.com/category/phenology-calendar/" TargetMode="External"/><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3" Type="http://schemas.openxmlformats.org/officeDocument/2006/relationships/hyperlink" Target="https://practicalpages.wordpress.com/2018/03/05/phenology-wheel/" TargetMode="External"/><Relationship Id="rId2" Type="http://schemas.openxmlformats.org/officeDocument/2006/relationships/slide" Target="../slides/slide70.xml"/><Relationship Id="rId1" Type="http://schemas.openxmlformats.org/officeDocument/2006/relationships/notesMaster" Target="../notesMasters/notesMaster1.xml"/><Relationship Id="rId4" Type="http://schemas.openxmlformats.org/officeDocument/2006/relationships/hyperlink" Target="https://www.woodbowl.com/products/year-in-alaska-phenology-wheel?srsltid=AfmBOop6ayEu0SUXfT2Ea7gNg3WYwpIG1FeXmvYygK27Zc2-6d05s2pR" TargetMode="External"/></Relationships>
</file>

<file path=ppt/notesSlides/_rels/notesSlide71.xml.rels><?xml version="1.0" encoding="UTF-8" standalone="yes"?>
<Relationships xmlns="http://schemas.openxmlformats.org/package/2006/relationships"><Relationship Id="rId3" Type="http://schemas.openxmlformats.org/officeDocument/2006/relationships/hyperlink" Target="https://barbolian.com/2022-phenology-wheel-calendar/" TargetMode="External"/><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3" Type="http://schemas.openxmlformats.org/officeDocument/2006/relationships/hyperlink" Target="https://northolympiclandtrust.org/event/phenology-wheel-workshop/" TargetMode="External"/><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3f515fb9292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f515fb9292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3f515fb9292_1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3f515fb9292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3f515fb9292_1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3f515fb9292_1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3f515fb9292_1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3f515fb9292_1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3f515fb9292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3f515fb929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u="sng">
                <a:solidFill>
                  <a:schemeClr val="hlink"/>
                </a:solidFill>
                <a:hlinkClick r:id="rId3"/>
              </a:rPr>
              <a:t>https://naturalhistory.si.edu/education/teaching-resources/life-science/what-biodiversity</a:t>
            </a:r>
            <a:r>
              <a:rPr lang="en"/>
              <a:t>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3f81a061719_0_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3f81a061719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800" u="sng">
                <a:solidFill>
                  <a:srgbClr val="0097A7"/>
                </a:solidFill>
                <a:hlinkClick r:id="rId3">
                  <a:extLst>
                    <a:ext uri="{A12FA001-AC4F-418D-AE19-62706E023703}">
                      <ahyp:hlinkClr xmlns:ahyp="http://schemas.microsoft.com/office/drawing/2018/hyperlinkcolor" val="tx"/>
                    </a:ext>
                  </a:extLst>
                </a:hlinkClick>
              </a:rPr>
              <a:t>https://www.youtube.com/watch?v=rVZktiOxsww</a:t>
            </a:r>
            <a:r>
              <a:rPr lang="en" sz="1800">
                <a:solidFill>
                  <a:srgbClr val="595959"/>
                </a:solidFill>
              </a:rPr>
              <a:t> </a:t>
            </a:r>
            <a:endParaRPr sz="1800">
              <a:solidFill>
                <a:srgbClr val="595959"/>
              </a:solidFill>
            </a:endParaRPr>
          </a:p>
          <a:p>
            <a:pPr marL="0" lvl="0" indent="0" algn="l" rtl="0">
              <a:spcBef>
                <a:spcPts val="1200"/>
              </a:spcBef>
              <a:spcAft>
                <a:spcPts val="0"/>
              </a:spcAft>
              <a:buNone/>
            </a:pPr>
            <a:r>
              <a:rPr lang="en"/>
              <a:t>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3f81a061719_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3f81a061719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from: </a:t>
            </a:r>
            <a:r>
              <a:rPr lang="en" u="sng">
                <a:solidFill>
                  <a:schemeClr val="hlink"/>
                </a:solidFill>
                <a:hlinkClick r:id="rId3"/>
              </a:rPr>
              <a:t>https://naturalhistory.si.edu/education/teaching-resources/life-science/what-biodiversity</a:t>
            </a:r>
            <a:r>
              <a:rPr lang="en"/>
              <a:t>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3f81a061719_0_7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3f81a061719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from: </a:t>
            </a:r>
            <a:r>
              <a:rPr lang="en" u="sng">
                <a:solidFill>
                  <a:schemeClr val="hlink"/>
                </a:solidFill>
                <a:hlinkClick r:id="rId3"/>
              </a:rPr>
              <a:t>https://www.worldwildlife.org/resources/explainers/what-is-biodiversity/</a:t>
            </a:r>
            <a:r>
              <a:rPr lang="en"/>
              <a:t>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3f81a061719_0_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3f81a061719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800" u="sng">
                <a:solidFill>
                  <a:srgbClr val="0097A7"/>
                </a:solidFill>
                <a:hlinkClick r:id="rId3">
                  <a:extLst>
                    <a:ext uri="{A12FA001-AC4F-418D-AE19-62706E023703}">
                      <ahyp:hlinkClr xmlns:ahyp="http://schemas.microsoft.com/office/drawing/2018/hyperlinkcolor" val="tx"/>
                    </a:ext>
                  </a:extLst>
                </a:hlinkClick>
              </a:rPr>
              <a:t>https://www.youtube.com/watch?v=GK_vRtHJZu4</a:t>
            </a:r>
            <a:r>
              <a:rPr lang="en" sz="1800">
                <a:solidFill>
                  <a:srgbClr val="595959"/>
                </a:solidFill>
              </a:rPr>
              <a:t> </a:t>
            </a:r>
            <a:endParaRPr sz="1800">
              <a:solidFill>
                <a:srgbClr val="595959"/>
              </a:solidFill>
            </a:endParaRPr>
          </a:p>
          <a:p>
            <a:pPr marL="0" lvl="0" indent="0" algn="l" rtl="0">
              <a:spcBef>
                <a:spcPts val="120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f81a061719_0_6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f81a061719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800" u="sng">
                <a:solidFill>
                  <a:srgbClr val="0097A7"/>
                </a:solidFill>
                <a:hlinkClick r:id="rId3">
                  <a:extLst>
                    <a:ext uri="{A12FA001-AC4F-418D-AE19-62706E023703}">
                      <ahyp:hlinkClr xmlns:ahyp="http://schemas.microsoft.com/office/drawing/2018/hyperlinkcolor" val="tx"/>
                    </a:ext>
                  </a:extLst>
                </a:hlinkClick>
              </a:rPr>
              <a:t>https://www.youtube.com/watch?v=KPzpdwE2ic4</a:t>
            </a:r>
            <a:r>
              <a:rPr lang="en" sz="1800">
                <a:solidFill>
                  <a:srgbClr val="595959"/>
                </a:solidFill>
              </a:rPr>
              <a:t> </a:t>
            </a:r>
            <a:endParaRPr sz="1800">
              <a:solidFill>
                <a:srgbClr val="595959"/>
              </a:solidFill>
            </a:endParaRPr>
          </a:p>
          <a:p>
            <a:pPr marL="0" lvl="0" indent="0" algn="l" rtl="0">
              <a:spcBef>
                <a:spcPts val="120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f81a061719_0_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f81a061719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u="sng">
                <a:solidFill>
                  <a:schemeClr val="hlink"/>
                </a:solidFill>
                <a:hlinkClick r:id="rId3"/>
              </a:rPr>
              <a:t>https://www.greenpeace.org/mena/en/what-is-biodiversity-and-why-is-it-important/</a:t>
            </a:r>
            <a:r>
              <a:rPr lang="en"/>
              <a:t>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3f81a061719_0_8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3f81a061719_0_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3f515fb9292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3f515fb9292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u="sng">
                <a:solidFill>
                  <a:schemeClr val="hlink"/>
                </a:solidFill>
                <a:hlinkClick r:id="rId3"/>
              </a:rPr>
              <a:t>https://wwf.ca/habitat/urban-areas/</a:t>
            </a:r>
            <a:r>
              <a:rPr lang="en"/>
              <a:t>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3f81a061719_0_8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3f81a061719_0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3f81a061719_0_9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3f81a061719_0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3f515fb9292_0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3f515fb9292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3f515fb9292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3f515fb9292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3f81a061719_0_9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3f81a061719_0_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3f515fb9292_0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3f515fb9292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3f515fb9292_1_6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3f515fb9292_1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3f515fb9292_0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3f515fb9292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3f81a061719_0_10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3f81a061719_0_1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3f515fb9292_0_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3f515fb9292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3f81a061719_0_1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3f81a061719_0_1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3f81a061719_0_1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3f81a061719_0_1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3f515fb9292_0_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3" name="Google Shape;203;g3f515fb9292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3f81a061719_0_18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3f81a061719_0_1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3f515fb9292_1_27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3f515fb9292_1_2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3f515fb9292_1_1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g3f515fb9292_1_1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3f515fb9292_1_1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9" name="Google Shape;229;g3f515fb9292_1_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3f81a061719_0_1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3f81a061719_0_1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3f81a061719_0_39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 name="Google Shape;241;g3f81a061719_0_3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3f81a061719_0_46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3f81a061719_0_4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3f81a061719_0_36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6" name="Google Shape;256;g3f81a061719_0_3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g3f81a061719_0_3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3" name="Google Shape;263;g3f81a061719_0_3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g3f81a061719_0_38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9" name="Google Shape;269;g3f81a061719_0_3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3f81a061719_0_20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 name="Google Shape;275;g3f81a061719_0_2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3f81a061719_0_19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1" name="Google Shape;281;g3f81a061719_0_1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g3f81a061719_0_2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6" name="Google Shape;286;g3f81a061719_0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g3f81a061719_0_2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1" name="Google Shape;291;g3f81a061719_0_2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g3f81a061719_0_2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7" name="Google Shape;297;g3f81a061719_0_2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g3f81a061719_0_16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3" name="Google Shape;303;g3f81a061719_0_1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a:solidFill>
                  <a:srgbClr val="595959"/>
                </a:solidFill>
              </a:rPr>
              <a:t>resource: </a:t>
            </a:r>
            <a:r>
              <a:rPr lang="en" sz="1200" u="sng">
                <a:solidFill>
                  <a:srgbClr val="0097A7"/>
                </a:solidFill>
                <a:hlinkClick r:id="rId3">
                  <a:extLst>
                    <a:ext uri="{A12FA001-AC4F-418D-AE19-62706E023703}">
                      <ahyp:hlinkClr xmlns:ahyp="http://schemas.microsoft.com/office/drawing/2018/hyperlinkcolor" val="tx"/>
                    </a:ext>
                  </a:extLst>
                </a:hlinkClick>
              </a:rPr>
              <a:t>data detectives</a:t>
            </a:r>
            <a:endParaRPr sz="1200">
              <a:solidFill>
                <a:srgbClr val="595959"/>
              </a:solidFill>
            </a:endParaRPr>
          </a:p>
          <a:p>
            <a:pPr marL="0" lvl="0" indent="0" algn="l" rtl="0">
              <a:spcBef>
                <a:spcPts val="0"/>
              </a:spcBef>
              <a:spcAft>
                <a:spcPts val="0"/>
              </a:spcAft>
              <a:buNone/>
            </a:pPr>
            <a:endParaRPr sz="1200">
              <a:solidFill>
                <a:srgbClr val="595959"/>
              </a:solidFill>
            </a:endParaRPr>
          </a:p>
          <a:p>
            <a:pPr marL="0" lvl="0" indent="0" algn="l" rtl="0">
              <a:spcBef>
                <a:spcPts val="0"/>
              </a:spcBef>
              <a:spcAft>
                <a:spcPts val="0"/>
              </a:spcAft>
              <a:buNone/>
            </a:pPr>
            <a:r>
              <a:rPr lang="en" u="sng">
                <a:solidFill>
                  <a:schemeClr val="hlink"/>
                </a:solidFill>
                <a:hlinkClick r:id="rId3"/>
              </a:rPr>
              <a:t>https://santacruz.arizona.edu/sites/default/files/2025-03/Data-Detectives-Q1_0.pdf</a:t>
            </a:r>
            <a:r>
              <a:rPr lang="en"/>
              <a:t>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g3f81a061719_0_16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1" name="Google Shape;311;g3f81a061719_0_1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a:solidFill>
                  <a:srgbClr val="595959"/>
                </a:solidFill>
              </a:rPr>
              <a:t>resource: </a:t>
            </a:r>
            <a:r>
              <a:rPr lang="en" sz="1200" u="sng">
                <a:solidFill>
                  <a:srgbClr val="0097A7"/>
                </a:solidFill>
                <a:hlinkClick r:id="rId3">
                  <a:extLst>
                    <a:ext uri="{A12FA001-AC4F-418D-AE19-62706E023703}">
                      <ahyp:hlinkClr xmlns:ahyp="http://schemas.microsoft.com/office/drawing/2018/hyperlinkcolor" val="tx"/>
                    </a:ext>
                  </a:extLst>
                </a:hlinkClick>
              </a:rPr>
              <a:t>data detectives</a:t>
            </a:r>
            <a:endParaRPr sz="1200">
              <a:solidFill>
                <a:srgbClr val="595959"/>
              </a:solidFill>
            </a:endParaRPr>
          </a:p>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g3f81a061719_0_17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6" name="Google Shape;316;g3f81a061719_0_1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rgbClr val="595959"/>
                </a:solidFill>
              </a:rPr>
              <a:t>resource: </a:t>
            </a:r>
            <a:r>
              <a:rPr lang="en" sz="1200" u="sng">
                <a:solidFill>
                  <a:srgbClr val="0097A7"/>
                </a:solidFill>
                <a:hlinkClick r:id="rId3">
                  <a:extLst>
                    <a:ext uri="{A12FA001-AC4F-418D-AE19-62706E023703}">
                      <ahyp:hlinkClr xmlns:ahyp="http://schemas.microsoft.com/office/drawing/2018/hyperlinkcolor" val="tx"/>
                    </a:ext>
                  </a:extLst>
                </a:hlinkClick>
              </a:rPr>
              <a:t>data detectives</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g3f515fb9292_1_1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5" name="Google Shape;325;g3f515fb9292_1_1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g3f515fb9292_1_1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1" name="Google Shape;331;g3f515fb9292_1_1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g3f81a061719_0_28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7" name="Google Shape;337;g3f81a061719_0_2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3f81a061719_0_2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2" name="Google Shape;342;g3f81a061719_0_2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3f81a061719_0_2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 name="Google Shape;348;g3f81a061719_0_2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800" u="sng">
                <a:solidFill>
                  <a:srgbClr val="0097A7"/>
                </a:solidFill>
                <a:hlinkClick r:id="rId3">
                  <a:extLst>
                    <a:ext uri="{A12FA001-AC4F-418D-AE19-62706E023703}">
                      <ahyp:hlinkClr xmlns:ahyp="http://schemas.microsoft.com/office/drawing/2018/hyperlinkcolor" val="tx"/>
                    </a:ext>
                  </a:extLst>
                </a:hlinkClick>
              </a:rPr>
              <a:t>https://www.youtube.com/watch?v=Eo3rVgEePfw</a:t>
            </a:r>
            <a:r>
              <a:rPr lang="en" sz="1800">
                <a:solidFill>
                  <a:srgbClr val="595959"/>
                </a:solidFill>
              </a:rPr>
              <a:t> </a:t>
            </a:r>
            <a:endParaRPr sz="1800">
              <a:solidFill>
                <a:srgbClr val="595959"/>
              </a:solidFill>
            </a:endParaRPr>
          </a:p>
          <a:p>
            <a:pPr marL="0" lvl="0" indent="0" algn="l" rtl="0">
              <a:spcBef>
                <a:spcPts val="1200"/>
              </a:spcBef>
              <a:spcAft>
                <a:spcPts val="0"/>
              </a:spcAft>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g3f81a061719_0_29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3" name="Google Shape;353;g3f81a061719_0_2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3f81a061719_0_2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9" name="Google Shape;359;g3f81a061719_0_2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picture from: </a:t>
            </a:r>
            <a:r>
              <a:rPr lang="en" u="sng">
                <a:solidFill>
                  <a:schemeClr val="hlink"/>
                </a:solidFill>
                <a:hlinkClick r:id="rId3"/>
              </a:rPr>
              <a:t>https://commons.wikimedia.org/wiki/File:Creosote_Bush_Flower_Stages.jpg</a:t>
            </a:r>
            <a:r>
              <a:rPr lang="en"/>
              <a:t>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g3f81a061719_0_27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6" name="Google Shape;366;g3f81a061719_0_2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pictures from: </a:t>
            </a:r>
            <a:endParaRPr/>
          </a:p>
          <a:p>
            <a:pPr marL="0" lvl="0" indent="0" algn="l" rtl="0">
              <a:spcBef>
                <a:spcPts val="0"/>
              </a:spcBef>
              <a:spcAft>
                <a:spcPts val="0"/>
              </a:spcAft>
              <a:buNone/>
            </a:pPr>
            <a:r>
              <a:rPr lang="en" u="sng">
                <a:solidFill>
                  <a:schemeClr val="hlink"/>
                </a:solidFill>
                <a:hlinkClick r:id="rId3"/>
              </a:rPr>
              <a:t>https://www.facebook.com/groups/123250067720449/posts/24399815699637214/</a:t>
            </a:r>
            <a:r>
              <a:rPr lang="en"/>
              <a:t> </a:t>
            </a:r>
            <a:endParaRPr/>
          </a:p>
          <a:p>
            <a:pPr marL="0" lvl="0" indent="0" algn="l" rtl="0">
              <a:spcBef>
                <a:spcPts val="0"/>
              </a:spcBef>
              <a:spcAft>
                <a:spcPts val="0"/>
              </a:spcAft>
              <a:buNone/>
            </a:pPr>
            <a:endParaRPr/>
          </a:p>
          <a:p>
            <a:pPr marL="0" lvl="0" indent="0" algn="l" rtl="0">
              <a:spcBef>
                <a:spcPts val="0"/>
              </a:spcBef>
              <a:spcAft>
                <a:spcPts val="0"/>
              </a:spcAft>
              <a:buNone/>
            </a:pPr>
            <a:r>
              <a:rPr lang="en" u="sng">
                <a:solidFill>
                  <a:schemeClr val="hlink"/>
                </a:solidFill>
                <a:hlinkClick r:id="rId4"/>
              </a:rPr>
              <a:t>https://wildearthlab.com/2023/11/01/cactus-life-cycle/</a:t>
            </a:r>
            <a:r>
              <a:rPr lang="en"/>
              <a:t>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g3f81a061719_0_28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2" name="Google Shape;372;g3f81a061719_0_2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picture from: </a:t>
            </a:r>
            <a:r>
              <a:rPr lang="en" u="sng">
                <a:solidFill>
                  <a:schemeClr val="hlink"/>
                </a:solidFill>
                <a:hlinkClick r:id="rId3"/>
              </a:rPr>
              <a:t>https://www.biobee.com/crops/macadamia/phenological-stages-of-macadamia-plant/</a:t>
            </a:r>
            <a:r>
              <a:rPr lang="en"/>
              <a:t>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3f515fb9292_1_1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7" name="Google Shape;377;g3f515fb9292_1_1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3f81a061719_0_2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 name="Google Shape;383;g3f81a061719_0_2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u="sng">
                <a:solidFill>
                  <a:schemeClr val="hlink"/>
                </a:solidFill>
                <a:latin typeface="Times New Roman"/>
                <a:ea typeface="Times New Roman"/>
                <a:cs typeface="Times New Roman"/>
                <a:sym typeface="Times New Roman"/>
                <a:hlinkClick r:id="rId3"/>
              </a:rPr>
              <a:t>https://santacruz.arizona.edu/sites/default/files/2025-03/Desert-Dweller-Research-Worksheet.pdf</a:t>
            </a:r>
            <a:r>
              <a:rPr lang="en">
                <a:solidFill>
                  <a:schemeClr val="dk1"/>
                </a:solidFill>
              </a:rPr>
              <a:t> </a:t>
            </a:r>
            <a:endParaRPr>
              <a:solidFill>
                <a:schemeClr val="dk1"/>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g3f81a061719_0_24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9" name="Google Shape;389;g3f81a061719_0_2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more insect options: </a:t>
            </a:r>
            <a:r>
              <a:rPr lang="en" u="sng">
                <a:solidFill>
                  <a:schemeClr val="hlink"/>
                </a:solidFill>
                <a:hlinkClick r:id="rId3"/>
              </a:rPr>
              <a:t>https://extension.arizona.edu/sites/extension.arizona.edu/files/mblock/insect-discovery-backyardbugs2022.pdf</a:t>
            </a:r>
            <a:r>
              <a:rPr lang="en"/>
              <a:t>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g3f81a061719_0_46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8" name="Google Shape;398;g3f81a061719_0_4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from BIORETS, Victoria Bodanyi</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g3f81a061719_0_47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4" name="Google Shape;404;g3f81a061719_0_4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from BIORETS, Tim Evans</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g3f515fb9292_1_1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0" name="Google Shape;410;g3f515fb9292_1_1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g3f515fb9292_1_2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6" name="Google Shape;416;g3f515fb9292_1_2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g3f515fb9292_1_2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2" name="Google Shape;422;g3f515fb9292_1_2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g3f81a061719_0_29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8" name="Google Shape;428;g3f81a061719_0_2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g3f81a061719_0_30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4" name="Google Shape;434;g3f81a061719_0_3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g3f81a061719_0_30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0" name="Google Shape;440;g3f81a061719_0_3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templates can be found here: </a:t>
            </a:r>
            <a:r>
              <a:rPr lang="en" u="sng">
                <a:solidFill>
                  <a:schemeClr val="hlink"/>
                </a:solidFill>
                <a:hlinkClick r:id="rId3"/>
              </a:rPr>
              <a:t>https://practicalpages.wordpress.com/2018/03/05/phenology-wheel/</a:t>
            </a:r>
            <a:r>
              <a:rPr lang="en"/>
              <a:t>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Google Shape;446;g3f81a061719_0_3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7" name="Google Shape;447;g3f81a061719_0_3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pictures fr0m: </a:t>
            </a:r>
            <a:r>
              <a:rPr lang="en" u="sng">
                <a:solidFill>
                  <a:schemeClr val="hlink"/>
                </a:solidFill>
                <a:hlinkClick r:id="rId3"/>
              </a:rPr>
              <a:t>https://www.pinterest.com/pin/tohono-oodham-calendar--314477986451723793/</a:t>
            </a:r>
            <a:r>
              <a:rPr lang="en"/>
              <a:t> </a:t>
            </a:r>
            <a:endParaRPr/>
          </a:p>
          <a:p>
            <a:pPr marL="0" lvl="0" indent="0" algn="l" rtl="0">
              <a:spcBef>
                <a:spcPts val="0"/>
              </a:spcBef>
              <a:spcAft>
                <a:spcPts val="0"/>
              </a:spcAft>
              <a:buNone/>
            </a:pPr>
            <a:endParaRPr/>
          </a:p>
          <a:p>
            <a:pPr marL="0" lvl="0" indent="0" algn="l" rtl="0">
              <a:spcBef>
                <a:spcPts val="0"/>
              </a:spcBef>
              <a:spcAft>
                <a:spcPts val="0"/>
              </a:spcAft>
              <a:buNone/>
            </a:pPr>
            <a:r>
              <a:rPr lang="en" u="sng">
                <a:solidFill>
                  <a:schemeClr val="hlink"/>
                </a:solidFill>
                <a:hlinkClick r:id="rId4"/>
              </a:rPr>
              <a:t>https://schoolgardens.arizona.edu/sites/schoolgardens.arizona.edu/files/220223%20Garden%20Almanac_SPREADS%20%281%29.pdf</a:t>
            </a:r>
            <a:r>
              <a:rPr lang="en"/>
              <a:t>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g3f81a061719_0_3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4" name="Google Shape;454;g3f81a061719_0_3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pictures from: </a:t>
            </a:r>
            <a:r>
              <a:rPr lang="en" u="sng">
                <a:solidFill>
                  <a:schemeClr val="hlink"/>
                </a:solidFill>
                <a:hlinkClick r:id="rId3"/>
              </a:rPr>
              <a:t>https://glifwc.org/sites/default/files/uploads/documents/2024-09/2024Phenology%20Calendarfinal.pdf</a:t>
            </a:r>
            <a:r>
              <a:rPr lang="en"/>
              <a:t>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g3f81a061719_0_3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9" name="Google Shape;459;g3f81a061719_0_3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pictures from: </a:t>
            </a:r>
            <a:r>
              <a:rPr lang="en" u="sng">
                <a:solidFill>
                  <a:schemeClr val="hlink"/>
                </a:solidFill>
                <a:hlinkClick r:id="rId3"/>
              </a:rPr>
              <a:t>https://glifwc.org/sites/default/files/uploads/documents/2024-09/2024Phenology%20Calendarfinal.pdf</a:t>
            </a:r>
            <a:r>
              <a:rPr lang="en">
                <a:solidFill>
                  <a:schemeClr val="dk1"/>
                </a:solidFill>
              </a:rPr>
              <a:t> </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g3f81a061719_0_3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4" name="Google Shape;464;g3f81a061719_0_3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picture from: </a:t>
            </a:r>
            <a:r>
              <a:rPr lang="en" u="sng">
                <a:solidFill>
                  <a:schemeClr val="hlink"/>
                </a:solidFill>
                <a:hlinkClick r:id="rId3"/>
              </a:rPr>
              <a:t>https://durhammastergardeners.com/category/phenology-calendar/</a:t>
            </a:r>
            <a:r>
              <a:rPr lang="en"/>
              <a:t>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g3f81a061719_0_3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9" name="Google Shape;469;g3f81a061719_0_3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pictures from: </a:t>
            </a:r>
            <a:r>
              <a:rPr lang="en" u="sng">
                <a:solidFill>
                  <a:schemeClr val="hlink"/>
                </a:solidFill>
                <a:hlinkClick r:id="rId3"/>
              </a:rPr>
              <a:t>https://practicalpages.wordpress.com/2018/03/05/phenology-wheel/</a:t>
            </a:r>
            <a:r>
              <a:rPr lang="en"/>
              <a:t> </a:t>
            </a:r>
            <a:endParaRPr/>
          </a:p>
          <a:p>
            <a:pPr marL="0" lvl="0" indent="0" algn="l" rtl="0">
              <a:spcBef>
                <a:spcPts val="0"/>
              </a:spcBef>
              <a:spcAft>
                <a:spcPts val="0"/>
              </a:spcAft>
              <a:buNone/>
            </a:pPr>
            <a:endParaRPr/>
          </a:p>
          <a:p>
            <a:pPr marL="0" lvl="0" indent="0" algn="l" rtl="0">
              <a:spcBef>
                <a:spcPts val="0"/>
              </a:spcBef>
              <a:spcAft>
                <a:spcPts val="0"/>
              </a:spcAft>
              <a:buNone/>
            </a:pPr>
            <a:r>
              <a:rPr lang="en" u="sng">
                <a:solidFill>
                  <a:schemeClr val="hlink"/>
                </a:solidFill>
                <a:hlinkClick r:id="rId4"/>
              </a:rPr>
              <a:t>https://www.woodbowl.com/products/year-in-alaska-phenology-wheel?srsltid=AfmBOop6ayEu0SUXfT2Ea7gNg3WYwpIG1FeXmvYygK27Zc2-6d05s2pR</a:t>
            </a:r>
            <a:r>
              <a:rPr lang="en"/>
              <a:t>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
        <p:cNvGrpSpPr/>
        <p:nvPr/>
      </p:nvGrpSpPr>
      <p:grpSpPr>
        <a:xfrm>
          <a:off x="0" y="0"/>
          <a:ext cx="0" cy="0"/>
          <a:chOff x="0" y="0"/>
          <a:chExt cx="0" cy="0"/>
        </a:xfrm>
      </p:grpSpPr>
      <p:sp>
        <p:nvSpPr>
          <p:cNvPr id="474" name="Google Shape;474;g3f81a061719_0_3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5" name="Google Shape;475;g3f81a061719_0_3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picture from: </a:t>
            </a:r>
            <a:r>
              <a:rPr lang="en" u="sng">
                <a:solidFill>
                  <a:schemeClr val="hlink"/>
                </a:solidFill>
                <a:hlinkClick r:id="rId3"/>
              </a:rPr>
              <a:t>https://barbolian.com/2022-phenology-wheel-calendar/</a:t>
            </a:r>
            <a:r>
              <a:rPr lang="en"/>
              <a:t>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8"/>
        <p:cNvGrpSpPr/>
        <p:nvPr/>
      </p:nvGrpSpPr>
      <p:grpSpPr>
        <a:xfrm>
          <a:off x="0" y="0"/>
          <a:ext cx="0" cy="0"/>
          <a:chOff x="0" y="0"/>
          <a:chExt cx="0" cy="0"/>
        </a:xfrm>
      </p:grpSpPr>
      <p:sp>
        <p:nvSpPr>
          <p:cNvPr id="479" name="Google Shape;479;g3f81a061719_0_3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0" name="Google Shape;480;g3f81a061719_0_3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picture from: </a:t>
            </a:r>
            <a:r>
              <a:rPr lang="en" u="sng">
                <a:solidFill>
                  <a:schemeClr val="hlink"/>
                </a:solidFill>
                <a:hlinkClick r:id="rId3"/>
              </a:rPr>
              <a:t>https://northolympiclandtrust.org/event/phenology-wheel-workshop/</a:t>
            </a:r>
            <a:r>
              <a:rPr lang="en"/>
              <a:t>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Google Shape;484;g3f515fb9292_1_16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5" name="Google Shape;485;g3f515fb9292_1_1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g3f515fb9292_1_16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1" name="Google Shape;491;g3f515fb9292_1_1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www.youtube.com/watch?v=rVZktiOxsww"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www.youtube.com/watch?v=GK_vRtHJZu4"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2.jpg"/></Relationships>
</file>

<file path=ppt/slides/_rels/slide11.xml.rels><?xml version="1.0" encoding="UTF-8" standalone="yes"?>
<Relationships xmlns="http://schemas.openxmlformats.org/package/2006/relationships"><Relationship Id="rId3" Type="http://schemas.openxmlformats.org/officeDocument/2006/relationships/hyperlink" Target="http://www.youtube.com/watch?v=KPzpdwE2ic4"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3.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hyperlink" Target="https://www.inaturalist.org/home" TargetMode="External"/><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hyperlink" Target="https://merlin.allaboutbirds.org/"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8.jpg"/></Relationships>
</file>

<file path=ppt/slides/_rels/slide2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10.jpg"/></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hyperlink" Target="https://ironwoodtreeexperience.org/community/projects/community-w-a-t-e-r-class-field-trips/" TargetMode="External"/><Relationship Id="rId2" Type="http://schemas.openxmlformats.org/officeDocument/2006/relationships/notesSlide" Target="../notesSlides/notesSlide29.xml"/><Relationship Id="rId1" Type="http://schemas.openxmlformats.org/officeDocument/2006/relationships/slideLayout" Target="../slideLayouts/slideLayout3.xml"/><Relationship Id="rId5" Type="http://schemas.openxmlformats.org/officeDocument/2006/relationships/hyperlink" Target="https://ironwoodtreeexperience.org/files/2025/09/Bioblitz.pdf" TargetMode="External"/><Relationship Id="rId4" Type="http://schemas.openxmlformats.org/officeDocument/2006/relationships/hyperlink" Target="mailto:Deborah@ironwoodtreeexperience.org" TargetMode="Externa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3.xml"/><Relationship Id="rId1" Type="http://schemas.openxmlformats.org/officeDocument/2006/relationships/slideLayout" Target="../slideLayouts/slideLayout3.xml"/><Relationship Id="rId5" Type="http://schemas.openxmlformats.org/officeDocument/2006/relationships/image" Target="../media/image15.jpg"/><Relationship Id="rId4" Type="http://schemas.openxmlformats.org/officeDocument/2006/relationships/image" Target="../media/image14.jpg"/></Relationships>
</file>

<file path=ppt/slides/_rels/slide3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36.xml"/><Relationship Id="rId1" Type="http://schemas.openxmlformats.org/officeDocument/2006/relationships/slideLayout" Target="../slideLayouts/slideLayout3.xml"/><Relationship Id="rId4" Type="http://schemas.openxmlformats.org/officeDocument/2006/relationships/image" Target="../media/image18.jpg"/></Relationships>
</file>

<file path=ppt/slides/_rels/slide3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7.xml"/><Relationship Id="rId1" Type="http://schemas.openxmlformats.org/officeDocument/2006/relationships/slideLayout" Target="../slideLayouts/slideLayout3.xml"/><Relationship Id="rId4" Type="http://schemas.openxmlformats.org/officeDocument/2006/relationships/image" Target="../media/image20.jp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hyperlink" Target="http://www.youtube.com/watch?v=Eo3rVgEePfw" TargetMode="External"/><Relationship Id="rId2" Type="http://schemas.openxmlformats.org/officeDocument/2006/relationships/notesSlide" Target="../notesSlides/notesSlide50.xml"/><Relationship Id="rId1" Type="http://schemas.openxmlformats.org/officeDocument/2006/relationships/slideLayout" Target="../slideLayouts/slideLayout3.xml"/><Relationship Id="rId4" Type="http://schemas.openxmlformats.org/officeDocument/2006/relationships/image" Target="../media/image24.jp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3.xml"/><Relationship Id="rId1" Type="http://schemas.openxmlformats.org/officeDocument/2006/relationships/slideLayout" Target="../slideLayouts/slideLayout3.xml"/><Relationship Id="rId4" Type="http://schemas.openxmlformats.org/officeDocument/2006/relationships/image" Target="../media/image27.png"/></Relationships>
</file>

<file path=ppt/slides/_rels/slide5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hyperlink" Target="https://santacruz.arizona.edu/sites/default/files/2025-03/Desert-Dweller-Research-Worksheet.pdf" TargetMode="External"/><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58.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59.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3" Type="http://schemas.openxmlformats.org/officeDocument/2006/relationships/hyperlink" Target="https://santacruz.arizona.edu/desert-dwellers-food-web-activity" TargetMode="External"/><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6.xml"/><Relationship Id="rId1" Type="http://schemas.openxmlformats.org/officeDocument/2006/relationships/slideLayout" Target="../slideLayouts/slideLayout3.xml"/><Relationship Id="rId4" Type="http://schemas.openxmlformats.org/officeDocument/2006/relationships/image" Target="../media/image32.png"/></Relationships>
</file>

<file path=ppt/slides/_rels/slide6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7.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8.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9.xml"/><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70.xml"/><Relationship Id="rId1" Type="http://schemas.openxmlformats.org/officeDocument/2006/relationships/slideLayout" Target="../slideLayouts/slideLayout3.xml"/><Relationship Id="rId4" Type="http://schemas.openxmlformats.org/officeDocument/2006/relationships/image" Target="../media/image37.png"/></Relationships>
</file>

<file path=ppt/slides/_rels/slide7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71.xml"/><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72.xml"/><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3" Type="http://schemas.openxmlformats.org/officeDocument/2006/relationships/hyperlink" Target="https://schoolgardens.arizona.edu/sonoran-desert-school-gardeners-almanac" TargetMode="External"/><Relationship Id="rId2" Type="http://schemas.openxmlformats.org/officeDocument/2006/relationships/notesSlide" Target="../notesSlides/notesSlide73.xml"/><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3" Type="http://schemas.openxmlformats.org/officeDocument/2006/relationships/hyperlink" Target="https://www.pima.gov/1340/Field-Study-Trips-Classroom-Programs#Creating%Urban%Habitat" TargetMode="External"/><Relationship Id="rId2" Type="http://schemas.openxmlformats.org/officeDocument/2006/relationships/notesSlide" Target="../notesSlides/notesSlide74.xml"/><Relationship Id="rId1" Type="http://schemas.openxmlformats.org/officeDocument/2006/relationships/slideLayout" Target="../slideLayouts/slideLayout3.xml"/><Relationship Id="rId6" Type="http://schemas.openxmlformats.org/officeDocument/2006/relationships/hyperlink" Target="https://tucsonbirds.org/wp-content/uploads/2022/11/LUWA-plans-updated-2022.pdf" TargetMode="External"/><Relationship Id="rId5" Type="http://schemas.openxmlformats.org/officeDocument/2006/relationships/hyperlink" Target="https://tucson.com/lifestyles/home-and-garden/article_56040e56-fd02-11ea-8f6b-272e6438c22b.html" TargetMode="External"/><Relationship Id="rId4" Type="http://schemas.openxmlformats.org/officeDocument/2006/relationships/hyperlink" Target="https://tucsonbirds.org/habitat-resourc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CE5CD"/>
        </a:solid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Urban Biodiversity &amp; Phenology</a:t>
            </a:r>
            <a:endParaRPr/>
          </a:p>
        </p:txBody>
      </p:sp>
      <p:sp>
        <p:nvSpPr>
          <p:cNvPr id="55" name="Google Shape;55;p1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t>Victoria Bodanyi</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How and why does our environment change over the course of a (school) year?</a:t>
            </a:r>
            <a:endParaRPr/>
          </a:p>
        </p:txBody>
      </p:sp>
      <p:sp>
        <p:nvSpPr>
          <p:cNvPr id="61" name="Google Shape;61;p14"/>
          <p:cNvSpPr txBox="1">
            <a:spLocks noGrp="1"/>
          </p:cNvSpPr>
          <p:nvPr>
            <p:ph type="body" idx="1"/>
          </p:nvPr>
        </p:nvSpPr>
        <p:spPr>
          <a:xfrm>
            <a:off x="311700" y="1556075"/>
            <a:ext cx="8520600" cy="3012900"/>
          </a:xfrm>
          <a:prstGeom prst="rect">
            <a:avLst/>
          </a:prstGeom>
        </p:spPr>
        <p:txBody>
          <a:bodyPr spcFirstLastPara="1" wrap="square" lIns="91425" tIns="91425" rIns="91425" bIns="91425" anchor="t" anchorCtr="0">
            <a:normAutofit fontScale="70000"/>
          </a:bodyPr>
          <a:lstStyle/>
          <a:p>
            <a:pPr marL="0" lvl="0" indent="0" algn="l" rtl="0">
              <a:spcBef>
                <a:spcPts val="0"/>
              </a:spcBef>
              <a:spcAft>
                <a:spcPts val="0"/>
              </a:spcAft>
              <a:buNone/>
            </a:pPr>
            <a:r>
              <a:rPr lang="en"/>
              <a:t>WHAT: I will map the different plants, animals, insects, etc. that are on my school campus over the course of the year, and what state they are in (phenology). </a:t>
            </a:r>
            <a:endParaRPr/>
          </a:p>
          <a:p>
            <a:pPr marL="0" lvl="0" indent="0" algn="l" rtl="0">
              <a:spcBef>
                <a:spcPts val="1200"/>
              </a:spcBef>
              <a:spcAft>
                <a:spcPts val="0"/>
              </a:spcAft>
              <a:buNone/>
            </a:pPr>
            <a:r>
              <a:rPr lang="en"/>
              <a:t>HOW: I’ll successfully do this by: </a:t>
            </a:r>
            <a:endParaRPr/>
          </a:p>
          <a:p>
            <a:pPr marL="457200" lvl="0" indent="-308610" algn="l" rtl="0">
              <a:spcBef>
                <a:spcPts val="1200"/>
              </a:spcBef>
              <a:spcAft>
                <a:spcPts val="0"/>
              </a:spcAft>
              <a:buSzPct val="100000"/>
              <a:buChar char="●"/>
            </a:pPr>
            <a:r>
              <a:rPr lang="en"/>
              <a:t>Learning about urban biodiversity &amp; its importance.</a:t>
            </a:r>
            <a:endParaRPr/>
          </a:p>
          <a:p>
            <a:pPr marL="457200" lvl="0" indent="-308610" algn="l" rtl="0">
              <a:spcBef>
                <a:spcPts val="0"/>
              </a:spcBef>
              <a:spcAft>
                <a:spcPts val="0"/>
              </a:spcAft>
              <a:buSzPct val="100000"/>
              <a:buChar char="●"/>
            </a:pPr>
            <a:r>
              <a:rPr lang="en"/>
              <a:t>Learn about phenology and how it applies to different species. </a:t>
            </a:r>
            <a:endParaRPr/>
          </a:p>
          <a:p>
            <a:pPr marL="457200" lvl="0" indent="-308610" algn="l" rtl="0">
              <a:spcBef>
                <a:spcPts val="0"/>
              </a:spcBef>
              <a:spcAft>
                <a:spcPts val="0"/>
              </a:spcAft>
              <a:buSzPct val="100000"/>
              <a:buChar char="●"/>
            </a:pPr>
            <a:r>
              <a:rPr lang="en"/>
              <a:t>Taking urban biodiversity surveys of select locations around campus, at least 4 times throughout the school year (but ideally during each of the 5 seasons)</a:t>
            </a:r>
            <a:endParaRPr/>
          </a:p>
          <a:p>
            <a:pPr marL="457200" lvl="0" indent="-308610" algn="l" rtl="0">
              <a:spcBef>
                <a:spcPts val="0"/>
              </a:spcBef>
              <a:spcAft>
                <a:spcPts val="0"/>
              </a:spcAft>
              <a:buSzPct val="100000"/>
              <a:buChar char="●"/>
            </a:pPr>
            <a:r>
              <a:rPr lang="en"/>
              <a:t>Create a map, graph, or other data visualization that summarizes the collected data.</a:t>
            </a:r>
            <a:endParaRPr/>
          </a:p>
          <a:p>
            <a:pPr marL="0" lvl="0" indent="0" algn="l" rtl="0">
              <a:spcBef>
                <a:spcPts val="1200"/>
              </a:spcBef>
              <a:spcAft>
                <a:spcPts val="0"/>
              </a:spcAft>
              <a:buNone/>
            </a:pPr>
            <a:r>
              <a:rPr lang="en"/>
              <a:t>WHY: In order to better understand what is living at our school (and how that may change from year to year)</a:t>
            </a:r>
            <a:endParaRPr/>
          </a:p>
          <a:p>
            <a:pPr marL="0" lvl="0" indent="0" algn="l" rtl="0">
              <a:spcBef>
                <a:spcPts val="1200"/>
              </a:spcBef>
              <a:spcAft>
                <a:spcPts val="120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Standards</a:t>
            </a:r>
            <a:endParaRPr/>
          </a:p>
        </p:txBody>
      </p:sp>
      <p:sp>
        <p:nvSpPr>
          <p:cNvPr id="67" name="Google Shape;67;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10000"/>
          </a:bodyPr>
          <a:lstStyle/>
          <a:p>
            <a:pPr marL="57150" marR="114300" lvl="0" indent="0" algn="l" rtl="0">
              <a:lnSpc>
                <a:spcPct val="100000"/>
              </a:lnSpc>
              <a:spcBef>
                <a:spcPts val="0"/>
              </a:spcBef>
              <a:spcAft>
                <a:spcPts val="0"/>
              </a:spcAft>
              <a:buNone/>
            </a:pPr>
            <a:r>
              <a:rPr lang="en" sz="1100">
                <a:solidFill>
                  <a:schemeClr val="dk1"/>
                </a:solidFill>
                <a:latin typeface="Avenir"/>
                <a:ea typeface="Avenir"/>
                <a:cs typeface="Avenir"/>
                <a:sym typeface="Avenir"/>
              </a:rPr>
              <a:t>Science Standards: </a:t>
            </a:r>
            <a:endParaRPr sz="1100">
              <a:solidFill>
                <a:schemeClr val="dk1"/>
              </a:solidFill>
              <a:latin typeface="Avenir"/>
              <a:ea typeface="Avenir"/>
              <a:cs typeface="Avenir"/>
              <a:sym typeface="Avenir"/>
            </a:endParaRPr>
          </a:p>
          <a:p>
            <a:pPr marL="457200" marR="114300" lvl="0" indent="-298450" algn="l" rtl="0">
              <a:lnSpc>
                <a:spcPct val="100000"/>
              </a:lnSpc>
              <a:spcBef>
                <a:spcPts val="0"/>
              </a:spcBef>
              <a:spcAft>
                <a:spcPts val="0"/>
              </a:spcAft>
              <a:buClr>
                <a:schemeClr val="dk1"/>
              </a:buClr>
              <a:buSzPts val="1100"/>
              <a:buFont typeface="Avenir"/>
              <a:buChar char="●"/>
            </a:pPr>
            <a:r>
              <a:rPr lang="en" sz="1100" b="1">
                <a:solidFill>
                  <a:schemeClr val="dk1"/>
                </a:solidFill>
                <a:latin typeface="Avenir"/>
                <a:ea typeface="Avenir"/>
                <a:cs typeface="Avenir"/>
                <a:sym typeface="Avenir"/>
              </a:rPr>
              <a:t>HS.L2U3.18 </a:t>
            </a:r>
            <a:r>
              <a:rPr lang="en" sz="1100">
                <a:solidFill>
                  <a:schemeClr val="dk1"/>
                </a:solidFill>
                <a:latin typeface="Avenir"/>
                <a:ea typeface="Avenir"/>
                <a:cs typeface="Avenir"/>
                <a:sym typeface="Avenir"/>
              </a:rPr>
              <a:t>Obtain, evaluate, and communicate about the positive and negative ethical, social, economic, and political implications of human activity on the biodiversity of an ecosystem.</a:t>
            </a:r>
            <a:endParaRPr sz="1100">
              <a:solidFill>
                <a:schemeClr val="dk1"/>
              </a:solidFill>
              <a:latin typeface="Avenir"/>
              <a:ea typeface="Avenir"/>
              <a:cs typeface="Avenir"/>
              <a:sym typeface="Avenir"/>
            </a:endParaRPr>
          </a:p>
          <a:p>
            <a:pPr marL="457200" marR="114300" lvl="0" indent="-298450" algn="l" rtl="0">
              <a:lnSpc>
                <a:spcPct val="100000"/>
              </a:lnSpc>
              <a:spcBef>
                <a:spcPts val="0"/>
              </a:spcBef>
              <a:spcAft>
                <a:spcPts val="0"/>
              </a:spcAft>
              <a:buClr>
                <a:schemeClr val="dk1"/>
              </a:buClr>
              <a:buSzPts val="1100"/>
              <a:buFont typeface="Avenir"/>
              <a:buChar char="●"/>
            </a:pPr>
            <a:r>
              <a:rPr lang="en" sz="1100" b="1">
                <a:solidFill>
                  <a:schemeClr val="dk1"/>
                </a:solidFill>
                <a:latin typeface="Avenir"/>
                <a:ea typeface="Avenir"/>
                <a:cs typeface="Avenir"/>
                <a:sym typeface="Avenir"/>
              </a:rPr>
              <a:t>HS+B.L4U1.2</a:t>
            </a:r>
            <a:r>
              <a:rPr lang="en" sz="1100">
                <a:solidFill>
                  <a:schemeClr val="dk1"/>
                </a:solidFill>
                <a:latin typeface="Avenir"/>
                <a:ea typeface="Avenir"/>
                <a:cs typeface="Avenir"/>
                <a:sym typeface="Avenir"/>
              </a:rPr>
              <a:t> Engage in argument from evidence that changes in environmental conditions or human interventions may change species diversity in an ecosystem.</a:t>
            </a:r>
            <a:endParaRPr sz="1100">
              <a:solidFill>
                <a:schemeClr val="dk1"/>
              </a:solidFill>
              <a:latin typeface="Avenir"/>
              <a:ea typeface="Avenir"/>
              <a:cs typeface="Avenir"/>
              <a:sym typeface="Avenir"/>
            </a:endParaRPr>
          </a:p>
          <a:p>
            <a:pPr marL="457200" marR="114300" lvl="0" indent="-298450" algn="l" rtl="0">
              <a:lnSpc>
                <a:spcPct val="100000"/>
              </a:lnSpc>
              <a:spcBef>
                <a:spcPts val="0"/>
              </a:spcBef>
              <a:spcAft>
                <a:spcPts val="0"/>
              </a:spcAft>
              <a:buClr>
                <a:schemeClr val="dk1"/>
              </a:buClr>
              <a:buSzPts val="1100"/>
              <a:buFont typeface="Avenir"/>
              <a:buChar char="●"/>
            </a:pPr>
            <a:r>
              <a:rPr lang="en" sz="1100" b="1">
                <a:solidFill>
                  <a:schemeClr val="dk1"/>
                </a:solidFill>
                <a:latin typeface="Avenir"/>
                <a:ea typeface="Avenir"/>
                <a:cs typeface="Avenir"/>
                <a:sym typeface="Avenir"/>
              </a:rPr>
              <a:t>HS.L2U1.19 </a:t>
            </a:r>
            <a:r>
              <a:rPr lang="en" sz="1100">
                <a:solidFill>
                  <a:schemeClr val="dk1"/>
                </a:solidFill>
                <a:latin typeface="Avenir"/>
                <a:ea typeface="Avenir"/>
                <a:cs typeface="Avenir"/>
                <a:sym typeface="Avenir"/>
              </a:rPr>
              <a:t>Develop and use models that show how changes in the transfer of matter and energy within an ecosystem and interactions between species may affect organisms and their environment. </a:t>
            </a:r>
            <a:endParaRPr sz="1100">
              <a:solidFill>
                <a:schemeClr val="dk1"/>
              </a:solidFill>
              <a:latin typeface="Avenir"/>
              <a:ea typeface="Avenir"/>
              <a:cs typeface="Avenir"/>
              <a:sym typeface="Avenir"/>
            </a:endParaRPr>
          </a:p>
          <a:p>
            <a:pPr marL="457200" marR="114300" lvl="0" indent="-298450" algn="l" rtl="0">
              <a:lnSpc>
                <a:spcPct val="100000"/>
              </a:lnSpc>
              <a:spcBef>
                <a:spcPts val="0"/>
              </a:spcBef>
              <a:spcAft>
                <a:spcPts val="0"/>
              </a:spcAft>
              <a:buClr>
                <a:schemeClr val="dk1"/>
              </a:buClr>
              <a:buSzPts val="1100"/>
              <a:buFont typeface="Avenir"/>
              <a:buChar char="●"/>
            </a:pPr>
            <a:r>
              <a:rPr lang="en" sz="1100" b="1">
                <a:solidFill>
                  <a:schemeClr val="dk1"/>
                </a:solidFill>
                <a:latin typeface="Avenir"/>
                <a:ea typeface="Avenir"/>
                <a:cs typeface="Avenir"/>
                <a:sym typeface="Avenir"/>
              </a:rPr>
              <a:t>HS+B.L2U1.3</a:t>
            </a:r>
            <a:r>
              <a:rPr lang="en" sz="1100">
                <a:solidFill>
                  <a:schemeClr val="dk1"/>
                </a:solidFill>
                <a:latin typeface="Avenir"/>
                <a:ea typeface="Avenir"/>
                <a:cs typeface="Avenir"/>
                <a:sym typeface="Avenir"/>
              </a:rPr>
              <a:t> Use mathematics and computational thinking to support claims for the cycling of matter and flow of energy through trophic levels in an ecosystem.</a:t>
            </a:r>
            <a:endParaRPr sz="1100">
              <a:solidFill>
                <a:schemeClr val="dk1"/>
              </a:solidFill>
              <a:latin typeface="Avenir"/>
              <a:ea typeface="Avenir"/>
              <a:cs typeface="Avenir"/>
              <a:sym typeface="Avenir"/>
            </a:endParaRPr>
          </a:p>
          <a:p>
            <a:pPr marL="57150" marR="114300" lvl="0" indent="0" algn="l" rtl="0">
              <a:lnSpc>
                <a:spcPct val="100000"/>
              </a:lnSpc>
              <a:spcBef>
                <a:spcPts val="0"/>
              </a:spcBef>
              <a:spcAft>
                <a:spcPts val="0"/>
              </a:spcAft>
              <a:buNone/>
            </a:pPr>
            <a:endParaRPr sz="1100">
              <a:solidFill>
                <a:schemeClr val="dk1"/>
              </a:solidFill>
              <a:latin typeface="Avenir"/>
              <a:ea typeface="Avenir"/>
              <a:cs typeface="Avenir"/>
              <a:sym typeface="Avenir"/>
            </a:endParaRPr>
          </a:p>
          <a:p>
            <a:pPr marL="57150" marR="114300" lvl="0" indent="0" algn="l" rtl="0">
              <a:lnSpc>
                <a:spcPct val="100000"/>
              </a:lnSpc>
              <a:spcBef>
                <a:spcPts val="0"/>
              </a:spcBef>
              <a:spcAft>
                <a:spcPts val="0"/>
              </a:spcAft>
              <a:buNone/>
            </a:pPr>
            <a:r>
              <a:rPr lang="en" sz="1100">
                <a:solidFill>
                  <a:schemeClr val="dk1"/>
                </a:solidFill>
                <a:latin typeface="Avenir"/>
                <a:ea typeface="Avenir"/>
                <a:cs typeface="Avenir"/>
                <a:sym typeface="Avenir"/>
              </a:rPr>
              <a:t>Science and Engineering Practices:</a:t>
            </a:r>
            <a:endParaRPr sz="1100">
              <a:solidFill>
                <a:schemeClr val="dk1"/>
              </a:solidFill>
              <a:latin typeface="Avenir"/>
              <a:ea typeface="Avenir"/>
              <a:cs typeface="Avenir"/>
              <a:sym typeface="Avenir"/>
            </a:endParaRPr>
          </a:p>
          <a:p>
            <a:pPr marL="457200" marR="114300" lvl="0" indent="-298450" algn="l" rtl="0">
              <a:lnSpc>
                <a:spcPct val="100000"/>
              </a:lnSpc>
              <a:spcBef>
                <a:spcPts val="0"/>
              </a:spcBef>
              <a:spcAft>
                <a:spcPts val="0"/>
              </a:spcAft>
              <a:buClr>
                <a:schemeClr val="dk1"/>
              </a:buClr>
              <a:buSzPts val="1100"/>
              <a:buFont typeface="Avenir"/>
              <a:buChar char="●"/>
            </a:pPr>
            <a:r>
              <a:rPr lang="en" sz="1100" b="1">
                <a:solidFill>
                  <a:schemeClr val="dk1"/>
                </a:solidFill>
                <a:latin typeface="Avenir"/>
                <a:ea typeface="Avenir"/>
                <a:cs typeface="Avenir"/>
                <a:sym typeface="Avenir"/>
              </a:rPr>
              <a:t>Analyzing and Interpreting Data </a:t>
            </a:r>
            <a:r>
              <a:rPr lang="en" sz="1100">
                <a:solidFill>
                  <a:schemeClr val="dk1"/>
                </a:solidFill>
                <a:latin typeface="Avenir"/>
                <a:ea typeface="Avenir"/>
                <a:cs typeface="Avenir"/>
                <a:sym typeface="Avenir"/>
              </a:rPr>
              <a:t>Scientific investigations produce data that must be analyzed in order to derive meaning. Engineering investigations include analysis of data collected in the tests of designs.</a:t>
            </a:r>
            <a:endParaRPr sz="1100">
              <a:solidFill>
                <a:schemeClr val="dk1"/>
              </a:solidFill>
              <a:latin typeface="Avenir"/>
              <a:ea typeface="Avenir"/>
              <a:cs typeface="Avenir"/>
              <a:sym typeface="Avenir"/>
            </a:endParaRPr>
          </a:p>
          <a:p>
            <a:pPr marL="457200" marR="114300" lvl="0" indent="-298450" algn="l" rtl="0">
              <a:lnSpc>
                <a:spcPct val="100000"/>
              </a:lnSpc>
              <a:spcBef>
                <a:spcPts val="0"/>
              </a:spcBef>
              <a:spcAft>
                <a:spcPts val="0"/>
              </a:spcAft>
              <a:buClr>
                <a:schemeClr val="dk1"/>
              </a:buClr>
              <a:buSzPts val="1100"/>
              <a:buFont typeface="Avenir"/>
              <a:buChar char="●"/>
            </a:pPr>
            <a:r>
              <a:rPr lang="en" sz="1100" b="1">
                <a:solidFill>
                  <a:schemeClr val="dk1"/>
                </a:solidFill>
                <a:latin typeface="Avenir"/>
                <a:ea typeface="Avenir"/>
                <a:cs typeface="Avenir"/>
                <a:sym typeface="Avenir"/>
              </a:rPr>
              <a:t>Planning and Carrying Out Investigations </a:t>
            </a:r>
            <a:r>
              <a:rPr lang="en" sz="1100">
                <a:solidFill>
                  <a:schemeClr val="dk1"/>
                </a:solidFill>
                <a:latin typeface="Avenir"/>
                <a:ea typeface="Avenir"/>
                <a:cs typeface="Avenir"/>
                <a:sym typeface="Avenir"/>
              </a:rPr>
              <a:t>Scientists and engineers plan and carry out investigations in the field or laboratory, working collaboratively as well as individually.</a:t>
            </a:r>
            <a:endParaRPr sz="1100">
              <a:solidFill>
                <a:schemeClr val="dk1"/>
              </a:solidFill>
              <a:latin typeface="Avenir"/>
              <a:ea typeface="Avenir"/>
              <a:cs typeface="Avenir"/>
              <a:sym typeface="Avenir"/>
            </a:endParaRPr>
          </a:p>
          <a:p>
            <a:pPr marL="457200" marR="114300" lvl="0" indent="-298450" algn="l" rtl="0">
              <a:lnSpc>
                <a:spcPct val="100000"/>
              </a:lnSpc>
              <a:spcBef>
                <a:spcPts val="0"/>
              </a:spcBef>
              <a:spcAft>
                <a:spcPts val="0"/>
              </a:spcAft>
              <a:buClr>
                <a:schemeClr val="dk1"/>
              </a:buClr>
              <a:buSzPts val="1100"/>
              <a:buFont typeface="Avenir"/>
              <a:buChar char="●"/>
            </a:pPr>
            <a:r>
              <a:rPr lang="en" sz="1100" b="1">
                <a:solidFill>
                  <a:schemeClr val="dk1"/>
                </a:solidFill>
                <a:latin typeface="Avenir"/>
                <a:ea typeface="Avenir"/>
                <a:cs typeface="Avenir"/>
                <a:sym typeface="Avenir"/>
              </a:rPr>
              <a:t>Asking Questions and Defining Problems </a:t>
            </a:r>
            <a:r>
              <a:rPr lang="en" sz="1100">
                <a:solidFill>
                  <a:schemeClr val="dk1"/>
                </a:solidFill>
                <a:latin typeface="Avenir"/>
                <a:ea typeface="Avenir"/>
                <a:cs typeface="Avenir"/>
                <a:sym typeface="Avenir"/>
              </a:rPr>
              <a:t>A science practice is to ask and refine questions that lead to descriptions and explanations of how the natural and designed world works and can be empirically tested. </a:t>
            </a:r>
            <a:endParaRPr sz="1100">
              <a:solidFill>
                <a:schemeClr val="dk1"/>
              </a:solidFill>
              <a:latin typeface="Avenir"/>
              <a:ea typeface="Avenir"/>
              <a:cs typeface="Avenir"/>
              <a:sym typeface="Avenir"/>
            </a:endParaRPr>
          </a:p>
          <a:p>
            <a:pPr marL="57150" marR="114300" lvl="0" indent="0" algn="l" rtl="0">
              <a:lnSpc>
                <a:spcPct val="100000"/>
              </a:lnSpc>
              <a:spcBef>
                <a:spcPts val="0"/>
              </a:spcBef>
              <a:spcAft>
                <a:spcPts val="0"/>
              </a:spcAft>
              <a:buNone/>
            </a:pPr>
            <a:endParaRPr sz="1100">
              <a:solidFill>
                <a:schemeClr val="dk1"/>
              </a:solidFill>
              <a:latin typeface="Avenir"/>
              <a:ea typeface="Avenir"/>
              <a:cs typeface="Avenir"/>
              <a:sym typeface="Avenir"/>
            </a:endParaRPr>
          </a:p>
          <a:p>
            <a:pPr marL="57150" marR="114300" lvl="0" indent="0" algn="l" rtl="0">
              <a:lnSpc>
                <a:spcPct val="100000"/>
              </a:lnSpc>
              <a:spcBef>
                <a:spcPts val="0"/>
              </a:spcBef>
              <a:spcAft>
                <a:spcPts val="0"/>
              </a:spcAft>
              <a:buNone/>
            </a:pPr>
            <a:r>
              <a:rPr lang="en" sz="1100">
                <a:solidFill>
                  <a:schemeClr val="dk1"/>
                </a:solidFill>
                <a:latin typeface="Avenir"/>
                <a:ea typeface="Avenir"/>
                <a:cs typeface="Avenir"/>
                <a:sym typeface="Avenir"/>
              </a:rPr>
              <a:t>Crosscutting Concepts: </a:t>
            </a:r>
            <a:endParaRPr sz="1100">
              <a:solidFill>
                <a:schemeClr val="dk1"/>
              </a:solidFill>
              <a:latin typeface="Avenir"/>
              <a:ea typeface="Avenir"/>
              <a:cs typeface="Avenir"/>
              <a:sym typeface="Avenir"/>
            </a:endParaRPr>
          </a:p>
          <a:p>
            <a:pPr marL="457200" marR="114300" lvl="0" indent="-298450" algn="l" rtl="0">
              <a:lnSpc>
                <a:spcPct val="100000"/>
              </a:lnSpc>
              <a:spcBef>
                <a:spcPts val="0"/>
              </a:spcBef>
              <a:spcAft>
                <a:spcPts val="0"/>
              </a:spcAft>
              <a:buClr>
                <a:schemeClr val="dk1"/>
              </a:buClr>
              <a:buSzPts val="1100"/>
              <a:buFont typeface="Avenir"/>
              <a:buChar char="●"/>
            </a:pPr>
            <a:r>
              <a:rPr lang="en" sz="1100" b="1">
                <a:solidFill>
                  <a:schemeClr val="dk1"/>
                </a:solidFill>
                <a:latin typeface="Avenir"/>
                <a:ea typeface="Avenir"/>
                <a:cs typeface="Avenir"/>
                <a:sym typeface="Avenir"/>
              </a:rPr>
              <a:t>Patterns</a:t>
            </a:r>
            <a:r>
              <a:rPr lang="en" sz="1100">
                <a:solidFill>
                  <a:schemeClr val="dk1"/>
                </a:solidFill>
                <a:latin typeface="Avenir"/>
                <a:ea typeface="Avenir"/>
                <a:cs typeface="Avenir"/>
                <a:sym typeface="Avenir"/>
              </a:rPr>
              <a:t> Observed patterns in nature guide organization and classification and prompt questions about relationships and causes underlying them.</a:t>
            </a:r>
            <a:endParaRPr sz="1100">
              <a:solidFill>
                <a:schemeClr val="dk1"/>
              </a:solidFill>
              <a:latin typeface="Avenir"/>
              <a:ea typeface="Avenir"/>
              <a:cs typeface="Avenir"/>
              <a:sym typeface="Aveni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Unit Hook</a:t>
            </a:r>
            <a:endParaRPr/>
          </a:p>
        </p:txBody>
      </p:sp>
      <p:sp>
        <p:nvSpPr>
          <p:cNvPr id="73" name="Google Shape;73;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AutoNum type="arabicPeriod"/>
            </a:pPr>
            <a:r>
              <a:rPr lang="en"/>
              <a:t>Take a walk around the campus, making a note of any plants, animals, insects, etc. that you know/see. It is ok if you don’t know a lot of their names! Mark the ones you do know down on a campus map. </a:t>
            </a:r>
            <a:endParaRPr/>
          </a:p>
          <a:p>
            <a:pPr marL="457200" lvl="0" indent="-342900" algn="l" rtl="0">
              <a:spcBef>
                <a:spcPts val="0"/>
              </a:spcBef>
              <a:spcAft>
                <a:spcPts val="0"/>
              </a:spcAft>
              <a:buSzPts val="1800"/>
              <a:buAutoNum type="arabicPeriod"/>
            </a:pPr>
            <a:r>
              <a:rPr lang="en"/>
              <a:t>Pick one area and create a detailed map of all of the plants in that area, even if you don’t know what they are called. How many different kinds of plants are there? Did you see any animals or insects? How many and what kind (if you know)? Create a key for your map.</a:t>
            </a:r>
            <a:endParaRPr/>
          </a:p>
          <a:p>
            <a:pPr marL="457200" lvl="0" indent="-342900" algn="l" rtl="0">
              <a:spcBef>
                <a:spcPts val="0"/>
              </a:spcBef>
              <a:spcAft>
                <a:spcPts val="0"/>
              </a:spcAft>
              <a:buSzPts val="1800"/>
              <a:buAutoNum type="arabicPeriod"/>
            </a:pPr>
            <a:r>
              <a:rPr lang="en"/>
              <a:t>Come back together as a class and share your area maps. Which areas of campus are the most diverse (in terms of plants, animals, insects)? Why do you think that is?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CE5CD"/>
        </a:solidFill>
        <a:effectLst/>
      </p:bgPr>
    </p:bg>
    <p:spTree>
      <p:nvGrpSpPr>
        <p:cNvPr id="1" name="Shape 77"/>
        <p:cNvGrpSpPr/>
        <p:nvPr/>
      </p:nvGrpSpPr>
      <p:grpSpPr>
        <a:xfrm>
          <a:off x="0" y="0"/>
          <a:ext cx="0" cy="0"/>
          <a:chOff x="0" y="0"/>
          <a:chExt cx="0" cy="0"/>
        </a:xfrm>
      </p:grpSpPr>
      <p:sp>
        <p:nvSpPr>
          <p:cNvPr id="78" name="Google Shape;78;p17"/>
          <p:cNvSpPr txBox="1">
            <a:spLocks noGrp="1"/>
          </p:cNvSpPr>
          <p:nvPr>
            <p:ph type="title"/>
          </p:nvPr>
        </p:nvSpPr>
        <p:spPr>
          <a:xfrm>
            <a:off x="311700" y="1013850"/>
            <a:ext cx="8520600" cy="8418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a:t>What is urban biodiversity?</a:t>
            </a:r>
            <a:endParaRPr/>
          </a:p>
        </p:txBody>
      </p:sp>
      <p:graphicFrame>
        <p:nvGraphicFramePr>
          <p:cNvPr id="79" name="Google Shape;79;p17"/>
          <p:cNvGraphicFramePr/>
          <p:nvPr/>
        </p:nvGraphicFramePr>
        <p:xfrm>
          <a:off x="1133475" y="2490450"/>
          <a:ext cx="3000000" cy="3000000"/>
        </p:xfrm>
        <a:graphic>
          <a:graphicData uri="http://schemas.openxmlformats.org/drawingml/2006/table">
            <a:tbl>
              <a:tblPr>
                <a:noFill/>
                <a:tableStyleId>{5CBC0F71-624C-4A27-9EFD-8FD39E0F8DB3}</a:tableStyleId>
              </a:tblPr>
              <a:tblGrid>
                <a:gridCol w="1304925">
                  <a:extLst>
                    <a:ext uri="{9D8B030D-6E8A-4147-A177-3AD203B41FA5}">
                      <a16:colId xmlns:a16="http://schemas.microsoft.com/office/drawing/2014/main" val="20000"/>
                    </a:ext>
                  </a:extLst>
                </a:gridCol>
                <a:gridCol w="5572125">
                  <a:extLst>
                    <a:ext uri="{9D8B030D-6E8A-4147-A177-3AD203B41FA5}">
                      <a16:colId xmlns:a16="http://schemas.microsoft.com/office/drawing/2014/main" val="20001"/>
                    </a:ext>
                  </a:extLst>
                </a:gridCol>
              </a:tblGrid>
              <a:tr h="0">
                <a:tc>
                  <a:txBody>
                    <a:bodyPr/>
                    <a:lstStyle/>
                    <a:p>
                      <a:pPr marL="0" lvl="0" indent="0" algn="l" rtl="0">
                        <a:spcBef>
                          <a:spcPts val="0"/>
                        </a:spcBef>
                        <a:spcAft>
                          <a:spcPts val="0"/>
                        </a:spcAft>
                        <a:buNone/>
                      </a:pPr>
                      <a:r>
                        <a:rPr lang="en" sz="1100" b="1">
                          <a:latin typeface="Avenir"/>
                          <a:ea typeface="Avenir"/>
                          <a:cs typeface="Avenir"/>
                          <a:sym typeface="Avenir"/>
                        </a:rPr>
                        <a:t>Learning Target: What am I learning today?</a:t>
                      </a:r>
                      <a:endParaRPr sz="1100" b="1">
                        <a:latin typeface="Avenir"/>
                        <a:ea typeface="Avenir"/>
                        <a:cs typeface="Avenir"/>
                        <a:sym typeface="Avenir"/>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100">
                          <a:latin typeface="Avenir"/>
                          <a:ea typeface="Avenir"/>
                          <a:cs typeface="Avenir"/>
                          <a:sym typeface="Avenir"/>
                        </a:rPr>
                        <a:t>I am learning: the definition and importance of biodiversity &amp; urban biodiversity, how to do a bird/plant/animal survey, how to collect data</a:t>
                      </a:r>
                      <a:endParaRPr sz="1100">
                        <a:latin typeface="Avenir"/>
                        <a:ea typeface="Avenir"/>
                        <a:cs typeface="Avenir"/>
                        <a:sym typeface="Avenir"/>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0">
                <a:tc>
                  <a:txBody>
                    <a:bodyPr/>
                    <a:lstStyle/>
                    <a:p>
                      <a:pPr marL="0" lvl="0" indent="0" algn="l" rtl="0">
                        <a:spcBef>
                          <a:spcPts val="0"/>
                        </a:spcBef>
                        <a:spcAft>
                          <a:spcPts val="0"/>
                        </a:spcAft>
                        <a:buNone/>
                      </a:pPr>
                      <a:r>
                        <a:rPr lang="en" sz="1100" b="1">
                          <a:latin typeface="Avenir"/>
                          <a:ea typeface="Avenir"/>
                          <a:cs typeface="Avenir"/>
                          <a:sym typeface="Avenir"/>
                        </a:rPr>
                        <a:t>Success Criteria: How will I know that I have learned it?</a:t>
                      </a:r>
                      <a:endParaRPr sz="1100" b="1">
                        <a:latin typeface="Avenir"/>
                        <a:ea typeface="Avenir"/>
                        <a:cs typeface="Avenir"/>
                        <a:sym typeface="Avenir"/>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100">
                          <a:latin typeface="Avenir"/>
                          <a:ea typeface="Avenir"/>
                          <a:cs typeface="Avenir"/>
                          <a:sym typeface="Avenir"/>
                        </a:rPr>
                        <a:t>I can: define biodiversity and its importance, do a bird/plant/animal survey, determine the best method for collecting data</a:t>
                      </a:r>
                      <a:endParaRPr sz="1100">
                        <a:latin typeface="Avenir"/>
                        <a:ea typeface="Avenir"/>
                        <a:cs typeface="Avenir"/>
                        <a:sym typeface="Avenir"/>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0">
                <a:tc>
                  <a:txBody>
                    <a:bodyPr/>
                    <a:lstStyle/>
                    <a:p>
                      <a:pPr marL="0" lvl="0" indent="0" algn="l" rtl="0">
                        <a:spcBef>
                          <a:spcPts val="0"/>
                        </a:spcBef>
                        <a:spcAft>
                          <a:spcPts val="0"/>
                        </a:spcAft>
                        <a:buNone/>
                      </a:pPr>
                      <a:r>
                        <a:rPr lang="en" sz="1100" b="1">
                          <a:latin typeface="Avenir"/>
                          <a:ea typeface="Avenir"/>
                          <a:cs typeface="Avenir"/>
                          <a:sym typeface="Avenir"/>
                        </a:rPr>
                        <a:t>Why am I learning this?</a:t>
                      </a:r>
                      <a:endParaRPr sz="1100" b="1">
                        <a:latin typeface="Avenir"/>
                        <a:ea typeface="Avenir"/>
                        <a:cs typeface="Avenir"/>
                        <a:sym typeface="Avenir"/>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100">
                          <a:latin typeface="Avenir"/>
                          <a:ea typeface="Avenir"/>
                          <a:cs typeface="Avenir"/>
                          <a:sym typeface="Avenir"/>
                        </a:rPr>
                        <a:t>This is important because having a diverse ecosystem helps to sustain everything on Earth. Biodiversity supports food security, medicines, pollination, water conservation, etc. </a:t>
                      </a:r>
                      <a:endParaRPr sz="1100">
                        <a:latin typeface="Avenir"/>
                        <a:ea typeface="Avenir"/>
                        <a:cs typeface="Avenir"/>
                        <a:sym typeface="Avenir"/>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What is biodiversity?</a:t>
            </a:r>
            <a:endParaRPr/>
          </a:p>
        </p:txBody>
      </p:sp>
      <p:sp>
        <p:nvSpPr>
          <p:cNvPr id="85" name="Google Shape;85;p1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Biodiversity is all the different kinds of life you’ll find in one area—the variety of animals, plants, fungi, and even microorganisms like bacteria that make up our natural world.</a:t>
            </a:r>
            <a:endParaRPr/>
          </a:p>
          <a:p>
            <a:pPr marL="0" lvl="0" indent="0" algn="l" rtl="0">
              <a:spcBef>
                <a:spcPts val="1200"/>
              </a:spcBef>
              <a:spcAft>
                <a:spcPts val="1200"/>
              </a:spcAft>
              <a:buNone/>
            </a:pPr>
            <a:r>
              <a:rPr lang="en"/>
              <a:t>All species and organisms in an ecosystem work together, like an intricate web, to maintain balance and support life. Everything in nature is connected and plays a role in keeping our ecosystems healthy and functioning. When one part of this web is weakened, changed, or lost, it can have ripple effects across the entire system.</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pic>
        <p:nvPicPr>
          <p:cNvPr id="90" name="Google Shape;90;p19" descr="#biodiversity #life #ecosystems #ngscience &#10;https://ngscience.com&#10;In science, often when talking about living things and their environments, we hear the term biodiversity and it’s an important concept to understand. So, let's take a closer look at what this term means.&#10;&#10;The word “bio” comes from the Greek word for life, while “diversity” means variety. So, biodiversity essentially refers to the variety of life.&#10;&#10;It’s not just about how many organisms live in an area, but about how many different kinds of organisms there are. For instance, a forest with many kinds of plants—such as trees, shrubs, ferns, grasses, and moss—has high biodiversity, even if the total number of plants isn’t extremely large. On the other hand, a field with only one type of grass might have millions of individual plants, but its biodiversity is very low because it lacks variety.&#10;&#10;Biodiversity is all about the variety of life in a particular area, and it exists even in small, everyday places like our backyards. Let’s compare two types of home gardens to understand biodiversity in action.&#10;&#10;First, imagine a garden that’s mostly a neatly trimmed lawn with a single type of flowering bush. It’s tidy and simple, but it doesn’t offer much variety. You might see a few bees buzzing around or the occasional bird stopping by, but it’s not very biodiverse because it provides limited food and shelter for different species.&#10;&#10;Now, picture a different garden filled with a mix of fruit trees, vegetable plants, flowering shrubs, wildflowers, grasses, and even a small pond with scattered water lilies. This type of garden teems with life—not just because of the great variety of plants, but also due to the diversity of animals it supports, like bees, butterflies, ladybugs, frogs, dragonflies, fish, and birds. Together, the variety of plants and the pond create a rich habitat that supports a wide range of species.&#10;&#10;These two gardens demonstrate how biodiversity works: the more variety there is in the environment, the more life it can support. Even small changes, like planting a mix of plants, can make a big difference in supporting local ecosystems.&#10;&#10;Biodiversity is influenced by several factors, including the availability of water, sunlight, temperature, shelter, and the overall conditions of an area. Plenty of water and sunlight allow plants to thrive, creating food and shelter for a wide variety of animals. Areas with these abundant resources and mild conditions typically support high biodiversity, while extreme environments often limit life to specially adapted organisms.&#10;&#10;For example, tropical rainforests, with their plentiful sunlight, consistent rainfall, and dense vegetation, are among the most biodiverse places on Earth. These conditions enable a rich variety of plants to grow, which, in turn, provide food and habitats for countless animals and other organisms. The rainforest supports a vast array of insects and other invertebrates, colorful birds, various amphibians and reptiles, as well as mammals like jaguars, monkeys, and sloths. Fungi, such as mushrooms, often grow on the rainforest floor, recycling the remains of dead plants and animals back into the diverse ecosystem.&#10;&#10;In contrast, deserts, with their scorching temperatures, scarce water, and limited plant life, support far fewer species. Organisms like camels, snakes, lizards, and hardy shrubs are adapted to survive in these harsh conditions, but the overall biodiversity remains much lower than in a rainforest. These examples show how environmental factors shape the variety of life in different ecosystems.&#10;&#10;Finally, let’s consider the biodiversity of Antarctica versus tropical coral reefs. Antarctica, the driest place on the planet and a land of ice and cold, has tough living conditions, yet it isn’t entirely lifeless. There are fish, penguins, seals, migrating whales and microscopic plankton make up its limited biodiversity. However, when compared to tropical coral reefs, Antarctica’s biodiversity is much lower. &#10;&#10;Coral reefs, often called the “rainforests of the sea,” are among the most biodiverse places on Earth. These vibrant underwater ecosystems thrive in warm, shallow waters with abundant sunlight. The coral-filled environment creates a wealth of habitats and food sources for countless species, including thousands of fish and sharks, crustaceans like crabs and lobsters, octopus and squid, sea turtles, and marine mammals such as dolphins. This rich variety of life makes coral reefs a vital and flourishing part of our planet’s marine ecosystems.&#10;&#10;Biodiversity is vital for maintaining healthy ecosystems and a thriving planet. By understanding what biodiversity is, what affects it and appreciating the incredible variety of life in different places, we can see why protecting it is essential for the health of all living things." title="What is Biodiversity?">
            <a:hlinkClick r:id="rId3"/>
          </p:cNvPr>
          <p:cNvPicPr preferRelativeResize="0"/>
          <p:nvPr/>
        </p:nvPicPr>
        <p:blipFill>
          <a:blip r:embed="rId4">
            <a:alphaModFix/>
          </a:blip>
          <a:stretch>
            <a:fillRect/>
          </a:stretch>
        </p:blipFill>
        <p:spPr>
          <a:xfrm>
            <a:off x="565650" y="318175"/>
            <a:ext cx="8012700" cy="45071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0"/>
                                        </p:tgtEl>
                                        <p:attrNameLst>
                                          <p:attrName>style.visibility</p:attrName>
                                        </p:attrNameLst>
                                      </p:cBhvr>
                                      <p:to>
                                        <p:strVal val="visible"/>
                                      </p:to>
                                    </p:set>
                                    <p:animEffect transition="in" filter="fade">
                                      <p:cBhvr>
                                        <p:cTn id="7" dur="10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Three levels of diversity: species, genetic, &amp; ecosystem </a:t>
            </a:r>
            <a:endParaRPr/>
          </a:p>
          <a:p>
            <a:pPr marL="0" lvl="0" indent="0" algn="l" rtl="0">
              <a:spcBef>
                <a:spcPts val="0"/>
              </a:spcBef>
              <a:spcAft>
                <a:spcPts val="0"/>
              </a:spcAft>
              <a:buNone/>
            </a:pPr>
            <a:endParaRPr/>
          </a:p>
        </p:txBody>
      </p:sp>
      <p:sp>
        <p:nvSpPr>
          <p:cNvPr id="96" name="Google Shape;96;p2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85000" lnSpcReduction="20000"/>
          </a:bodyPr>
          <a:lstStyle/>
          <a:p>
            <a:pPr marL="0" lvl="0" indent="0" algn="l" rtl="0">
              <a:spcBef>
                <a:spcPts val="0"/>
              </a:spcBef>
              <a:spcAft>
                <a:spcPts val="0"/>
              </a:spcAft>
              <a:buNone/>
            </a:pPr>
            <a:r>
              <a:rPr lang="en" sz="1600">
                <a:solidFill>
                  <a:schemeClr val="dk1"/>
                </a:solidFill>
                <a:highlight>
                  <a:srgbClr val="FFFFFF"/>
                </a:highlight>
              </a:rPr>
              <a:t>Species come in all shapes and sizes, from organisms so small they can only be seen with powerful microscopes to huge redwood trees. They include bacteria, protozoa, fungi, flowering plants, ants, beetles, butterflies, birds, fishes, and large animals such as elephants, whales, and bears. Each species is a group of organisms with unique characteristics.</a:t>
            </a:r>
            <a:endParaRPr sz="1600">
              <a:solidFill>
                <a:schemeClr val="dk1"/>
              </a:solidFill>
              <a:highlight>
                <a:srgbClr val="FFFFFF"/>
              </a:highlight>
            </a:endParaRPr>
          </a:p>
          <a:p>
            <a:pPr marL="0" lvl="0" indent="0" algn="l" rtl="0">
              <a:spcBef>
                <a:spcPts val="1200"/>
              </a:spcBef>
              <a:spcAft>
                <a:spcPts val="0"/>
              </a:spcAft>
              <a:buNone/>
            </a:pPr>
            <a:r>
              <a:rPr lang="en" sz="1600">
                <a:solidFill>
                  <a:schemeClr val="dk1"/>
                </a:solidFill>
                <a:highlight>
                  <a:srgbClr val="FFFFFF"/>
                </a:highlight>
              </a:rPr>
              <a:t>Biodiversity includes the genes that every individual inherits from its parents and passes on to the next generation. Genetic diversity is found everywhere, from the variety of songs and feather colors of birds to the colors, tastes, and textures of apples and other foods. Genetic variation, which determines the extent to which individuals can adapt to their environments, is extremely important to their survival.</a:t>
            </a:r>
            <a:endParaRPr sz="1600">
              <a:solidFill>
                <a:schemeClr val="dk1"/>
              </a:solidFill>
              <a:highlight>
                <a:srgbClr val="FFFFFF"/>
              </a:highlight>
            </a:endParaRPr>
          </a:p>
          <a:p>
            <a:pPr marL="0" lvl="0" indent="0" algn="l" rtl="0">
              <a:spcBef>
                <a:spcPts val="1200"/>
              </a:spcBef>
              <a:spcAft>
                <a:spcPts val="1200"/>
              </a:spcAft>
              <a:buNone/>
            </a:pPr>
            <a:r>
              <a:rPr lang="en" sz="1600">
                <a:solidFill>
                  <a:schemeClr val="dk1"/>
                </a:solidFill>
                <a:highlight>
                  <a:srgbClr val="FFFFFF"/>
                </a:highlight>
              </a:rPr>
              <a:t>Genes determine the traits of individuals that form populations of a species. Individuals from different species interact to form communities. These interact dynamically with non-living environmental components, such as water or minerals, to form an ecosystem. Some ecosystems such as tropical forests and coral reefs are especially complex and host a large number of species. Other ecosystems such as deserts and Arctic regions have less complexity and thus a lower number of species, but all those species are ecologically important and some are endemic to that ecosystem.</a:t>
            </a:r>
            <a:endParaRPr sz="1600">
              <a:solidFill>
                <a:schemeClr val="dk1"/>
              </a:solidFill>
              <a:highlight>
                <a:srgbClr val="FFFFFF"/>
              </a:highligh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Why is biodiversity important?</a:t>
            </a:r>
            <a:endParaRPr/>
          </a:p>
        </p:txBody>
      </p:sp>
      <p:sp>
        <p:nvSpPr>
          <p:cNvPr id="102" name="Google Shape;102;p2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85000" lnSpcReduction="20000"/>
          </a:bodyPr>
          <a:lstStyle/>
          <a:p>
            <a:pPr marL="0" lvl="0" indent="0" algn="l" rtl="0">
              <a:spcBef>
                <a:spcPts val="0"/>
              </a:spcBef>
              <a:spcAft>
                <a:spcPts val="0"/>
              </a:spcAft>
              <a:buNone/>
            </a:pPr>
            <a:r>
              <a:rPr lang="en"/>
              <a:t>By enabling the natural processes that keep our ecosystems strong and resilient, biodiversity supports everything in nature that we need to survive. It grows the food we eat, purifies the water we drink and the air we breathe, and provides the natural resources we rely on for medicine, fuel, and shelter.</a:t>
            </a:r>
            <a:endParaRPr/>
          </a:p>
          <a:p>
            <a:pPr marL="0" lvl="0" indent="0" algn="l" rtl="0">
              <a:spcBef>
                <a:spcPts val="1200"/>
              </a:spcBef>
              <a:spcAft>
                <a:spcPts val="0"/>
              </a:spcAft>
              <a:buNone/>
            </a:pPr>
            <a:r>
              <a:rPr lang="en"/>
              <a:t>Biodiversity sustains nature’s contributions essential to our health, safety, and protection. It helps regulate climate, protect us from floods, storms, and other disasters, and support livelihoods and economies around the world.</a:t>
            </a:r>
            <a:endParaRPr/>
          </a:p>
          <a:p>
            <a:pPr marL="457200" lvl="0" indent="-325755" algn="l" rtl="0">
              <a:spcBef>
                <a:spcPts val="1200"/>
              </a:spcBef>
              <a:spcAft>
                <a:spcPts val="0"/>
              </a:spcAft>
              <a:buSzPct val="100000"/>
              <a:buChar char="-"/>
            </a:pPr>
            <a:r>
              <a:rPr lang="en"/>
              <a:t>Places that contain high biodiversity are able to cope better with changes. They are more resistant to natural or human-related disturbances.</a:t>
            </a:r>
            <a:endParaRPr/>
          </a:p>
          <a:p>
            <a:pPr marL="457200" lvl="0" indent="-325755" algn="l" rtl="0">
              <a:spcBef>
                <a:spcPts val="0"/>
              </a:spcBef>
              <a:spcAft>
                <a:spcPts val="0"/>
              </a:spcAft>
              <a:buSzPct val="100000"/>
              <a:buChar char="-"/>
            </a:pPr>
            <a:r>
              <a:rPr lang="en"/>
              <a:t>The diversity of life also has significant economic value. Many industries, like tourism, agriculture, and pharmaceuticals, rely heavily on ecosystem services.</a:t>
            </a:r>
            <a:endParaRPr/>
          </a:p>
          <a:p>
            <a:pPr marL="457200" lvl="0" indent="-325755" algn="l" rtl="0">
              <a:spcBef>
                <a:spcPts val="0"/>
              </a:spcBef>
              <a:spcAft>
                <a:spcPts val="0"/>
              </a:spcAft>
              <a:buSzPct val="100000"/>
              <a:buChar char="-"/>
            </a:pPr>
            <a:r>
              <a:rPr lang="en"/>
              <a:t>Biodiversity also has immense cultural, spiritual and aesthetic value. Certain animals and plants hold great significance in many cultures.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pic>
        <p:nvPicPr>
          <p:cNvPr id="107" name="Google Shape;107;p22" descr="View full lesson: http://ed.ted.com/lessons/why-is-biodiversity-so-important-kim-preshoff &#10;&#10;Our planet’s diverse, thriving ecosystems may seem like permanent fixtures, but they’re actually vulnerable to collapse. Jungles can become deserts, and reefs can become lifeless rocks. What makes one ecosystem strong and another weak in the face of change? Kim Preshoff details why the answer, to a large extent, is biodiversity. &#10;&#10;Lesson by Kim Preshoff, animation by TED-Ed." title="Why is biodiversity so important? - Kim Preshoff">
            <a:hlinkClick r:id="rId3"/>
          </p:cNvPr>
          <p:cNvPicPr preferRelativeResize="0"/>
          <p:nvPr/>
        </p:nvPicPr>
        <p:blipFill>
          <a:blip r:embed="rId4">
            <a:alphaModFix/>
          </a:blip>
          <a:stretch>
            <a:fillRect/>
          </a:stretch>
        </p:blipFill>
        <p:spPr>
          <a:xfrm>
            <a:off x="422225" y="237503"/>
            <a:ext cx="8410075" cy="47306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7"/>
                                        </p:tgtEl>
                                        <p:attrNameLst>
                                          <p:attrName>style.visibility</p:attrName>
                                        </p:attrNameLst>
                                      </p:cBhvr>
                                      <p:to>
                                        <p:strVal val="visible"/>
                                      </p:to>
                                    </p:set>
                                    <p:animEffect transition="in" filter="fade">
                                      <p:cBhvr>
                                        <p:cTn id="7" dur="10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pic>
        <p:nvPicPr>
          <p:cNvPr id="112" name="Google Shape;112;p23" descr="The food we eat, the air we breathe, our climate—everything that makes Earth inhabitable—all depends on the interplay of billions of species around the world. This is biodiversity. And unfortunately, it is rapidly declining.&#10;&#10;But it’s not too late. We’re at a pivotal moment when we can still reverse the loss of nature—for the sake of all life on Earth. Learn more at http://nature.org/naturenow&#10;&#10;Keep up with The Nature Conservancy's latest efforts to protect nature and preserve life on Twitter (http://nature.org/twitter),&#10;Facebook (http://nature.org/facebook),&#10;Instagram (http://nature.org/instagram),&#10;LinkedIn (http://Innature.org/linkedin)&#10;and Tiktok (http://nature.org/tiktok) &#10;&#10;&#10;Text NATURE to 87897 to join The Nature Conservancy on text.&#10;&#10;To sign-up for nature e-news visit: https://support.nature.org/site/SPageNavigator/supporter/join_us_main.html?src=social.nature.youtube.main" title="Why Is Biodiversity So Important?">
            <a:hlinkClick r:id="rId3"/>
          </p:cNvPr>
          <p:cNvPicPr preferRelativeResize="0"/>
          <p:nvPr/>
        </p:nvPicPr>
        <p:blipFill>
          <a:blip r:embed="rId4">
            <a:alphaModFix/>
          </a:blip>
          <a:stretch>
            <a:fillRect/>
          </a:stretch>
        </p:blipFill>
        <p:spPr>
          <a:xfrm>
            <a:off x="311700" y="175322"/>
            <a:ext cx="8520600" cy="4792847"/>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fade">
                                      <p:cBhvr>
                                        <p:cTn id="7" dur="10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Threats to biodiversity</a:t>
            </a:r>
            <a:endParaRPr/>
          </a:p>
        </p:txBody>
      </p:sp>
      <p:sp>
        <p:nvSpPr>
          <p:cNvPr id="118" name="Google Shape;118;p2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a:t>farming &amp; livestock grazing</a:t>
            </a:r>
            <a:endParaRPr/>
          </a:p>
          <a:p>
            <a:pPr marL="457200" lvl="0" indent="-342900" algn="l" rtl="0">
              <a:spcBef>
                <a:spcPts val="0"/>
              </a:spcBef>
              <a:spcAft>
                <a:spcPts val="0"/>
              </a:spcAft>
              <a:buSzPts val="1800"/>
              <a:buChar char="-"/>
            </a:pPr>
            <a:r>
              <a:rPr lang="en"/>
              <a:t>deforestation</a:t>
            </a:r>
            <a:endParaRPr/>
          </a:p>
          <a:p>
            <a:pPr marL="914400" lvl="1" indent="-317500" algn="l" rtl="0">
              <a:spcBef>
                <a:spcPts val="0"/>
              </a:spcBef>
              <a:spcAft>
                <a:spcPts val="0"/>
              </a:spcAft>
              <a:buSzPts val="1400"/>
              <a:buChar char="-"/>
            </a:pPr>
            <a:r>
              <a:rPr lang="en"/>
              <a:t>for agriculture, illegal logging, mining, building roads &amp; dams</a:t>
            </a:r>
            <a:endParaRPr/>
          </a:p>
          <a:p>
            <a:pPr marL="457200" lvl="0" indent="-342900" algn="l" rtl="0">
              <a:spcBef>
                <a:spcPts val="0"/>
              </a:spcBef>
              <a:spcAft>
                <a:spcPts val="0"/>
              </a:spcAft>
              <a:buSzPts val="1800"/>
              <a:buChar char="-"/>
            </a:pPr>
            <a:r>
              <a:rPr lang="en"/>
              <a:t>climate change &amp; global warming</a:t>
            </a:r>
            <a:endParaRPr/>
          </a:p>
          <a:p>
            <a:pPr marL="914400" lvl="1" indent="-317500" algn="l" rtl="0">
              <a:spcBef>
                <a:spcPts val="0"/>
              </a:spcBef>
              <a:spcAft>
                <a:spcPts val="0"/>
              </a:spcAft>
              <a:buSzPts val="1400"/>
              <a:buChar char="-"/>
            </a:pPr>
            <a:r>
              <a:rPr lang="en"/>
              <a:t>using fossil fuels</a:t>
            </a:r>
            <a:endParaRPr/>
          </a:p>
          <a:p>
            <a:pPr marL="457200" lvl="0" indent="-342900" algn="l" rtl="0">
              <a:spcBef>
                <a:spcPts val="0"/>
              </a:spcBef>
              <a:spcAft>
                <a:spcPts val="0"/>
              </a:spcAft>
              <a:buSzPts val="1800"/>
              <a:buChar char="-"/>
            </a:pPr>
            <a:r>
              <a:rPr lang="en"/>
              <a:t>habitat loss and fragmentation</a:t>
            </a:r>
            <a:endParaRPr/>
          </a:p>
          <a:p>
            <a:pPr marL="457200" lvl="0" indent="-342900" algn="l" rtl="0">
              <a:spcBef>
                <a:spcPts val="0"/>
              </a:spcBef>
              <a:spcAft>
                <a:spcPts val="0"/>
              </a:spcAft>
              <a:buSzPts val="1800"/>
              <a:buChar char="-"/>
            </a:pPr>
            <a:r>
              <a:rPr lang="en"/>
              <a:t>overfishing &amp; exploitation of the seas</a:t>
            </a:r>
            <a:endParaRPr/>
          </a:p>
          <a:p>
            <a:pPr marL="914400" lvl="1" indent="-317500" algn="l" rtl="0">
              <a:spcBef>
                <a:spcPts val="0"/>
              </a:spcBef>
              <a:spcAft>
                <a:spcPts val="0"/>
              </a:spcAft>
              <a:buSzPts val="1400"/>
              <a:buChar char="-"/>
            </a:pPr>
            <a:r>
              <a:rPr lang="en"/>
              <a:t>plastic pollution</a:t>
            </a:r>
            <a:endParaRPr/>
          </a:p>
          <a:p>
            <a:pPr marL="457200" lvl="0" indent="-342900" algn="l" rtl="0">
              <a:spcBef>
                <a:spcPts val="0"/>
              </a:spcBef>
              <a:spcAft>
                <a:spcPts val="0"/>
              </a:spcAft>
              <a:buSzPts val="1800"/>
              <a:buChar char="-"/>
            </a:pPr>
            <a:r>
              <a:rPr lang="en"/>
              <a:t>extraction and use of fossil fuels</a:t>
            </a:r>
            <a:endParaRPr/>
          </a:p>
          <a:p>
            <a:pPr marL="457200" lvl="0" indent="-342900" algn="l" rtl="0">
              <a:spcBef>
                <a:spcPts val="0"/>
              </a:spcBef>
              <a:spcAft>
                <a:spcPts val="0"/>
              </a:spcAft>
              <a:buSzPts val="1800"/>
              <a:buChar char="-"/>
            </a:pPr>
            <a:r>
              <a:rPr lang="en"/>
              <a:t>pollution of soil, air, and water</a:t>
            </a:r>
            <a:endParaRPr/>
          </a:p>
          <a:p>
            <a:pPr marL="457200" lvl="0" indent="-342900" algn="l" rtl="0">
              <a:spcBef>
                <a:spcPts val="0"/>
              </a:spcBef>
              <a:spcAft>
                <a:spcPts val="0"/>
              </a:spcAft>
              <a:buSzPts val="1800"/>
              <a:buChar char="-"/>
            </a:pPr>
            <a:r>
              <a:rPr lang="en"/>
              <a:t>invasive species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How can we protect against biodiversity loss?</a:t>
            </a:r>
            <a:endParaRPr/>
          </a:p>
        </p:txBody>
      </p:sp>
      <p:sp>
        <p:nvSpPr>
          <p:cNvPr id="124" name="Google Shape;124;p2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a:t>Protecting, managing, and restoring forests</a:t>
            </a:r>
            <a:endParaRPr/>
          </a:p>
          <a:p>
            <a:pPr marL="457200" lvl="0" indent="-342900" algn="l" rtl="0">
              <a:spcBef>
                <a:spcPts val="0"/>
              </a:spcBef>
              <a:spcAft>
                <a:spcPts val="0"/>
              </a:spcAft>
              <a:buSzPts val="1800"/>
              <a:buChar char="●"/>
            </a:pPr>
            <a:r>
              <a:rPr lang="en"/>
              <a:t>Preserving and restoring peatlands (wetlands such as marshes and swamps) </a:t>
            </a:r>
            <a:endParaRPr/>
          </a:p>
          <a:p>
            <a:pPr marL="457200" lvl="0" indent="-342900" algn="l" rtl="0">
              <a:spcBef>
                <a:spcPts val="0"/>
              </a:spcBef>
              <a:spcAft>
                <a:spcPts val="0"/>
              </a:spcAft>
              <a:buSzPts val="1800"/>
              <a:buChar char="●"/>
            </a:pPr>
            <a:r>
              <a:rPr lang="en"/>
              <a:t>Protecting and preserving mangrove forests and sea grasses</a:t>
            </a:r>
            <a:endParaRPr/>
          </a:p>
          <a:p>
            <a:pPr marL="457200" lvl="0" indent="-342900" algn="l" rtl="0">
              <a:spcBef>
                <a:spcPts val="0"/>
              </a:spcBef>
              <a:spcAft>
                <a:spcPts val="0"/>
              </a:spcAft>
              <a:buSzPts val="1800"/>
              <a:buChar char="●"/>
            </a:pPr>
            <a:r>
              <a:rPr lang="en"/>
              <a:t>Conserving and restoring natural spaces, both on land and in the water</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What is urban biodiversity?</a:t>
            </a:r>
            <a:endParaRPr/>
          </a:p>
        </p:txBody>
      </p:sp>
      <p:sp>
        <p:nvSpPr>
          <p:cNvPr id="130" name="Google Shape;130;p2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solidFill>
                  <a:srgbClr val="3D3D3D"/>
                </a:solidFill>
              </a:rPr>
              <a:t>the variety of living organisms, including their genetic variations, and habitats in and around dense human settlements. </a:t>
            </a:r>
            <a:endParaRPr>
              <a:solidFill>
                <a:srgbClr val="3D3D3D"/>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What are ways to protect urban biodiversity?</a:t>
            </a:r>
            <a:endParaRPr/>
          </a:p>
        </p:txBody>
      </p:sp>
      <p:sp>
        <p:nvSpPr>
          <p:cNvPr id="136" name="Google Shape;136;p2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a:t>protect and build green spaces</a:t>
            </a:r>
            <a:endParaRPr/>
          </a:p>
          <a:p>
            <a:pPr marL="457200" lvl="0" indent="-342900" algn="l" rtl="0">
              <a:spcBef>
                <a:spcPts val="0"/>
              </a:spcBef>
              <a:spcAft>
                <a:spcPts val="0"/>
              </a:spcAft>
              <a:buSzPts val="1800"/>
              <a:buChar char="●"/>
            </a:pPr>
            <a:r>
              <a:rPr lang="en"/>
              <a:t>using green infrastructure</a:t>
            </a:r>
            <a:endParaRPr/>
          </a:p>
          <a:p>
            <a:pPr marL="457200" lvl="0" indent="-342900" algn="l" rtl="0">
              <a:spcBef>
                <a:spcPts val="0"/>
              </a:spcBef>
              <a:spcAft>
                <a:spcPts val="0"/>
              </a:spcAft>
              <a:buSzPts val="1800"/>
              <a:buChar char="●"/>
            </a:pPr>
            <a:r>
              <a:rPr lang="en"/>
              <a:t>protect and build wildlife corridors</a:t>
            </a:r>
            <a:endParaRPr/>
          </a:p>
          <a:p>
            <a:pPr marL="457200" lvl="0" indent="-342900" algn="l" rtl="0">
              <a:spcBef>
                <a:spcPts val="0"/>
              </a:spcBef>
              <a:spcAft>
                <a:spcPts val="0"/>
              </a:spcAft>
              <a:buSzPts val="1800"/>
              <a:buChar char="●"/>
            </a:pPr>
            <a:r>
              <a:rPr lang="en"/>
              <a:t>plant microforests</a:t>
            </a:r>
            <a:endParaRPr/>
          </a:p>
          <a:p>
            <a:pPr marL="457200" lvl="0" indent="-342900" algn="l" rtl="0">
              <a:spcBef>
                <a:spcPts val="0"/>
              </a:spcBef>
              <a:spcAft>
                <a:spcPts val="0"/>
              </a:spcAft>
              <a:buSzPts val="1800"/>
              <a:buChar char="●"/>
            </a:pPr>
            <a:r>
              <a:rPr lang="en"/>
              <a:t>encourage native species</a:t>
            </a:r>
            <a:endParaRPr/>
          </a:p>
          <a:p>
            <a:pPr marL="457200" lvl="0" indent="-342900" algn="l" rtl="0">
              <a:spcBef>
                <a:spcPts val="0"/>
              </a:spcBef>
              <a:spcAft>
                <a:spcPts val="0"/>
              </a:spcAft>
              <a:buSzPts val="1800"/>
              <a:buChar char="●"/>
            </a:pPr>
            <a:r>
              <a:rPr lang="en"/>
              <a:t>promote pollinator-friendly landscapes </a:t>
            </a:r>
            <a:endParaRPr/>
          </a:p>
          <a:p>
            <a:pPr marL="457200" lvl="0" indent="-342900" algn="l" rtl="0">
              <a:spcBef>
                <a:spcPts val="0"/>
              </a:spcBef>
              <a:spcAft>
                <a:spcPts val="0"/>
              </a:spcAft>
              <a:buSzPts val="1800"/>
              <a:buChar char="●"/>
            </a:pPr>
            <a:r>
              <a:rPr lang="en"/>
              <a:t>community engagement</a:t>
            </a:r>
            <a:endParaRPr/>
          </a:p>
          <a:p>
            <a:pPr marL="457200" lvl="0" indent="-342900" algn="l" rtl="0">
              <a:spcBef>
                <a:spcPts val="0"/>
              </a:spcBef>
              <a:spcAft>
                <a:spcPts val="0"/>
              </a:spcAft>
              <a:buSzPts val="1800"/>
              <a:buChar char="●"/>
            </a:pPr>
            <a:r>
              <a:rPr lang="en"/>
              <a:t>urban forestry </a:t>
            </a:r>
            <a:endParaRPr/>
          </a:p>
          <a:p>
            <a:pPr marL="457200" lvl="0" indent="-342900" algn="l" rtl="0">
              <a:spcBef>
                <a:spcPts val="0"/>
              </a:spcBef>
              <a:spcAft>
                <a:spcPts val="0"/>
              </a:spcAft>
              <a:buSzPts val="1800"/>
              <a:buChar char="●"/>
            </a:pPr>
            <a:r>
              <a:rPr lang="en"/>
              <a:t>ecological design in new developments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Why protect urban biodiversity?</a:t>
            </a:r>
            <a:endParaRPr/>
          </a:p>
        </p:txBody>
      </p:sp>
      <p:sp>
        <p:nvSpPr>
          <p:cNvPr id="142" name="Google Shape;142;p2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a:t>regulates temperatures</a:t>
            </a:r>
            <a:endParaRPr/>
          </a:p>
          <a:p>
            <a:pPr marL="457200" lvl="0" indent="-342900" algn="l" rtl="0">
              <a:spcBef>
                <a:spcPts val="0"/>
              </a:spcBef>
              <a:spcAft>
                <a:spcPts val="0"/>
              </a:spcAft>
              <a:buSzPts val="1800"/>
              <a:buChar char="●"/>
            </a:pPr>
            <a:r>
              <a:rPr lang="en"/>
              <a:t>improves air and water quality</a:t>
            </a:r>
            <a:endParaRPr/>
          </a:p>
          <a:p>
            <a:pPr marL="457200" lvl="0" indent="-342900" algn="l" rtl="0">
              <a:spcBef>
                <a:spcPts val="0"/>
              </a:spcBef>
              <a:spcAft>
                <a:spcPts val="0"/>
              </a:spcAft>
              <a:buSzPts val="1800"/>
              <a:buChar char="●"/>
            </a:pPr>
            <a:r>
              <a:rPr lang="en"/>
              <a:t>boosts carbon sequestration</a:t>
            </a:r>
            <a:endParaRPr/>
          </a:p>
          <a:p>
            <a:pPr marL="457200" lvl="0" indent="-342900" algn="l" rtl="0">
              <a:spcBef>
                <a:spcPts val="0"/>
              </a:spcBef>
              <a:spcAft>
                <a:spcPts val="0"/>
              </a:spcAft>
              <a:buSzPts val="1800"/>
              <a:buChar char="●"/>
            </a:pPr>
            <a:r>
              <a:rPr lang="en"/>
              <a:t>reduces flooding</a:t>
            </a:r>
            <a:endParaRPr/>
          </a:p>
          <a:p>
            <a:pPr marL="457200" lvl="0" indent="-342900" algn="l" rtl="0">
              <a:spcBef>
                <a:spcPts val="0"/>
              </a:spcBef>
              <a:spcAft>
                <a:spcPts val="0"/>
              </a:spcAft>
              <a:buSzPts val="1800"/>
              <a:buChar char="●"/>
            </a:pPr>
            <a:r>
              <a:rPr lang="en"/>
              <a:t>supports local wildlife </a:t>
            </a:r>
            <a:endParaRPr/>
          </a:p>
          <a:p>
            <a:pPr marL="457200" lvl="0" indent="-342900" algn="l" rtl="0">
              <a:spcBef>
                <a:spcPts val="0"/>
              </a:spcBef>
              <a:spcAft>
                <a:spcPts val="0"/>
              </a:spcAft>
              <a:buSzPts val="1800"/>
              <a:buChar char="●"/>
            </a:pPr>
            <a:r>
              <a:rPr lang="en"/>
              <a:t>lessens the urban heat island effect</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Looking at the definitions, does our campus have a lot of biodiversity? How do you know?</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3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What (do you think) are different ways to track biodiversity?</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3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Here are some tools to help us: </a:t>
            </a:r>
            <a:endParaRPr/>
          </a:p>
        </p:txBody>
      </p:sp>
      <p:sp>
        <p:nvSpPr>
          <p:cNvPr id="158" name="Google Shape;158;p3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u="sng">
                <a:solidFill>
                  <a:schemeClr val="hlink"/>
                </a:solidFill>
                <a:hlinkClick r:id="rId3"/>
              </a:rPr>
              <a:t>iNaturalist</a:t>
            </a:r>
            <a:r>
              <a:rPr lang="en"/>
              <a:t> </a:t>
            </a:r>
            <a:endParaRPr/>
          </a:p>
          <a:p>
            <a:pPr marL="0" lvl="0" indent="0" algn="l" rtl="0">
              <a:spcBef>
                <a:spcPts val="1200"/>
              </a:spcBef>
              <a:spcAft>
                <a:spcPts val="1200"/>
              </a:spcAft>
              <a:buNone/>
            </a:pPr>
            <a:r>
              <a:rPr lang="en" u="sng">
                <a:solidFill>
                  <a:schemeClr val="hlink"/>
                </a:solidFill>
                <a:hlinkClick r:id="rId4"/>
              </a:rPr>
              <a:t>Merlin Bird ID</a:t>
            </a:r>
            <a:r>
              <a:rPr lang="en"/>
              <a:t>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3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How should we track our school’s biodiversity?</a:t>
            </a:r>
            <a:endParaRPr/>
          </a:p>
          <a:p>
            <a:pPr marL="0" lvl="0" indent="0" algn="l" rtl="0">
              <a:spcBef>
                <a:spcPts val="0"/>
              </a:spcBef>
              <a:spcAft>
                <a:spcPts val="0"/>
              </a:spcAft>
              <a:buNone/>
            </a:pPr>
            <a:r>
              <a:rPr lang="en"/>
              <a:t>What should we track? Why?</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3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Assessment: </a:t>
            </a:r>
            <a:endParaRPr/>
          </a:p>
        </p:txBody>
      </p:sp>
      <p:sp>
        <p:nvSpPr>
          <p:cNvPr id="169" name="Google Shape;169;p3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Goal: Track our school’s biodiversity over the course of the year. </a:t>
            </a:r>
            <a:endParaRPr/>
          </a:p>
          <a:p>
            <a:pPr marL="457200" lvl="0" indent="-342900" algn="l" rtl="0">
              <a:spcBef>
                <a:spcPts val="1200"/>
              </a:spcBef>
              <a:spcAft>
                <a:spcPts val="0"/>
              </a:spcAft>
              <a:buSzPts val="1800"/>
              <a:buAutoNum type="arabicPeriod"/>
            </a:pPr>
            <a:r>
              <a:rPr lang="en"/>
              <a:t>Pick 3-5 locations</a:t>
            </a:r>
            <a:endParaRPr/>
          </a:p>
          <a:p>
            <a:pPr marL="457200" lvl="0" indent="-342900" algn="l" rtl="0">
              <a:spcBef>
                <a:spcPts val="0"/>
              </a:spcBef>
              <a:spcAft>
                <a:spcPts val="0"/>
              </a:spcAft>
              <a:buSzPts val="1800"/>
              <a:buAutoNum type="arabicPeriod"/>
            </a:pPr>
            <a:r>
              <a:rPr lang="en"/>
              <a:t>Pick what we want to track </a:t>
            </a:r>
            <a:endParaRPr/>
          </a:p>
          <a:p>
            <a:pPr marL="457200" lvl="0" indent="-342900" algn="l" rtl="0">
              <a:spcBef>
                <a:spcPts val="0"/>
              </a:spcBef>
              <a:spcAft>
                <a:spcPts val="0"/>
              </a:spcAft>
              <a:buSzPts val="1800"/>
              <a:buAutoNum type="arabicPeriod"/>
            </a:pPr>
            <a:r>
              <a:rPr lang="en"/>
              <a:t>Take our surveys</a:t>
            </a:r>
            <a:endParaRPr/>
          </a:p>
          <a:p>
            <a:pPr marL="457200" lvl="0" indent="-342900" algn="l" rtl="0">
              <a:spcBef>
                <a:spcPts val="0"/>
              </a:spcBef>
              <a:spcAft>
                <a:spcPts val="0"/>
              </a:spcAft>
              <a:buSzPts val="1800"/>
              <a:buAutoNum type="arabicPeriod"/>
            </a:pPr>
            <a:r>
              <a:rPr lang="en"/>
              <a:t>Visualize our data</a:t>
            </a:r>
            <a:endParaRPr/>
          </a:p>
          <a:p>
            <a:pPr marL="457200" lvl="0" indent="-342900" algn="l" rtl="0">
              <a:spcBef>
                <a:spcPts val="0"/>
              </a:spcBef>
              <a:spcAft>
                <a:spcPts val="0"/>
              </a:spcAft>
              <a:buSzPts val="1800"/>
              <a:buAutoNum type="arabicPeriod"/>
            </a:pPr>
            <a:r>
              <a:rPr lang="en"/>
              <a:t>Repeat steps 3-4 during Q2, Q3, and Q4</a:t>
            </a:r>
            <a:endParaRPr/>
          </a:p>
          <a:p>
            <a:pPr marL="457200" lvl="0" indent="-342900" algn="l" rtl="0">
              <a:spcBef>
                <a:spcPts val="0"/>
              </a:spcBef>
              <a:spcAft>
                <a:spcPts val="0"/>
              </a:spcAft>
              <a:buSzPts val="1800"/>
              <a:buAutoNum type="arabicPeriod"/>
            </a:pPr>
            <a:r>
              <a:rPr lang="en"/>
              <a:t>Analyze the data, making comparisons &amp; visualizing it for the year.</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3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If we’re tracking birds…</a:t>
            </a:r>
            <a:endParaRPr/>
          </a:p>
        </p:txBody>
      </p:sp>
      <p:sp>
        <p:nvSpPr>
          <p:cNvPr id="175" name="Google Shape;175;p34"/>
          <p:cNvSpPr txBox="1">
            <a:spLocks noGrp="1"/>
          </p:cNvSpPr>
          <p:nvPr>
            <p:ph type="body" idx="1"/>
          </p:nvPr>
        </p:nvSpPr>
        <p:spPr>
          <a:xfrm>
            <a:off x="311700" y="1152475"/>
            <a:ext cx="44667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download the app &amp; create an account</a:t>
            </a:r>
            <a:endParaRPr/>
          </a:p>
          <a:p>
            <a:pPr marL="457200" lvl="0" indent="-342900" algn="l" rtl="0">
              <a:spcBef>
                <a:spcPts val="1200"/>
              </a:spcBef>
              <a:spcAft>
                <a:spcPts val="0"/>
              </a:spcAft>
              <a:buSzPts val="1800"/>
              <a:buChar char="-"/>
            </a:pPr>
            <a:r>
              <a:rPr lang="en"/>
              <a:t>make a list of the birds Merlin hears</a:t>
            </a:r>
            <a:endParaRPr/>
          </a:p>
          <a:p>
            <a:pPr marL="457200" lvl="0" indent="-342900" algn="l" rtl="0">
              <a:spcBef>
                <a:spcPts val="0"/>
              </a:spcBef>
              <a:spcAft>
                <a:spcPts val="0"/>
              </a:spcAft>
              <a:buSzPts val="1800"/>
              <a:buChar char="-"/>
            </a:pPr>
            <a:r>
              <a:rPr lang="en"/>
              <a:t>share with the class</a:t>
            </a:r>
            <a:endParaRPr/>
          </a:p>
          <a:p>
            <a:pPr marL="0" lvl="0" indent="0" algn="l" rtl="0">
              <a:spcBef>
                <a:spcPts val="1200"/>
              </a:spcBef>
              <a:spcAft>
                <a:spcPts val="0"/>
              </a:spcAft>
              <a:buNone/>
            </a:pPr>
            <a:endParaRPr/>
          </a:p>
          <a:p>
            <a:pPr marL="0" lvl="0" indent="0" algn="l" rtl="0">
              <a:spcBef>
                <a:spcPts val="1200"/>
              </a:spcBef>
              <a:spcAft>
                <a:spcPts val="1200"/>
              </a:spcAft>
              <a:buNone/>
            </a:pPr>
            <a:r>
              <a:rPr lang="en"/>
              <a:t>did Merlin hear the same birds for everyone? why do you think that is? </a:t>
            </a:r>
            <a:endParaRPr/>
          </a:p>
        </p:txBody>
      </p:sp>
      <p:pic>
        <p:nvPicPr>
          <p:cNvPr id="176" name="Google Shape;176;p34"/>
          <p:cNvPicPr preferRelativeResize="0"/>
          <p:nvPr/>
        </p:nvPicPr>
        <p:blipFill>
          <a:blip r:embed="rId3">
            <a:alphaModFix/>
          </a:blip>
          <a:stretch>
            <a:fillRect/>
          </a:stretch>
        </p:blipFill>
        <p:spPr>
          <a:xfrm>
            <a:off x="5225059" y="0"/>
            <a:ext cx="3659232" cy="5143499"/>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pic>
        <p:nvPicPr>
          <p:cNvPr id="181" name="Google Shape;181;p35"/>
          <p:cNvPicPr preferRelativeResize="0"/>
          <p:nvPr/>
        </p:nvPicPr>
        <p:blipFill>
          <a:blip r:embed="rId3">
            <a:alphaModFix/>
          </a:blip>
          <a:stretch>
            <a:fillRect/>
          </a:stretch>
        </p:blipFill>
        <p:spPr>
          <a:xfrm>
            <a:off x="311700" y="143025"/>
            <a:ext cx="3429000" cy="45720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3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If we’re tracking plants, insects …</a:t>
            </a:r>
            <a:endParaRPr/>
          </a:p>
        </p:txBody>
      </p:sp>
      <p:sp>
        <p:nvSpPr>
          <p:cNvPr id="187" name="Google Shape;187;p36"/>
          <p:cNvSpPr txBox="1">
            <a:spLocks noGrp="1"/>
          </p:cNvSpPr>
          <p:nvPr>
            <p:ph type="body" idx="1"/>
          </p:nvPr>
        </p:nvSpPr>
        <p:spPr>
          <a:xfrm>
            <a:off x="311700" y="1152475"/>
            <a:ext cx="2028000" cy="3416400"/>
          </a:xfrm>
          <a:prstGeom prst="rect">
            <a:avLst/>
          </a:prstGeom>
        </p:spPr>
        <p:txBody>
          <a:bodyPr spcFirstLastPara="1" wrap="square" lIns="91425" tIns="91425" rIns="91425" bIns="91425" anchor="t" anchorCtr="0">
            <a:normAutofit fontScale="92500" lnSpcReduction="20000"/>
          </a:bodyPr>
          <a:lstStyle/>
          <a:p>
            <a:pPr marL="0" lvl="0" indent="0" algn="l" rtl="0">
              <a:spcBef>
                <a:spcPts val="0"/>
              </a:spcBef>
              <a:spcAft>
                <a:spcPts val="0"/>
              </a:spcAft>
              <a:buNone/>
            </a:pPr>
            <a:r>
              <a:rPr lang="en"/>
              <a:t>download the app &amp; create an account</a:t>
            </a:r>
            <a:endParaRPr/>
          </a:p>
          <a:p>
            <a:pPr marL="457200" lvl="0" indent="-334328" algn="l" rtl="0">
              <a:spcBef>
                <a:spcPts val="1200"/>
              </a:spcBef>
              <a:spcAft>
                <a:spcPts val="0"/>
              </a:spcAft>
              <a:buSzPct val="100000"/>
              <a:buChar char="-"/>
            </a:pPr>
            <a:r>
              <a:rPr lang="en"/>
              <a:t>walk around the space &amp; make a note of all of the plants</a:t>
            </a:r>
            <a:endParaRPr/>
          </a:p>
          <a:p>
            <a:pPr marL="457200" lvl="0" indent="-334328" algn="l" rtl="0">
              <a:spcBef>
                <a:spcPts val="0"/>
              </a:spcBef>
              <a:spcAft>
                <a:spcPts val="0"/>
              </a:spcAft>
              <a:buSzPct val="100000"/>
              <a:buChar char="-"/>
            </a:pPr>
            <a:r>
              <a:rPr lang="en"/>
              <a:t>if you don’t know the plant, look it up!</a:t>
            </a:r>
            <a:endParaRPr/>
          </a:p>
        </p:txBody>
      </p:sp>
      <p:pic>
        <p:nvPicPr>
          <p:cNvPr id="188" name="Google Shape;188;p36"/>
          <p:cNvPicPr preferRelativeResize="0"/>
          <p:nvPr/>
        </p:nvPicPr>
        <p:blipFill>
          <a:blip r:embed="rId3">
            <a:alphaModFix/>
          </a:blip>
          <a:stretch>
            <a:fillRect/>
          </a:stretch>
        </p:blipFill>
        <p:spPr>
          <a:xfrm>
            <a:off x="2543976" y="984263"/>
            <a:ext cx="6346624" cy="37528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pic>
        <p:nvPicPr>
          <p:cNvPr id="193" name="Google Shape;193;p37"/>
          <p:cNvPicPr preferRelativeResize="0"/>
          <p:nvPr/>
        </p:nvPicPr>
        <p:blipFill>
          <a:blip r:embed="rId3">
            <a:alphaModFix/>
          </a:blip>
          <a:stretch>
            <a:fillRect/>
          </a:stretch>
        </p:blipFill>
        <p:spPr>
          <a:xfrm rot="-5400000">
            <a:off x="5143492" y="224449"/>
            <a:ext cx="3429000" cy="4572000"/>
          </a:xfrm>
          <a:prstGeom prst="rect">
            <a:avLst/>
          </a:prstGeom>
          <a:noFill/>
          <a:ln>
            <a:noFill/>
          </a:ln>
        </p:spPr>
      </p:pic>
      <p:pic>
        <p:nvPicPr>
          <p:cNvPr id="194" name="Google Shape;194;p37"/>
          <p:cNvPicPr preferRelativeResize="0"/>
          <p:nvPr/>
        </p:nvPicPr>
        <p:blipFill>
          <a:blip r:embed="rId4">
            <a:alphaModFix/>
          </a:blip>
          <a:stretch>
            <a:fillRect/>
          </a:stretch>
        </p:blipFill>
        <p:spPr>
          <a:xfrm rot="-5400000">
            <a:off x="571500" y="214550"/>
            <a:ext cx="3429000" cy="45720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pic>
        <p:nvPicPr>
          <p:cNvPr id="199" name="Google Shape;199;p38"/>
          <p:cNvPicPr preferRelativeResize="0"/>
          <p:nvPr/>
        </p:nvPicPr>
        <p:blipFill>
          <a:blip r:embed="rId3">
            <a:alphaModFix/>
          </a:blip>
          <a:stretch>
            <a:fillRect/>
          </a:stretch>
        </p:blipFill>
        <p:spPr>
          <a:xfrm rot="-5400000">
            <a:off x="5143500" y="76625"/>
            <a:ext cx="3429000" cy="4572000"/>
          </a:xfrm>
          <a:prstGeom prst="rect">
            <a:avLst/>
          </a:prstGeom>
          <a:noFill/>
          <a:ln>
            <a:noFill/>
          </a:ln>
        </p:spPr>
      </p:pic>
      <p:pic>
        <p:nvPicPr>
          <p:cNvPr id="200" name="Google Shape;200;p38"/>
          <p:cNvPicPr preferRelativeResize="0"/>
          <p:nvPr/>
        </p:nvPicPr>
        <p:blipFill>
          <a:blip r:embed="rId4">
            <a:alphaModFix/>
          </a:blip>
          <a:stretch>
            <a:fillRect/>
          </a:stretch>
        </p:blipFill>
        <p:spPr>
          <a:xfrm rot="-5400000">
            <a:off x="664075" y="76625"/>
            <a:ext cx="3429000" cy="45720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3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If we’re tracking animals…</a:t>
            </a:r>
            <a:endParaRPr/>
          </a:p>
        </p:txBody>
      </p:sp>
      <p:pic>
        <p:nvPicPr>
          <p:cNvPr id="206" name="Google Shape;206;p39"/>
          <p:cNvPicPr preferRelativeResize="0"/>
          <p:nvPr/>
        </p:nvPicPr>
        <p:blipFill>
          <a:blip r:embed="rId3">
            <a:alphaModFix/>
          </a:blip>
          <a:stretch>
            <a:fillRect/>
          </a:stretch>
        </p:blipFill>
        <p:spPr>
          <a:xfrm>
            <a:off x="4876097" y="1017725"/>
            <a:ext cx="4119950" cy="3784676"/>
          </a:xfrm>
          <a:prstGeom prst="rect">
            <a:avLst/>
          </a:prstGeom>
          <a:noFill/>
          <a:ln>
            <a:noFill/>
          </a:ln>
        </p:spPr>
      </p:pic>
      <p:pic>
        <p:nvPicPr>
          <p:cNvPr id="207" name="Google Shape;207;p39"/>
          <p:cNvPicPr preferRelativeResize="0"/>
          <p:nvPr/>
        </p:nvPicPr>
        <p:blipFill>
          <a:blip r:embed="rId4">
            <a:alphaModFix/>
          </a:blip>
          <a:stretch>
            <a:fillRect/>
          </a:stretch>
        </p:blipFill>
        <p:spPr>
          <a:xfrm>
            <a:off x="796524" y="1074700"/>
            <a:ext cx="3055199" cy="4016876"/>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4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Let’s go collect data!</a:t>
            </a:r>
            <a:endParaRPr/>
          </a:p>
        </p:txBody>
      </p:sp>
      <p:sp>
        <p:nvSpPr>
          <p:cNvPr id="213" name="Google Shape;213;p4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bring your nature journals!</a:t>
            </a:r>
            <a:endParaRPr/>
          </a:p>
        </p:txBody>
      </p:sp>
      <p:graphicFrame>
        <p:nvGraphicFramePr>
          <p:cNvPr id="214" name="Google Shape;214;p40"/>
          <p:cNvGraphicFramePr/>
          <p:nvPr/>
        </p:nvGraphicFramePr>
        <p:xfrm>
          <a:off x="1974300" y="1684650"/>
          <a:ext cx="3000000" cy="3000000"/>
        </p:xfrm>
        <a:graphic>
          <a:graphicData uri="http://schemas.openxmlformats.org/drawingml/2006/table">
            <a:tbl>
              <a:tblPr>
                <a:noFill/>
                <a:tableStyleId>{5CBC0F71-624C-4A27-9EFD-8FD39E0F8DB3}</a:tableStyleId>
              </a:tblPr>
              <a:tblGrid>
                <a:gridCol w="6858000">
                  <a:extLst>
                    <a:ext uri="{9D8B030D-6E8A-4147-A177-3AD203B41FA5}">
                      <a16:colId xmlns:a16="http://schemas.microsoft.com/office/drawing/2014/main" val="20000"/>
                    </a:ext>
                  </a:extLst>
                </a:gridCol>
              </a:tblGrid>
              <a:tr h="0">
                <a:tc>
                  <a:txBody>
                    <a:bodyPr/>
                    <a:lstStyle/>
                    <a:p>
                      <a:pPr marL="0" lvl="0" indent="0" algn="l" rtl="0">
                        <a:spcBef>
                          <a:spcPts val="0"/>
                        </a:spcBef>
                        <a:spcAft>
                          <a:spcPts val="0"/>
                        </a:spcAft>
                        <a:buNone/>
                      </a:pPr>
                      <a:r>
                        <a:rPr lang="en" sz="1100"/>
                        <a:t>Question: </a:t>
                      </a:r>
                      <a:endParaRPr sz="1100"/>
                    </a:p>
                    <a:p>
                      <a:pPr marL="0" lvl="0" indent="0" algn="l" rtl="0">
                        <a:spcBef>
                          <a:spcPts val="0"/>
                        </a:spcBef>
                        <a:spcAft>
                          <a:spcPts val="0"/>
                        </a:spcAft>
                        <a:buNone/>
                      </a:pPr>
                      <a:endParaRPr sz="1100"/>
                    </a:p>
                    <a:p>
                      <a:pPr marL="0" lvl="0" indent="0" algn="l" rtl="0">
                        <a:spcBef>
                          <a:spcPts val="0"/>
                        </a:spcBef>
                        <a:spcAft>
                          <a:spcPts val="0"/>
                        </a:spcAft>
                        <a:buNone/>
                      </a:pPr>
                      <a:endParaRPr sz="1100"/>
                    </a:p>
                    <a:p>
                      <a:pPr marL="0" lvl="0" indent="0" algn="l" rtl="0">
                        <a:spcBef>
                          <a:spcPts val="0"/>
                        </a:spcBef>
                        <a:spcAft>
                          <a:spcPts val="0"/>
                        </a:spcAft>
                        <a:buNone/>
                      </a:pPr>
                      <a:endParaRPr sz="1100"/>
                    </a:p>
                    <a:p>
                      <a:pPr marL="0" lvl="0" indent="0" algn="l" rtl="0">
                        <a:spcBef>
                          <a:spcPts val="0"/>
                        </a:spcBef>
                        <a:spcAft>
                          <a:spcPts val="0"/>
                        </a:spcAft>
                        <a:buNone/>
                      </a:pPr>
                      <a:endParaRPr sz="1100"/>
                    </a:p>
                  </a:txBody>
                  <a:tcPr marL="63500" marR="63500" marT="63500" marB="63500"/>
                </a:tc>
                <a:extLst>
                  <a:ext uri="{0D108BD9-81ED-4DB2-BD59-A6C34878D82A}">
                    <a16:rowId xmlns:a16="http://schemas.microsoft.com/office/drawing/2014/main" val="10000"/>
                  </a:ext>
                </a:extLst>
              </a:tr>
              <a:tr h="0">
                <a:tc>
                  <a:txBody>
                    <a:bodyPr/>
                    <a:lstStyle/>
                    <a:p>
                      <a:pPr marL="0" lvl="0" indent="0" algn="l" rtl="0">
                        <a:spcBef>
                          <a:spcPts val="0"/>
                        </a:spcBef>
                        <a:spcAft>
                          <a:spcPts val="0"/>
                        </a:spcAft>
                        <a:buNone/>
                      </a:pPr>
                      <a:r>
                        <a:rPr lang="en" sz="1100"/>
                        <a:t>Data: </a:t>
                      </a:r>
                      <a:endParaRPr sz="1100"/>
                    </a:p>
                    <a:p>
                      <a:pPr marL="0" lvl="0" indent="0" algn="l" rtl="0">
                        <a:spcBef>
                          <a:spcPts val="0"/>
                        </a:spcBef>
                        <a:spcAft>
                          <a:spcPts val="0"/>
                        </a:spcAft>
                        <a:buNone/>
                      </a:pPr>
                      <a:endParaRPr sz="1100"/>
                    </a:p>
                    <a:p>
                      <a:pPr marL="0" lvl="0" indent="0" algn="l" rtl="0">
                        <a:spcBef>
                          <a:spcPts val="0"/>
                        </a:spcBef>
                        <a:spcAft>
                          <a:spcPts val="0"/>
                        </a:spcAft>
                        <a:buNone/>
                      </a:pPr>
                      <a:endParaRPr sz="1100"/>
                    </a:p>
                    <a:p>
                      <a:pPr marL="0" lvl="0" indent="0" algn="l" rtl="0">
                        <a:spcBef>
                          <a:spcPts val="0"/>
                        </a:spcBef>
                        <a:spcAft>
                          <a:spcPts val="0"/>
                        </a:spcAft>
                        <a:buNone/>
                      </a:pPr>
                      <a:endParaRPr sz="1100"/>
                    </a:p>
                    <a:p>
                      <a:pPr marL="0" lvl="0" indent="0" algn="l" rtl="0">
                        <a:spcBef>
                          <a:spcPts val="0"/>
                        </a:spcBef>
                        <a:spcAft>
                          <a:spcPts val="0"/>
                        </a:spcAft>
                        <a:buNone/>
                      </a:pPr>
                      <a:endParaRPr sz="1100"/>
                    </a:p>
                    <a:p>
                      <a:pPr marL="0" lvl="0" indent="0" algn="l" rtl="0">
                        <a:spcBef>
                          <a:spcPts val="0"/>
                        </a:spcBef>
                        <a:spcAft>
                          <a:spcPts val="0"/>
                        </a:spcAft>
                        <a:buNone/>
                      </a:pPr>
                      <a:endParaRPr sz="1100"/>
                    </a:p>
                    <a:p>
                      <a:pPr marL="0" lvl="0" indent="0" algn="l" rtl="0">
                        <a:spcBef>
                          <a:spcPts val="0"/>
                        </a:spcBef>
                        <a:spcAft>
                          <a:spcPts val="0"/>
                        </a:spcAft>
                        <a:buNone/>
                      </a:pPr>
                      <a:endParaRPr sz="1100"/>
                    </a:p>
                    <a:p>
                      <a:pPr marL="0" lvl="0" indent="0" algn="l" rtl="0">
                        <a:spcBef>
                          <a:spcPts val="0"/>
                        </a:spcBef>
                        <a:spcAft>
                          <a:spcPts val="0"/>
                        </a:spcAft>
                        <a:buNone/>
                      </a:pPr>
                      <a:endParaRPr sz="1100"/>
                    </a:p>
                    <a:p>
                      <a:pPr marL="0" lvl="0" indent="0" algn="l" rtl="0">
                        <a:spcBef>
                          <a:spcPts val="0"/>
                        </a:spcBef>
                        <a:spcAft>
                          <a:spcPts val="0"/>
                        </a:spcAft>
                        <a:buNone/>
                      </a:pPr>
                      <a:endParaRPr sz="1100"/>
                    </a:p>
                    <a:p>
                      <a:pPr marL="0" lvl="0" indent="0" algn="l" rtl="0">
                        <a:spcBef>
                          <a:spcPts val="0"/>
                        </a:spcBef>
                        <a:spcAft>
                          <a:spcPts val="0"/>
                        </a:spcAft>
                        <a:buNone/>
                      </a:pPr>
                      <a:endParaRPr sz="1100"/>
                    </a:p>
                    <a:p>
                      <a:pPr marL="0" lvl="0" indent="0" algn="l" rtl="0">
                        <a:spcBef>
                          <a:spcPts val="0"/>
                        </a:spcBef>
                        <a:spcAft>
                          <a:spcPts val="0"/>
                        </a:spcAft>
                        <a:buNone/>
                      </a:pPr>
                      <a:endParaRPr sz="1100"/>
                    </a:p>
                    <a:p>
                      <a:pPr marL="0" lvl="0" indent="0" algn="l" rtl="0">
                        <a:spcBef>
                          <a:spcPts val="0"/>
                        </a:spcBef>
                        <a:spcAft>
                          <a:spcPts val="0"/>
                        </a:spcAft>
                        <a:buNone/>
                      </a:pPr>
                      <a:endParaRPr sz="1100"/>
                    </a:p>
                  </a:txBody>
                  <a:tcPr marL="63500" marR="63500" marT="63500" marB="63500"/>
                </a:tc>
                <a:extLst>
                  <a:ext uri="{0D108BD9-81ED-4DB2-BD59-A6C34878D82A}">
                    <a16:rowId xmlns:a16="http://schemas.microsoft.com/office/drawing/2014/main" val="10001"/>
                  </a:ext>
                </a:extLst>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Shape 218"/>
        <p:cNvGrpSpPr/>
        <p:nvPr/>
      </p:nvGrpSpPr>
      <p:grpSpPr>
        <a:xfrm>
          <a:off x="0" y="0"/>
          <a:ext cx="0" cy="0"/>
          <a:chOff x="0" y="0"/>
          <a:chExt cx="0" cy="0"/>
        </a:xfrm>
      </p:grpSpPr>
      <p:sp>
        <p:nvSpPr>
          <p:cNvPr id="219" name="Google Shape;219;p4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Extension</a:t>
            </a:r>
            <a:endParaRPr/>
          </a:p>
        </p:txBody>
      </p:sp>
      <p:sp>
        <p:nvSpPr>
          <p:cNvPr id="220" name="Google Shape;220;p4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AutoNum type="arabicPeriod"/>
            </a:pPr>
            <a:r>
              <a:rPr lang="en"/>
              <a:t>Ironwood Tree Experience </a:t>
            </a:r>
            <a:r>
              <a:rPr lang="en" u="sng">
                <a:solidFill>
                  <a:schemeClr val="accent5"/>
                </a:solidFill>
                <a:hlinkClick r:id="rId3">
                  <a:extLst>
                    <a:ext uri="{A12FA001-AC4F-418D-AE19-62706E023703}">
                      <ahyp:hlinkClr xmlns:ahyp="http://schemas.microsoft.com/office/drawing/2018/hyperlinkcolor" val="tx"/>
                    </a:ext>
                  </a:extLst>
                </a:hlinkClick>
              </a:rPr>
              <a:t>W.A.T.E.R Field Study</a:t>
            </a:r>
            <a:r>
              <a:rPr lang="en"/>
              <a:t>: </a:t>
            </a:r>
            <a:endParaRPr/>
          </a:p>
          <a:p>
            <a:pPr marL="914400" lvl="1" indent="-317500" algn="l" rtl="0">
              <a:spcBef>
                <a:spcPts val="0"/>
              </a:spcBef>
              <a:spcAft>
                <a:spcPts val="0"/>
              </a:spcAft>
              <a:buSzPts val="1400"/>
              <a:buAutoNum type="alphaLcPeriod"/>
            </a:pPr>
            <a:r>
              <a:rPr lang="en"/>
              <a:t>Contact </a:t>
            </a:r>
            <a:r>
              <a:rPr lang="en" u="sng">
                <a:solidFill>
                  <a:schemeClr val="accent5"/>
                </a:solidFill>
                <a:hlinkClick r:id="rId4">
                  <a:extLst>
                    <a:ext uri="{A12FA001-AC4F-418D-AE19-62706E023703}">
                      <ahyp:hlinkClr xmlns:ahyp="http://schemas.microsoft.com/office/drawing/2018/hyperlinkcolor" val="tx"/>
                    </a:ext>
                  </a:extLst>
                </a:hlinkClick>
              </a:rPr>
              <a:t>Deborah@ironwoodtreeexperience.org</a:t>
            </a:r>
            <a:r>
              <a:rPr lang="en"/>
              <a:t> to set up a field trip. </a:t>
            </a:r>
            <a:r>
              <a:rPr lang="en" u="sng">
                <a:solidFill>
                  <a:schemeClr val="hlink"/>
                </a:solidFill>
                <a:hlinkClick r:id="rId5"/>
              </a:rPr>
              <a:t>BioBlitz</a:t>
            </a:r>
            <a:r>
              <a:rPr lang="en"/>
              <a:t> would be a good field trip for this topic. </a:t>
            </a:r>
            <a:endParaRPr/>
          </a:p>
          <a:p>
            <a:pPr marL="0" lvl="0" indent="0" algn="l" rtl="0">
              <a:spcBef>
                <a:spcPts val="1200"/>
              </a:spcBef>
              <a:spcAft>
                <a:spcPts val="1200"/>
              </a:spcAft>
              <a:buNone/>
            </a:pP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CE5CD"/>
        </a:solidFill>
        <a:effectLst/>
      </p:bgPr>
    </p:bg>
    <p:spTree>
      <p:nvGrpSpPr>
        <p:cNvPr id="1" name="Shape 224"/>
        <p:cNvGrpSpPr/>
        <p:nvPr/>
      </p:nvGrpSpPr>
      <p:grpSpPr>
        <a:xfrm>
          <a:off x="0" y="0"/>
          <a:ext cx="0" cy="0"/>
          <a:chOff x="0" y="0"/>
          <a:chExt cx="0" cy="0"/>
        </a:xfrm>
      </p:grpSpPr>
      <p:sp>
        <p:nvSpPr>
          <p:cNvPr id="225" name="Google Shape;225;p42"/>
          <p:cNvSpPr txBox="1">
            <a:spLocks noGrp="1"/>
          </p:cNvSpPr>
          <p:nvPr>
            <p:ph type="title"/>
          </p:nvPr>
        </p:nvSpPr>
        <p:spPr>
          <a:xfrm>
            <a:off x="311700" y="1013850"/>
            <a:ext cx="8520600" cy="841800"/>
          </a:xfrm>
          <a:prstGeom prst="rect">
            <a:avLst/>
          </a:prstGeom>
        </p:spPr>
        <p:txBody>
          <a:bodyPr spcFirstLastPara="1" wrap="square" lIns="91425" tIns="91425" rIns="91425" bIns="91425" anchor="ctr" anchorCtr="0">
            <a:normAutofit fontScale="90000"/>
          </a:bodyPr>
          <a:lstStyle/>
          <a:p>
            <a:pPr marL="0" lvl="0" indent="0" algn="ctr" rtl="0">
              <a:spcBef>
                <a:spcPts val="0"/>
              </a:spcBef>
              <a:spcAft>
                <a:spcPts val="0"/>
              </a:spcAft>
              <a:buNone/>
            </a:pPr>
            <a:r>
              <a:rPr lang="en"/>
              <a:t>How can we represent (this) data in a meaningful way?</a:t>
            </a:r>
            <a:endParaRPr/>
          </a:p>
        </p:txBody>
      </p:sp>
      <p:graphicFrame>
        <p:nvGraphicFramePr>
          <p:cNvPr id="226" name="Google Shape;226;p42"/>
          <p:cNvGraphicFramePr/>
          <p:nvPr/>
        </p:nvGraphicFramePr>
        <p:xfrm>
          <a:off x="1133475" y="2490450"/>
          <a:ext cx="3000000" cy="3000000"/>
        </p:xfrm>
        <a:graphic>
          <a:graphicData uri="http://schemas.openxmlformats.org/drawingml/2006/table">
            <a:tbl>
              <a:tblPr>
                <a:noFill/>
                <a:tableStyleId>{5CBC0F71-624C-4A27-9EFD-8FD39E0F8DB3}</a:tableStyleId>
              </a:tblPr>
              <a:tblGrid>
                <a:gridCol w="1304925">
                  <a:extLst>
                    <a:ext uri="{9D8B030D-6E8A-4147-A177-3AD203B41FA5}">
                      <a16:colId xmlns:a16="http://schemas.microsoft.com/office/drawing/2014/main" val="20000"/>
                    </a:ext>
                  </a:extLst>
                </a:gridCol>
                <a:gridCol w="5572125">
                  <a:extLst>
                    <a:ext uri="{9D8B030D-6E8A-4147-A177-3AD203B41FA5}">
                      <a16:colId xmlns:a16="http://schemas.microsoft.com/office/drawing/2014/main" val="20001"/>
                    </a:ext>
                  </a:extLst>
                </a:gridCol>
              </a:tblGrid>
              <a:tr h="0">
                <a:tc>
                  <a:txBody>
                    <a:bodyPr/>
                    <a:lstStyle/>
                    <a:p>
                      <a:pPr marL="0" lvl="0" indent="0" algn="l" rtl="0">
                        <a:spcBef>
                          <a:spcPts val="0"/>
                        </a:spcBef>
                        <a:spcAft>
                          <a:spcPts val="0"/>
                        </a:spcAft>
                        <a:buNone/>
                      </a:pPr>
                      <a:r>
                        <a:rPr lang="en" sz="1100" b="1">
                          <a:latin typeface="Avenir"/>
                          <a:ea typeface="Avenir"/>
                          <a:cs typeface="Avenir"/>
                          <a:sym typeface="Avenir"/>
                        </a:rPr>
                        <a:t>Learning Target: What am I learning today?</a:t>
                      </a:r>
                      <a:endParaRPr sz="1100" b="1">
                        <a:latin typeface="Avenir"/>
                        <a:ea typeface="Avenir"/>
                        <a:cs typeface="Avenir"/>
                        <a:sym typeface="Avenir"/>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100">
                          <a:latin typeface="Avenir"/>
                          <a:ea typeface="Avenir"/>
                          <a:cs typeface="Avenir"/>
                          <a:sym typeface="Avenir"/>
                        </a:rPr>
                        <a:t>I am learning: how to visualize data in interesting and unique ways</a:t>
                      </a:r>
                      <a:endParaRPr sz="1100">
                        <a:latin typeface="Avenir"/>
                        <a:ea typeface="Avenir"/>
                        <a:cs typeface="Avenir"/>
                        <a:sym typeface="Avenir"/>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0">
                <a:tc>
                  <a:txBody>
                    <a:bodyPr/>
                    <a:lstStyle/>
                    <a:p>
                      <a:pPr marL="0" lvl="0" indent="0" algn="l" rtl="0">
                        <a:spcBef>
                          <a:spcPts val="0"/>
                        </a:spcBef>
                        <a:spcAft>
                          <a:spcPts val="0"/>
                        </a:spcAft>
                        <a:buNone/>
                      </a:pPr>
                      <a:r>
                        <a:rPr lang="en" sz="1100" b="1">
                          <a:latin typeface="Avenir"/>
                          <a:ea typeface="Avenir"/>
                          <a:cs typeface="Avenir"/>
                          <a:sym typeface="Avenir"/>
                        </a:rPr>
                        <a:t>Success Criteria: How will I know that I have learned it?</a:t>
                      </a:r>
                      <a:endParaRPr sz="1100" b="1">
                        <a:latin typeface="Avenir"/>
                        <a:ea typeface="Avenir"/>
                        <a:cs typeface="Avenir"/>
                        <a:sym typeface="Avenir"/>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100">
                          <a:latin typeface="Avenir"/>
                          <a:ea typeface="Avenir"/>
                          <a:cs typeface="Avenir"/>
                          <a:sym typeface="Avenir"/>
                        </a:rPr>
                        <a:t>I can: analyze data and represent it visually – either graphically or in a unique way.</a:t>
                      </a:r>
                      <a:endParaRPr sz="1100">
                        <a:latin typeface="Avenir"/>
                        <a:ea typeface="Avenir"/>
                        <a:cs typeface="Avenir"/>
                        <a:sym typeface="Avenir"/>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0">
                <a:tc>
                  <a:txBody>
                    <a:bodyPr/>
                    <a:lstStyle/>
                    <a:p>
                      <a:pPr marL="0" lvl="0" indent="0" algn="l" rtl="0">
                        <a:spcBef>
                          <a:spcPts val="0"/>
                        </a:spcBef>
                        <a:spcAft>
                          <a:spcPts val="0"/>
                        </a:spcAft>
                        <a:buNone/>
                      </a:pPr>
                      <a:r>
                        <a:rPr lang="en" sz="1100" b="1">
                          <a:latin typeface="Avenir"/>
                          <a:ea typeface="Avenir"/>
                          <a:cs typeface="Avenir"/>
                          <a:sym typeface="Avenir"/>
                        </a:rPr>
                        <a:t>Why am I learning this?</a:t>
                      </a:r>
                      <a:endParaRPr sz="1100" b="1">
                        <a:latin typeface="Avenir"/>
                        <a:ea typeface="Avenir"/>
                        <a:cs typeface="Avenir"/>
                        <a:sym typeface="Avenir"/>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100">
                          <a:latin typeface="Avenir"/>
                          <a:ea typeface="Avenir"/>
                          <a:cs typeface="Avenir"/>
                          <a:sym typeface="Avenir"/>
                        </a:rPr>
                        <a:t>This is important because learning different ways to present data will aid in comprehension and communication. It also allows us to be creative in the ways that we present our data. </a:t>
                      </a:r>
                      <a:endParaRPr sz="1100">
                        <a:latin typeface="Avenir"/>
                        <a:ea typeface="Avenir"/>
                        <a:cs typeface="Avenir"/>
                        <a:sym typeface="Avenir"/>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230"/>
        <p:cNvGrpSpPr/>
        <p:nvPr/>
      </p:nvGrpSpPr>
      <p:grpSpPr>
        <a:xfrm>
          <a:off x="0" y="0"/>
          <a:ext cx="0" cy="0"/>
          <a:chOff x="0" y="0"/>
          <a:chExt cx="0" cy="0"/>
        </a:xfrm>
      </p:grpSpPr>
      <p:sp>
        <p:nvSpPr>
          <p:cNvPr id="231" name="Google Shape;231;p4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Assessment: </a:t>
            </a:r>
            <a:endParaRPr/>
          </a:p>
        </p:txBody>
      </p:sp>
      <p:sp>
        <p:nvSpPr>
          <p:cNvPr id="232" name="Google Shape;232;p4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Goal: create a graph or some sort of data visualization that makes sense of the biodiversity data. </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4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Now that we have our data, we need to make sense of it:</a:t>
            </a:r>
            <a:endParaRPr/>
          </a:p>
        </p:txBody>
      </p:sp>
      <p:sp>
        <p:nvSpPr>
          <p:cNvPr id="238" name="Google Shape;238;p4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AutoNum type="arabicPeriod"/>
            </a:pPr>
            <a:r>
              <a:rPr lang="en"/>
              <a:t>data analysis</a:t>
            </a:r>
            <a:endParaRPr/>
          </a:p>
          <a:p>
            <a:pPr marL="914400" lvl="1" indent="-317500" algn="l" rtl="0">
              <a:spcBef>
                <a:spcPts val="0"/>
              </a:spcBef>
              <a:spcAft>
                <a:spcPts val="0"/>
              </a:spcAft>
              <a:buSzPts val="1400"/>
              <a:buAutoNum type="alphaLcPeriod"/>
            </a:pPr>
            <a:r>
              <a:rPr lang="en"/>
              <a:t>asking critical questions</a:t>
            </a:r>
            <a:endParaRPr/>
          </a:p>
          <a:p>
            <a:pPr marL="914400" lvl="1" indent="-317500" algn="l" rtl="0">
              <a:spcBef>
                <a:spcPts val="0"/>
              </a:spcBef>
              <a:spcAft>
                <a:spcPts val="0"/>
              </a:spcAft>
              <a:buSzPts val="1400"/>
              <a:buAutoNum type="alphaLcPeriod"/>
            </a:pPr>
            <a:r>
              <a:rPr lang="en"/>
              <a:t>creating a “traditional” graph</a:t>
            </a:r>
            <a:endParaRPr/>
          </a:p>
          <a:p>
            <a:pPr marL="914400" lvl="1" indent="-317500" algn="l" rtl="0">
              <a:spcBef>
                <a:spcPts val="0"/>
              </a:spcBef>
              <a:spcAft>
                <a:spcPts val="0"/>
              </a:spcAft>
              <a:buSzPts val="1400"/>
              <a:buAutoNum type="alphaLcPeriod"/>
            </a:pPr>
            <a:r>
              <a:rPr lang="en"/>
              <a:t>brainstorm ideas for a unique data visualization</a:t>
            </a:r>
            <a:endParaRPr/>
          </a:p>
          <a:p>
            <a:pPr marL="457200" lvl="0" indent="-342900" algn="l" rtl="0">
              <a:spcBef>
                <a:spcPts val="0"/>
              </a:spcBef>
              <a:spcAft>
                <a:spcPts val="0"/>
              </a:spcAft>
              <a:buSzPts val="1800"/>
              <a:buAutoNum type="arabicPeriod"/>
            </a:pPr>
            <a:r>
              <a:rPr lang="en"/>
              <a:t>visualization</a:t>
            </a:r>
            <a:endParaRPr/>
          </a:p>
          <a:p>
            <a:pPr marL="914400" lvl="1" indent="-317500" algn="l" rtl="0">
              <a:spcBef>
                <a:spcPts val="0"/>
              </a:spcBef>
              <a:spcAft>
                <a:spcPts val="0"/>
              </a:spcAft>
              <a:buSzPts val="1400"/>
              <a:buAutoNum type="alphaLcPeriod"/>
            </a:pPr>
            <a:r>
              <a:rPr lang="en"/>
              <a:t>include a title &amp; a key</a:t>
            </a:r>
            <a:endParaRPr/>
          </a:p>
          <a:p>
            <a:pPr marL="914400" lvl="1" indent="-317500" algn="l" rtl="0">
              <a:spcBef>
                <a:spcPts val="0"/>
              </a:spcBef>
              <a:spcAft>
                <a:spcPts val="0"/>
              </a:spcAft>
              <a:buSzPts val="1400"/>
              <a:buAutoNum type="alphaLcPeriod"/>
            </a:pPr>
            <a:r>
              <a:rPr lang="en"/>
              <a:t>explain your visualization</a:t>
            </a:r>
            <a:endParaRPr/>
          </a:p>
          <a:p>
            <a:pPr marL="457200" lvl="0" indent="-342900" algn="l" rtl="0">
              <a:spcBef>
                <a:spcPts val="0"/>
              </a:spcBef>
              <a:spcAft>
                <a:spcPts val="0"/>
              </a:spcAft>
              <a:buSzPts val="1800"/>
              <a:buAutoNum type="arabicPeriod"/>
            </a:pPr>
            <a:r>
              <a:rPr lang="en"/>
              <a:t>present in a gallery walk</a:t>
            </a:r>
            <a:endParaRPr/>
          </a:p>
          <a:p>
            <a:pPr marL="457200" lvl="0" indent="-342900" algn="l" rtl="0">
              <a:spcBef>
                <a:spcPts val="0"/>
              </a:spcBef>
              <a:spcAft>
                <a:spcPts val="0"/>
              </a:spcAft>
              <a:buSzPts val="1800"/>
              <a:buAutoNum type="arabicPeriod"/>
            </a:pPr>
            <a:r>
              <a:rPr lang="en"/>
              <a:t>feedback &amp; feed forward</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4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data: how many places have you lived?</a:t>
            </a:r>
            <a:endParaRPr/>
          </a:p>
          <a:p>
            <a:pPr marL="0" lvl="0" indent="0" algn="l" rtl="0">
              <a:spcBef>
                <a:spcPts val="1200"/>
              </a:spcBef>
              <a:spcAft>
                <a:spcPts val="1200"/>
              </a:spcAft>
              <a:buNone/>
            </a:pPr>
            <a:endParaRPr/>
          </a:p>
        </p:txBody>
      </p:sp>
      <p:sp>
        <p:nvSpPr>
          <p:cNvPr id="244" name="Google Shape;244;p4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an example: </a:t>
            </a:r>
            <a:endParaRPr/>
          </a:p>
        </p:txBody>
      </p:sp>
      <p:pic>
        <p:nvPicPr>
          <p:cNvPr id="245" name="Google Shape;245;p45" title="IMG_0408.jpg"/>
          <p:cNvPicPr preferRelativeResize="0"/>
          <p:nvPr/>
        </p:nvPicPr>
        <p:blipFill rotWithShape="1">
          <a:blip r:embed="rId3">
            <a:alphaModFix/>
          </a:blip>
          <a:srcRect l="5432" t="11119" r="3127"/>
          <a:stretch/>
        </p:blipFill>
        <p:spPr>
          <a:xfrm>
            <a:off x="2355893" y="2773800"/>
            <a:ext cx="3046031" cy="2220549"/>
          </a:xfrm>
          <a:prstGeom prst="rect">
            <a:avLst/>
          </a:prstGeom>
          <a:noFill/>
          <a:ln>
            <a:noFill/>
          </a:ln>
        </p:spPr>
      </p:pic>
      <p:pic>
        <p:nvPicPr>
          <p:cNvPr id="246" name="Google Shape;246;p45" title="IMG_0405.jpg"/>
          <p:cNvPicPr preferRelativeResize="0"/>
          <p:nvPr/>
        </p:nvPicPr>
        <p:blipFill rotWithShape="1">
          <a:blip r:embed="rId4">
            <a:alphaModFix/>
          </a:blip>
          <a:srcRect l="11137" t="7212" r="3590" b="8135"/>
          <a:stretch/>
        </p:blipFill>
        <p:spPr>
          <a:xfrm rot="-5400000">
            <a:off x="6006109" y="2428762"/>
            <a:ext cx="2132298" cy="2822374"/>
          </a:xfrm>
          <a:prstGeom prst="rect">
            <a:avLst/>
          </a:prstGeom>
          <a:noFill/>
          <a:ln>
            <a:noFill/>
          </a:ln>
        </p:spPr>
      </p:pic>
      <p:pic>
        <p:nvPicPr>
          <p:cNvPr id="247" name="Google Shape;247;p45" title="IMG_0406.jpg"/>
          <p:cNvPicPr preferRelativeResize="0"/>
          <p:nvPr/>
        </p:nvPicPr>
        <p:blipFill rotWithShape="1">
          <a:blip r:embed="rId5">
            <a:alphaModFix/>
          </a:blip>
          <a:srcRect l="10171" t="10986" r="6531" b="10094"/>
          <a:stretch/>
        </p:blipFill>
        <p:spPr>
          <a:xfrm rot="-5400000">
            <a:off x="113400" y="2893050"/>
            <a:ext cx="2220549" cy="1577948"/>
          </a:xfrm>
          <a:prstGeom prst="rect">
            <a:avLst/>
          </a:prstGeom>
          <a:noFill/>
          <a:ln>
            <a:noFill/>
          </a:ln>
        </p:spPr>
      </p:pic>
      <p:graphicFrame>
        <p:nvGraphicFramePr>
          <p:cNvPr id="248" name="Google Shape;248;p45"/>
          <p:cNvGraphicFramePr/>
          <p:nvPr/>
        </p:nvGraphicFramePr>
        <p:xfrm>
          <a:off x="231563" y="1695450"/>
          <a:ext cx="3000000" cy="3000000"/>
        </p:xfrm>
        <a:graphic>
          <a:graphicData uri="http://schemas.openxmlformats.org/drawingml/2006/table">
            <a:tbl>
              <a:tblPr>
                <a:noFill/>
                <a:tableStyleId>{8FBAEC3D-0A2F-43D7-A4A7-AC1CCC69652A}</a:tableStyleId>
              </a:tblPr>
              <a:tblGrid>
                <a:gridCol w="849275">
                  <a:extLst>
                    <a:ext uri="{9D8B030D-6E8A-4147-A177-3AD203B41FA5}">
                      <a16:colId xmlns:a16="http://schemas.microsoft.com/office/drawing/2014/main" val="20000"/>
                    </a:ext>
                  </a:extLst>
                </a:gridCol>
                <a:gridCol w="849275">
                  <a:extLst>
                    <a:ext uri="{9D8B030D-6E8A-4147-A177-3AD203B41FA5}">
                      <a16:colId xmlns:a16="http://schemas.microsoft.com/office/drawing/2014/main" val="20001"/>
                    </a:ext>
                  </a:extLst>
                </a:gridCol>
                <a:gridCol w="849275">
                  <a:extLst>
                    <a:ext uri="{9D8B030D-6E8A-4147-A177-3AD203B41FA5}">
                      <a16:colId xmlns:a16="http://schemas.microsoft.com/office/drawing/2014/main" val="20002"/>
                    </a:ext>
                  </a:extLst>
                </a:gridCol>
                <a:gridCol w="849275">
                  <a:extLst>
                    <a:ext uri="{9D8B030D-6E8A-4147-A177-3AD203B41FA5}">
                      <a16:colId xmlns:a16="http://schemas.microsoft.com/office/drawing/2014/main" val="20003"/>
                    </a:ext>
                  </a:extLst>
                </a:gridCol>
                <a:gridCol w="849275">
                  <a:extLst>
                    <a:ext uri="{9D8B030D-6E8A-4147-A177-3AD203B41FA5}">
                      <a16:colId xmlns:a16="http://schemas.microsoft.com/office/drawing/2014/main" val="20004"/>
                    </a:ext>
                  </a:extLst>
                </a:gridCol>
                <a:gridCol w="849275">
                  <a:extLst>
                    <a:ext uri="{9D8B030D-6E8A-4147-A177-3AD203B41FA5}">
                      <a16:colId xmlns:a16="http://schemas.microsoft.com/office/drawing/2014/main" val="20005"/>
                    </a:ext>
                  </a:extLst>
                </a:gridCol>
                <a:gridCol w="849275">
                  <a:extLst>
                    <a:ext uri="{9D8B030D-6E8A-4147-A177-3AD203B41FA5}">
                      <a16:colId xmlns:a16="http://schemas.microsoft.com/office/drawing/2014/main" val="20006"/>
                    </a:ext>
                  </a:extLst>
                </a:gridCol>
                <a:gridCol w="849275">
                  <a:extLst>
                    <a:ext uri="{9D8B030D-6E8A-4147-A177-3AD203B41FA5}">
                      <a16:colId xmlns:a16="http://schemas.microsoft.com/office/drawing/2014/main" val="20007"/>
                    </a:ext>
                  </a:extLst>
                </a:gridCol>
                <a:gridCol w="849275">
                  <a:extLst>
                    <a:ext uri="{9D8B030D-6E8A-4147-A177-3AD203B41FA5}">
                      <a16:colId xmlns:a16="http://schemas.microsoft.com/office/drawing/2014/main" val="20008"/>
                    </a:ext>
                  </a:extLst>
                </a:gridCol>
              </a:tblGrid>
              <a:tr h="381000">
                <a:tc>
                  <a:txBody>
                    <a:bodyPr/>
                    <a:lstStyle/>
                    <a:p>
                      <a:pPr marL="0" lvl="0" indent="0" algn="l" rtl="0">
                        <a:spcBef>
                          <a:spcPts val="0"/>
                        </a:spcBef>
                        <a:spcAft>
                          <a:spcPts val="0"/>
                        </a:spcAft>
                        <a:buNone/>
                      </a:pPr>
                      <a:r>
                        <a:rPr lang="en"/>
                        <a:t>1 place</a:t>
                      </a:r>
                      <a:endParaRPr/>
                    </a:p>
                  </a:txBody>
                  <a:tcPr marL="91425" marR="91425" marT="91425" marB="91425"/>
                </a:tc>
                <a:tc>
                  <a:txBody>
                    <a:bodyPr/>
                    <a:lstStyle/>
                    <a:p>
                      <a:pPr marL="0" lvl="0" indent="0" algn="l" rtl="0">
                        <a:spcBef>
                          <a:spcPts val="0"/>
                        </a:spcBef>
                        <a:spcAft>
                          <a:spcPts val="0"/>
                        </a:spcAft>
                        <a:buNone/>
                      </a:pPr>
                      <a:r>
                        <a:rPr lang="en"/>
                        <a:t>2 places</a:t>
                      </a:r>
                      <a:endParaRPr/>
                    </a:p>
                  </a:txBody>
                  <a:tcPr marL="91425" marR="91425" marT="91425" marB="91425"/>
                </a:tc>
                <a:tc>
                  <a:txBody>
                    <a:bodyPr/>
                    <a:lstStyle/>
                    <a:p>
                      <a:pPr marL="0" lvl="0" indent="0" algn="l" rtl="0">
                        <a:spcBef>
                          <a:spcPts val="0"/>
                        </a:spcBef>
                        <a:spcAft>
                          <a:spcPts val="0"/>
                        </a:spcAft>
                        <a:buNone/>
                      </a:pPr>
                      <a:r>
                        <a:rPr lang="en"/>
                        <a:t>3 places</a:t>
                      </a:r>
                      <a:endParaRPr/>
                    </a:p>
                  </a:txBody>
                  <a:tcPr marL="91425" marR="91425" marT="91425" marB="91425"/>
                </a:tc>
                <a:tc>
                  <a:txBody>
                    <a:bodyPr/>
                    <a:lstStyle/>
                    <a:p>
                      <a:pPr marL="0" lvl="0" indent="0" algn="l" rtl="0">
                        <a:spcBef>
                          <a:spcPts val="0"/>
                        </a:spcBef>
                        <a:spcAft>
                          <a:spcPts val="0"/>
                        </a:spcAft>
                        <a:buNone/>
                      </a:pPr>
                      <a:r>
                        <a:rPr lang="en"/>
                        <a:t>4 places</a:t>
                      </a:r>
                      <a:endParaRPr/>
                    </a:p>
                  </a:txBody>
                  <a:tcPr marL="91425" marR="91425" marT="91425" marB="91425"/>
                </a:tc>
                <a:tc>
                  <a:txBody>
                    <a:bodyPr/>
                    <a:lstStyle/>
                    <a:p>
                      <a:pPr marL="0" lvl="0" indent="0" algn="l" rtl="0">
                        <a:spcBef>
                          <a:spcPts val="0"/>
                        </a:spcBef>
                        <a:spcAft>
                          <a:spcPts val="0"/>
                        </a:spcAft>
                        <a:buNone/>
                      </a:pPr>
                      <a:r>
                        <a:rPr lang="en"/>
                        <a:t>5 places</a:t>
                      </a:r>
                      <a:endParaRPr/>
                    </a:p>
                  </a:txBody>
                  <a:tcPr marL="91425" marR="91425" marT="91425" marB="91425"/>
                </a:tc>
                <a:tc>
                  <a:txBody>
                    <a:bodyPr/>
                    <a:lstStyle/>
                    <a:p>
                      <a:pPr marL="0" lvl="0" indent="0" algn="l" rtl="0">
                        <a:spcBef>
                          <a:spcPts val="0"/>
                        </a:spcBef>
                        <a:spcAft>
                          <a:spcPts val="0"/>
                        </a:spcAft>
                        <a:buNone/>
                      </a:pPr>
                      <a:r>
                        <a:rPr lang="en"/>
                        <a:t>6 places</a:t>
                      </a:r>
                      <a:endParaRPr/>
                    </a:p>
                  </a:txBody>
                  <a:tcPr marL="91425" marR="91425" marT="91425" marB="91425"/>
                </a:tc>
                <a:tc>
                  <a:txBody>
                    <a:bodyPr/>
                    <a:lstStyle/>
                    <a:p>
                      <a:pPr marL="0" lvl="0" indent="0" algn="l" rtl="0">
                        <a:spcBef>
                          <a:spcPts val="0"/>
                        </a:spcBef>
                        <a:spcAft>
                          <a:spcPts val="0"/>
                        </a:spcAft>
                        <a:buNone/>
                      </a:pPr>
                      <a:r>
                        <a:rPr lang="en"/>
                        <a:t>7 places</a:t>
                      </a:r>
                      <a:endParaRPr/>
                    </a:p>
                  </a:txBody>
                  <a:tcPr marL="91425" marR="91425" marT="91425" marB="91425"/>
                </a:tc>
                <a:tc>
                  <a:txBody>
                    <a:bodyPr/>
                    <a:lstStyle/>
                    <a:p>
                      <a:pPr marL="0" lvl="0" indent="0" algn="l" rtl="0">
                        <a:spcBef>
                          <a:spcPts val="0"/>
                        </a:spcBef>
                        <a:spcAft>
                          <a:spcPts val="0"/>
                        </a:spcAft>
                        <a:buNone/>
                      </a:pPr>
                      <a:r>
                        <a:rPr lang="en"/>
                        <a:t>8 places</a:t>
                      </a:r>
                      <a:endParaRPr/>
                    </a:p>
                  </a:txBody>
                  <a:tcPr marL="91425" marR="91425" marT="91425" marB="91425"/>
                </a:tc>
                <a:tc>
                  <a:txBody>
                    <a:bodyPr/>
                    <a:lstStyle/>
                    <a:p>
                      <a:pPr marL="0" lvl="0" indent="0" algn="l" rtl="0">
                        <a:spcBef>
                          <a:spcPts val="0"/>
                        </a:spcBef>
                        <a:spcAft>
                          <a:spcPts val="0"/>
                        </a:spcAft>
                        <a:buNone/>
                      </a:pPr>
                      <a:r>
                        <a:rPr lang="en"/>
                        <a:t>9 places</a:t>
                      </a:r>
                      <a:endParaRPr/>
                    </a:p>
                  </a:txBody>
                  <a:tcPr marL="91425" marR="91425" marT="91425" marB="91425"/>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
                        <a:t>2</a:t>
                      </a:r>
                      <a:endParaRPr/>
                    </a:p>
                  </a:txBody>
                  <a:tcPr marL="91425" marR="91425" marT="91425" marB="91425"/>
                </a:tc>
                <a:tc>
                  <a:txBody>
                    <a:bodyPr/>
                    <a:lstStyle/>
                    <a:p>
                      <a:pPr marL="0" lvl="0" indent="0" algn="l" rtl="0">
                        <a:spcBef>
                          <a:spcPts val="0"/>
                        </a:spcBef>
                        <a:spcAft>
                          <a:spcPts val="0"/>
                        </a:spcAft>
                        <a:buNone/>
                      </a:pPr>
                      <a:r>
                        <a:rPr lang="en"/>
                        <a:t>7</a:t>
                      </a:r>
                      <a:endParaRPr/>
                    </a:p>
                  </a:txBody>
                  <a:tcPr marL="91425" marR="91425" marT="91425" marB="91425"/>
                </a:tc>
                <a:tc>
                  <a:txBody>
                    <a:bodyPr/>
                    <a:lstStyle/>
                    <a:p>
                      <a:pPr marL="0" lvl="0" indent="0" algn="l" rtl="0">
                        <a:spcBef>
                          <a:spcPts val="0"/>
                        </a:spcBef>
                        <a:spcAft>
                          <a:spcPts val="0"/>
                        </a:spcAft>
                        <a:buNone/>
                      </a:pPr>
                      <a:r>
                        <a:rPr lang="en"/>
                        <a:t>1</a:t>
                      </a:r>
                      <a:endParaRPr/>
                    </a:p>
                  </a:txBody>
                  <a:tcPr marL="91425" marR="91425" marT="91425" marB="91425"/>
                </a:tc>
                <a:tc>
                  <a:txBody>
                    <a:bodyPr/>
                    <a:lstStyle/>
                    <a:p>
                      <a:pPr marL="0" lvl="0" indent="0" algn="l" rtl="0">
                        <a:spcBef>
                          <a:spcPts val="0"/>
                        </a:spcBef>
                        <a:spcAft>
                          <a:spcPts val="0"/>
                        </a:spcAft>
                        <a:buNone/>
                      </a:pPr>
                      <a:r>
                        <a:rPr lang="en"/>
                        <a:t>5</a:t>
                      </a:r>
                      <a:endParaRPr/>
                    </a:p>
                  </a:txBody>
                  <a:tcPr marL="91425" marR="91425" marT="91425" marB="91425"/>
                </a:tc>
                <a:tc>
                  <a:txBody>
                    <a:bodyPr/>
                    <a:lstStyle/>
                    <a:p>
                      <a:pPr marL="0" lvl="0" indent="0" algn="l" rtl="0">
                        <a:spcBef>
                          <a:spcPts val="0"/>
                        </a:spcBef>
                        <a:spcAft>
                          <a:spcPts val="0"/>
                        </a:spcAft>
                        <a:buNone/>
                      </a:pPr>
                      <a:r>
                        <a:rPr lang="en"/>
                        <a:t>3</a:t>
                      </a:r>
                      <a:endParaRPr/>
                    </a:p>
                  </a:txBody>
                  <a:tcPr marL="91425" marR="91425" marT="91425" marB="91425"/>
                </a:tc>
                <a:tc>
                  <a:txBody>
                    <a:bodyPr/>
                    <a:lstStyle/>
                    <a:p>
                      <a:pPr marL="0" lvl="0" indent="0" algn="l" rtl="0">
                        <a:spcBef>
                          <a:spcPts val="0"/>
                        </a:spcBef>
                        <a:spcAft>
                          <a:spcPts val="0"/>
                        </a:spcAft>
                        <a:buNone/>
                      </a:pPr>
                      <a:r>
                        <a:rPr lang="en"/>
                        <a:t>2</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r>
                        <a:rPr lang="en"/>
                        <a:t>2</a:t>
                      </a:r>
                      <a:endParaRPr/>
                    </a:p>
                  </a:txBody>
                  <a:tcPr marL="91425" marR="91425" marT="91425" marB="91425"/>
                </a:tc>
                <a:extLst>
                  <a:ext uri="{0D108BD9-81ED-4DB2-BD59-A6C34878D82A}">
                    <a16:rowId xmlns:a16="http://schemas.microsoft.com/office/drawing/2014/main" val="10001"/>
                  </a:ext>
                </a:extLst>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pic>
        <p:nvPicPr>
          <p:cNvPr id="253" name="Google Shape;253;p46" title="IMG_0404.jpg"/>
          <p:cNvPicPr preferRelativeResize="0"/>
          <p:nvPr/>
        </p:nvPicPr>
        <p:blipFill rotWithShape="1">
          <a:blip r:embed="rId3">
            <a:alphaModFix/>
          </a:blip>
          <a:srcRect l="10884" r="6094" b="5705"/>
          <a:stretch/>
        </p:blipFill>
        <p:spPr>
          <a:xfrm rot="-5400000">
            <a:off x="2234613" y="-848961"/>
            <a:ext cx="4517549" cy="6841426"/>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4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another example: </a:t>
            </a:r>
            <a:endParaRPr/>
          </a:p>
        </p:txBody>
      </p:sp>
      <p:sp>
        <p:nvSpPr>
          <p:cNvPr id="259" name="Google Shape;259;p4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we visited 5 sites and listened for birds</a:t>
            </a:r>
            <a:endParaRPr/>
          </a:p>
        </p:txBody>
      </p:sp>
      <p:pic>
        <p:nvPicPr>
          <p:cNvPr id="260" name="Google Shape;260;p47"/>
          <p:cNvPicPr preferRelativeResize="0"/>
          <p:nvPr/>
        </p:nvPicPr>
        <p:blipFill>
          <a:blip r:embed="rId3">
            <a:alphaModFix/>
          </a:blip>
          <a:stretch>
            <a:fillRect/>
          </a:stretch>
        </p:blipFill>
        <p:spPr>
          <a:xfrm>
            <a:off x="5403300" y="285750"/>
            <a:ext cx="3429000" cy="45720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pic>
        <p:nvPicPr>
          <p:cNvPr id="265" name="Google Shape;265;p48"/>
          <p:cNvPicPr preferRelativeResize="0"/>
          <p:nvPr/>
        </p:nvPicPr>
        <p:blipFill>
          <a:blip r:embed="rId3">
            <a:alphaModFix/>
          </a:blip>
          <a:stretch>
            <a:fillRect/>
          </a:stretch>
        </p:blipFill>
        <p:spPr>
          <a:xfrm>
            <a:off x="5568125" y="194125"/>
            <a:ext cx="3429000" cy="4572000"/>
          </a:xfrm>
          <a:prstGeom prst="rect">
            <a:avLst/>
          </a:prstGeom>
          <a:noFill/>
          <a:ln>
            <a:noFill/>
          </a:ln>
        </p:spPr>
      </p:pic>
      <p:pic>
        <p:nvPicPr>
          <p:cNvPr id="266" name="Google Shape;266;p48"/>
          <p:cNvPicPr preferRelativeResize="0"/>
          <p:nvPr/>
        </p:nvPicPr>
        <p:blipFill>
          <a:blip r:embed="rId4">
            <a:alphaModFix/>
          </a:blip>
          <a:stretch>
            <a:fillRect/>
          </a:stretch>
        </p:blipFill>
        <p:spPr>
          <a:xfrm>
            <a:off x="415750" y="104625"/>
            <a:ext cx="3429000" cy="45720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pic>
        <p:nvPicPr>
          <p:cNvPr id="271" name="Google Shape;271;p49"/>
          <p:cNvPicPr preferRelativeResize="0"/>
          <p:nvPr/>
        </p:nvPicPr>
        <p:blipFill>
          <a:blip r:embed="rId3">
            <a:alphaModFix/>
          </a:blip>
          <a:stretch>
            <a:fillRect/>
          </a:stretch>
        </p:blipFill>
        <p:spPr>
          <a:xfrm>
            <a:off x="4669050" y="183900"/>
            <a:ext cx="3429000" cy="4572000"/>
          </a:xfrm>
          <a:prstGeom prst="rect">
            <a:avLst/>
          </a:prstGeom>
          <a:noFill/>
          <a:ln>
            <a:noFill/>
          </a:ln>
        </p:spPr>
      </p:pic>
      <p:pic>
        <p:nvPicPr>
          <p:cNvPr id="272" name="Google Shape;272;p49"/>
          <p:cNvPicPr preferRelativeResize="0"/>
          <p:nvPr/>
        </p:nvPicPr>
        <p:blipFill>
          <a:blip r:embed="rId4">
            <a:alphaModFix/>
          </a:blip>
          <a:stretch>
            <a:fillRect/>
          </a:stretch>
        </p:blipFill>
        <p:spPr>
          <a:xfrm>
            <a:off x="388225" y="183900"/>
            <a:ext cx="3429000" cy="457200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5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Now that we have our data, we need to make sense of it:</a:t>
            </a:r>
            <a:endParaRPr/>
          </a:p>
        </p:txBody>
      </p:sp>
      <p:sp>
        <p:nvSpPr>
          <p:cNvPr id="278" name="Google Shape;278;p5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What do you see in the data? </a:t>
            </a:r>
            <a:endParaRPr/>
          </a:p>
          <a:p>
            <a:pPr marL="0" lvl="0" indent="0" algn="l" rtl="0">
              <a:spcBef>
                <a:spcPts val="1200"/>
              </a:spcBef>
              <a:spcAft>
                <a:spcPts val="0"/>
              </a:spcAft>
              <a:buNone/>
            </a:pPr>
            <a:endParaRPr/>
          </a:p>
          <a:p>
            <a:pPr marL="0" lvl="0" indent="0" algn="l" rtl="0">
              <a:spcBef>
                <a:spcPts val="1200"/>
              </a:spcBef>
              <a:spcAft>
                <a:spcPts val="0"/>
              </a:spcAft>
              <a:buNone/>
            </a:pPr>
            <a:endParaRPr/>
          </a:p>
          <a:p>
            <a:pPr marL="0" lvl="0" indent="0" algn="l" rtl="0">
              <a:spcBef>
                <a:spcPts val="1200"/>
              </a:spcBef>
              <a:spcAft>
                <a:spcPts val="1200"/>
              </a:spcAft>
              <a:buNone/>
            </a:pPr>
            <a:r>
              <a:rPr lang="en"/>
              <a:t>Any patterns? Explain.</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5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create a “traditional” graph with the data</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5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brainstorm ideas for a unique data visualization</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5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create your visualization! 	</a:t>
            </a:r>
            <a:endParaRPr/>
          </a:p>
        </p:txBody>
      </p:sp>
      <p:sp>
        <p:nvSpPr>
          <p:cNvPr id="294" name="Google Shape;294;p5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include a title &amp; a key</a:t>
            </a:r>
            <a:endParaRPr/>
          </a:p>
          <a:p>
            <a:pPr marL="0" lvl="0" indent="0" algn="l" rtl="0">
              <a:spcBef>
                <a:spcPts val="1200"/>
              </a:spcBef>
              <a:spcAft>
                <a:spcPts val="1200"/>
              </a:spcAft>
              <a:buNone/>
            </a:pPr>
            <a:r>
              <a:rPr lang="en"/>
              <a:t>explain your visualization! </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5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present! &amp; feedback/feed forward</a:t>
            </a:r>
            <a:endParaRPr/>
          </a:p>
        </p:txBody>
      </p:sp>
      <p:sp>
        <p:nvSpPr>
          <p:cNvPr id="300" name="Google Shape;300;p5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a:t>put out your visualization</a:t>
            </a:r>
            <a:endParaRPr/>
          </a:p>
          <a:p>
            <a:pPr marL="457200" lvl="0" indent="-342900" algn="l" rtl="0">
              <a:spcBef>
                <a:spcPts val="0"/>
              </a:spcBef>
              <a:spcAft>
                <a:spcPts val="0"/>
              </a:spcAft>
              <a:buSzPts val="1800"/>
              <a:buChar char="●"/>
            </a:pPr>
            <a:r>
              <a:rPr lang="en"/>
              <a:t>walk around, looking at others’ visualizations</a:t>
            </a:r>
            <a:endParaRPr/>
          </a:p>
          <a:p>
            <a:pPr marL="457200" lvl="0" indent="-342900" algn="l" rtl="0">
              <a:spcBef>
                <a:spcPts val="0"/>
              </a:spcBef>
              <a:spcAft>
                <a:spcPts val="0"/>
              </a:spcAft>
              <a:buSzPts val="1800"/>
              <a:buChar char="●"/>
            </a:pPr>
            <a:r>
              <a:rPr lang="en"/>
              <a:t>leave sticky notes with “feed forward” – </a:t>
            </a:r>
            <a:endParaRPr/>
          </a:p>
          <a:p>
            <a:pPr marL="914400" lvl="1" indent="-317500" algn="l" rtl="0">
              <a:spcBef>
                <a:spcPts val="0"/>
              </a:spcBef>
              <a:spcAft>
                <a:spcPts val="0"/>
              </a:spcAft>
              <a:buSzPts val="1400"/>
              <a:buChar char="○"/>
            </a:pPr>
            <a:r>
              <a:rPr lang="en"/>
              <a:t>what did they do well? </a:t>
            </a:r>
            <a:endParaRPr/>
          </a:p>
          <a:p>
            <a:pPr marL="914400" lvl="1" indent="-317500" algn="l" rtl="0">
              <a:spcBef>
                <a:spcPts val="0"/>
              </a:spcBef>
              <a:spcAft>
                <a:spcPts val="0"/>
              </a:spcAft>
              <a:buSzPts val="1400"/>
              <a:buChar char="○"/>
            </a:pPr>
            <a:r>
              <a:rPr lang="en"/>
              <a:t>what questions do you still have? </a:t>
            </a:r>
            <a:endParaRPr/>
          </a:p>
          <a:p>
            <a:pPr marL="914400" lvl="1" indent="-317500" algn="l" rtl="0">
              <a:spcBef>
                <a:spcPts val="0"/>
              </a:spcBef>
              <a:spcAft>
                <a:spcPts val="0"/>
              </a:spcAft>
              <a:buSzPts val="1400"/>
              <a:buChar char="○"/>
            </a:pPr>
            <a:r>
              <a:rPr lang="en"/>
              <a:t>are there any suggestions you have on how to make their visualization clearer or easier to read?</a:t>
            </a:r>
            <a:endParaRPr/>
          </a:p>
          <a:p>
            <a:pPr marL="457200" lvl="0" indent="-342900" algn="l" rtl="0">
              <a:spcBef>
                <a:spcPts val="0"/>
              </a:spcBef>
              <a:spcAft>
                <a:spcPts val="0"/>
              </a:spcAft>
              <a:buSzPts val="1800"/>
              <a:buChar char="●"/>
            </a:pPr>
            <a:r>
              <a:rPr lang="en"/>
              <a:t>give yourself feedback: reflect on your visualization</a:t>
            </a:r>
            <a:endParaRPr/>
          </a:p>
          <a:p>
            <a:pPr marL="914400" lvl="1" indent="-317500" algn="l" rtl="0">
              <a:spcBef>
                <a:spcPts val="0"/>
              </a:spcBef>
              <a:spcAft>
                <a:spcPts val="0"/>
              </a:spcAft>
              <a:buSzPts val="1400"/>
              <a:buChar char="○"/>
            </a:pPr>
            <a:r>
              <a:rPr lang="en"/>
              <a:t>What would make the data easier to read?</a:t>
            </a:r>
            <a:endParaRPr/>
          </a:p>
          <a:p>
            <a:pPr marL="914400" lvl="1" indent="-317500" algn="l" rtl="0">
              <a:spcBef>
                <a:spcPts val="0"/>
              </a:spcBef>
              <a:spcAft>
                <a:spcPts val="0"/>
              </a:spcAft>
              <a:buSzPts val="1400"/>
              <a:buChar char="○"/>
            </a:pPr>
            <a:r>
              <a:rPr lang="en"/>
              <a:t>Which part of the representation is the most effective?</a:t>
            </a:r>
            <a:endParaRPr/>
          </a:p>
          <a:p>
            <a:pPr marL="914400" lvl="1" indent="-317500" algn="l" rtl="0">
              <a:spcBef>
                <a:spcPts val="0"/>
              </a:spcBef>
              <a:spcAft>
                <a:spcPts val="0"/>
              </a:spcAft>
              <a:buSzPts val="1400"/>
              <a:buChar char="○"/>
            </a:pPr>
            <a:r>
              <a:rPr lang="en"/>
              <a:t>How could you use what you have seen from others in your own visualization?</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5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additional resources: </a:t>
            </a:r>
            <a:endParaRPr/>
          </a:p>
        </p:txBody>
      </p:sp>
      <p:pic>
        <p:nvPicPr>
          <p:cNvPr id="306" name="Google Shape;306;p55"/>
          <p:cNvPicPr preferRelativeResize="0"/>
          <p:nvPr/>
        </p:nvPicPr>
        <p:blipFill>
          <a:blip r:embed="rId3">
            <a:alphaModFix/>
          </a:blip>
          <a:stretch>
            <a:fillRect/>
          </a:stretch>
        </p:blipFill>
        <p:spPr>
          <a:xfrm>
            <a:off x="1361897" y="1017725"/>
            <a:ext cx="7782104" cy="3767350"/>
          </a:xfrm>
          <a:prstGeom prst="rect">
            <a:avLst/>
          </a:prstGeom>
          <a:noFill/>
          <a:ln>
            <a:noFill/>
          </a:ln>
        </p:spPr>
      </p:pic>
      <p:sp>
        <p:nvSpPr>
          <p:cNvPr id="307" name="Google Shape;307;p55"/>
          <p:cNvSpPr txBox="1"/>
          <p:nvPr/>
        </p:nvSpPr>
        <p:spPr>
          <a:xfrm>
            <a:off x="5958000" y="4785075"/>
            <a:ext cx="3186000" cy="270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200">
              <a:solidFill>
                <a:schemeClr val="dk2"/>
              </a:solidFill>
            </a:endParaRPr>
          </a:p>
        </p:txBody>
      </p:sp>
      <p:sp>
        <p:nvSpPr>
          <p:cNvPr id="308" name="Google Shape;308;p55"/>
          <p:cNvSpPr txBox="1"/>
          <p:nvPr/>
        </p:nvSpPr>
        <p:spPr>
          <a:xfrm>
            <a:off x="4129675" y="1332400"/>
            <a:ext cx="916200" cy="359400"/>
          </a:xfrm>
          <a:prstGeom prst="rect">
            <a:avLst/>
          </a:prstGeom>
          <a:solidFill>
            <a:srgbClr val="F2F5F8"/>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a:solidFill>
                  <a:schemeClr val="dk2"/>
                </a:solidFill>
              </a:rPr>
              <a:t>survey</a:t>
            </a:r>
            <a:endParaRPr sz="1600">
              <a:solidFill>
                <a:schemeClr val="dk2"/>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pic>
        <p:nvPicPr>
          <p:cNvPr id="313" name="Google Shape;313;p56"/>
          <p:cNvPicPr preferRelativeResize="0"/>
          <p:nvPr/>
        </p:nvPicPr>
        <p:blipFill>
          <a:blip r:embed="rId3">
            <a:alphaModFix/>
          </a:blip>
          <a:stretch>
            <a:fillRect/>
          </a:stretch>
        </p:blipFill>
        <p:spPr>
          <a:xfrm>
            <a:off x="537882" y="0"/>
            <a:ext cx="8068234" cy="5143499"/>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p5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after you’ve done it once: </a:t>
            </a:r>
            <a:endParaRPr/>
          </a:p>
        </p:txBody>
      </p:sp>
      <p:sp>
        <p:nvSpPr>
          <p:cNvPr id="319" name="Google Shape;319;p5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320" name="Google Shape;320;p57"/>
          <p:cNvPicPr preferRelativeResize="0"/>
          <p:nvPr/>
        </p:nvPicPr>
        <p:blipFill>
          <a:blip r:embed="rId3">
            <a:alphaModFix/>
          </a:blip>
          <a:stretch>
            <a:fillRect/>
          </a:stretch>
        </p:blipFill>
        <p:spPr>
          <a:xfrm>
            <a:off x="23981" y="1132972"/>
            <a:ext cx="9143999" cy="3453050"/>
          </a:xfrm>
          <a:prstGeom prst="rect">
            <a:avLst/>
          </a:prstGeom>
          <a:noFill/>
          <a:ln>
            <a:noFill/>
          </a:ln>
        </p:spPr>
      </p:pic>
      <p:sp>
        <p:nvSpPr>
          <p:cNvPr id="321" name="Google Shape;321;p57"/>
          <p:cNvSpPr txBox="1"/>
          <p:nvPr/>
        </p:nvSpPr>
        <p:spPr>
          <a:xfrm>
            <a:off x="5958000" y="4785075"/>
            <a:ext cx="3186000" cy="270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200">
              <a:solidFill>
                <a:schemeClr val="dk2"/>
              </a:solidFill>
            </a:endParaRPr>
          </a:p>
        </p:txBody>
      </p:sp>
      <p:sp>
        <p:nvSpPr>
          <p:cNvPr id="322" name="Google Shape;322;p57"/>
          <p:cNvSpPr txBox="1"/>
          <p:nvPr/>
        </p:nvSpPr>
        <p:spPr>
          <a:xfrm>
            <a:off x="3141250" y="1422125"/>
            <a:ext cx="2625600" cy="373500"/>
          </a:xfrm>
          <a:prstGeom prst="rect">
            <a:avLst/>
          </a:prstGeom>
          <a:solidFill>
            <a:srgbClr val="F2F5F8"/>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2"/>
                </a:solidFill>
              </a:rPr>
              <a:t>about campus biodiversity</a:t>
            </a:r>
            <a:endParaRPr>
              <a:solidFill>
                <a:schemeClr val="dk2"/>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bg>
      <p:bgPr>
        <a:noFill/>
        <a:effectLst/>
      </p:bgPr>
    </p:bg>
    <p:spTree>
      <p:nvGrpSpPr>
        <p:cNvPr id="1" name="Shape 326"/>
        <p:cNvGrpSpPr/>
        <p:nvPr/>
      </p:nvGrpSpPr>
      <p:grpSpPr>
        <a:xfrm>
          <a:off x="0" y="0"/>
          <a:ext cx="0" cy="0"/>
          <a:chOff x="0" y="0"/>
          <a:chExt cx="0" cy="0"/>
        </a:xfrm>
      </p:grpSpPr>
      <p:sp>
        <p:nvSpPr>
          <p:cNvPr id="327" name="Google Shape;327;p5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Extension:</a:t>
            </a:r>
            <a:endParaRPr/>
          </a:p>
        </p:txBody>
      </p:sp>
      <p:sp>
        <p:nvSpPr>
          <p:cNvPr id="328" name="Google Shape;328;p5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AutoNum type="arabicPeriod"/>
            </a:pPr>
            <a:r>
              <a:rPr lang="en"/>
              <a:t>Become pen pals with someone else (at your school or another school) and share your data via postcards (like in Dear Data). The data could be related to the campus surveys or they can be about different topics.</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CE5CD"/>
        </a:solidFill>
        <a:effectLst/>
      </p:bgPr>
    </p:bg>
    <p:spTree>
      <p:nvGrpSpPr>
        <p:cNvPr id="1" name="Shape 332"/>
        <p:cNvGrpSpPr/>
        <p:nvPr/>
      </p:nvGrpSpPr>
      <p:grpSpPr>
        <a:xfrm>
          <a:off x="0" y="0"/>
          <a:ext cx="0" cy="0"/>
          <a:chOff x="0" y="0"/>
          <a:chExt cx="0" cy="0"/>
        </a:xfrm>
      </p:grpSpPr>
      <p:sp>
        <p:nvSpPr>
          <p:cNvPr id="333" name="Google Shape;333;p59"/>
          <p:cNvSpPr txBox="1">
            <a:spLocks noGrp="1"/>
          </p:cNvSpPr>
          <p:nvPr>
            <p:ph type="title"/>
          </p:nvPr>
        </p:nvSpPr>
        <p:spPr>
          <a:xfrm>
            <a:off x="311700" y="1013850"/>
            <a:ext cx="8520600" cy="8418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a:t>What is phenology?</a:t>
            </a:r>
            <a:endParaRPr/>
          </a:p>
        </p:txBody>
      </p:sp>
      <p:graphicFrame>
        <p:nvGraphicFramePr>
          <p:cNvPr id="334" name="Google Shape;334;p59"/>
          <p:cNvGraphicFramePr/>
          <p:nvPr/>
        </p:nvGraphicFramePr>
        <p:xfrm>
          <a:off x="1133475" y="2490450"/>
          <a:ext cx="3000000" cy="3000000"/>
        </p:xfrm>
        <a:graphic>
          <a:graphicData uri="http://schemas.openxmlformats.org/drawingml/2006/table">
            <a:tbl>
              <a:tblPr>
                <a:noFill/>
                <a:tableStyleId>{5CBC0F71-624C-4A27-9EFD-8FD39E0F8DB3}</a:tableStyleId>
              </a:tblPr>
              <a:tblGrid>
                <a:gridCol w="1304925">
                  <a:extLst>
                    <a:ext uri="{9D8B030D-6E8A-4147-A177-3AD203B41FA5}">
                      <a16:colId xmlns:a16="http://schemas.microsoft.com/office/drawing/2014/main" val="20000"/>
                    </a:ext>
                  </a:extLst>
                </a:gridCol>
                <a:gridCol w="5572125">
                  <a:extLst>
                    <a:ext uri="{9D8B030D-6E8A-4147-A177-3AD203B41FA5}">
                      <a16:colId xmlns:a16="http://schemas.microsoft.com/office/drawing/2014/main" val="20001"/>
                    </a:ext>
                  </a:extLst>
                </a:gridCol>
              </a:tblGrid>
              <a:tr h="0">
                <a:tc>
                  <a:txBody>
                    <a:bodyPr/>
                    <a:lstStyle/>
                    <a:p>
                      <a:pPr marL="0" lvl="0" indent="0" algn="l" rtl="0">
                        <a:spcBef>
                          <a:spcPts val="0"/>
                        </a:spcBef>
                        <a:spcAft>
                          <a:spcPts val="0"/>
                        </a:spcAft>
                        <a:buNone/>
                      </a:pPr>
                      <a:r>
                        <a:rPr lang="en" sz="1100" b="1">
                          <a:latin typeface="Avenir"/>
                          <a:ea typeface="Avenir"/>
                          <a:cs typeface="Avenir"/>
                          <a:sym typeface="Avenir"/>
                        </a:rPr>
                        <a:t>Learning Target: What am I learning today?</a:t>
                      </a:r>
                      <a:endParaRPr sz="1100" b="1">
                        <a:latin typeface="Avenir"/>
                        <a:ea typeface="Avenir"/>
                        <a:cs typeface="Avenir"/>
                        <a:sym typeface="Avenir"/>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100">
                          <a:latin typeface="Avenir"/>
                          <a:ea typeface="Avenir"/>
                          <a:cs typeface="Avenir"/>
                          <a:sym typeface="Avenir"/>
                        </a:rPr>
                        <a:t>I am learning: the definition of phenology, about the different phenological stages of animals, plants, and insects of the Sonoran Desert</a:t>
                      </a:r>
                      <a:endParaRPr sz="1100">
                        <a:latin typeface="Avenir"/>
                        <a:ea typeface="Avenir"/>
                        <a:cs typeface="Avenir"/>
                        <a:sym typeface="Avenir"/>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0">
                <a:tc>
                  <a:txBody>
                    <a:bodyPr/>
                    <a:lstStyle/>
                    <a:p>
                      <a:pPr marL="0" lvl="0" indent="0" algn="l" rtl="0">
                        <a:spcBef>
                          <a:spcPts val="0"/>
                        </a:spcBef>
                        <a:spcAft>
                          <a:spcPts val="0"/>
                        </a:spcAft>
                        <a:buNone/>
                      </a:pPr>
                      <a:r>
                        <a:rPr lang="en" sz="1100" b="1">
                          <a:latin typeface="Avenir"/>
                          <a:ea typeface="Avenir"/>
                          <a:cs typeface="Avenir"/>
                          <a:sym typeface="Avenir"/>
                        </a:rPr>
                        <a:t>Success Criteria: How will I know that I have learned it?</a:t>
                      </a:r>
                      <a:endParaRPr sz="1100" b="1">
                        <a:latin typeface="Avenir"/>
                        <a:ea typeface="Avenir"/>
                        <a:cs typeface="Avenir"/>
                        <a:sym typeface="Avenir"/>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100">
                          <a:latin typeface="Avenir"/>
                          <a:ea typeface="Avenir"/>
                          <a:cs typeface="Avenir"/>
                          <a:sym typeface="Avenir"/>
                        </a:rPr>
                        <a:t>I can: define phenology, identify examples of different phenological stages of common plants and animals</a:t>
                      </a:r>
                      <a:endParaRPr sz="1100">
                        <a:latin typeface="Avenir"/>
                        <a:ea typeface="Avenir"/>
                        <a:cs typeface="Avenir"/>
                        <a:sym typeface="Avenir"/>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0">
                <a:tc>
                  <a:txBody>
                    <a:bodyPr/>
                    <a:lstStyle/>
                    <a:p>
                      <a:pPr marL="0" lvl="0" indent="0" algn="l" rtl="0">
                        <a:spcBef>
                          <a:spcPts val="0"/>
                        </a:spcBef>
                        <a:spcAft>
                          <a:spcPts val="0"/>
                        </a:spcAft>
                        <a:buNone/>
                      </a:pPr>
                      <a:r>
                        <a:rPr lang="en" sz="1100" b="1">
                          <a:latin typeface="Avenir"/>
                          <a:ea typeface="Avenir"/>
                          <a:cs typeface="Avenir"/>
                          <a:sym typeface="Avenir"/>
                        </a:rPr>
                        <a:t>Why am I learning this?</a:t>
                      </a:r>
                      <a:endParaRPr sz="1100" b="1">
                        <a:latin typeface="Avenir"/>
                        <a:ea typeface="Avenir"/>
                        <a:cs typeface="Avenir"/>
                        <a:sym typeface="Avenir"/>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100">
                          <a:latin typeface="Avenir"/>
                          <a:ea typeface="Avenir"/>
                          <a:cs typeface="Avenir"/>
                          <a:sym typeface="Avenir"/>
                        </a:rPr>
                        <a:t>This is important because phenology helps us track climate change and its effect on the plants and animals in our environment. Phenology also helps us with agriculture; knowing when things are happening in our environment will help determine which plants to plant, harvest, etc. </a:t>
                      </a:r>
                      <a:endParaRPr sz="1100">
                        <a:latin typeface="Avenir"/>
                        <a:ea typeface="Avenir"/>
                        <a:cs typeface="Avenir"/>
                        <a:sym typeface="Avenir"/>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60"/>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fontScale="90000"/>
          </a:bodyPr>
          <a:lstStyle/>
          <a:p>
            <a:pPr marL="0" lvl="0" indent="0" algn="ctr" rtl="0">
              <a:spcBef>
                <a:spcPts val="0"/>
              </a:spcBef>
              <a:spcAft>
                <a:spcPts val="0"/>
              </a:spcAft>
              <a:buNone/>
            </a:pPr>
            <a:r>
              <a:rPr lang="en"/>
              <a:t>note: this lesson can occur after all biodiversity lessons throughout the year have occurred. then students can choose from organisms that they have observed &amp; nature journaled about over the year.</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Google Shape;344;p6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What is phenology?</a:t>
            </a:r>
            <a:endParaRPr/>
          </a:p>
        </p:txBody>
      </p:sp>
      <p:sp>
        <p:nvSpPr>
          <p:cNvPr id="345" name="Google Shape;345;p6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85000" lnSpcReduction="10000"/>
          </a:bodyPr>
          <a:lstStyle/>
          <a:p>
            <a:pPr marL="0" lvl="0" indent="0" algn="l" rtl="0">
              <a:spcBef>
                <a:spcPts val="0"/>
              </a:spcBef>
              <a:spcAft>
                <a:spcPts val="0"/>
              </a:spcAft>
              <a:buNone/>
            </a:pPr>
            <a:r>
              <a:rPr lang="en"/>
              <a:t>"nature's calendar"</a:t>
            </a:r>
            <a:endParaRPr/>
          </a:p>
          <a:p>
            <a:pPr marL="0" lvl="0" indent="0" algn="l" rtl="0">
              <a:spcBef>
                <a:spcPts val="1200"/>
              </a:spcBef>
              <a:spcAft>
                <a:spcPts val="0"/>
              </a:spcAft>
              <a:buNone/>
            </a:pPr>
            <a:r>
              <a:rPr lang="en"/>
              <a:t>the study of the timing and cyclical patterns of events in the natural world, particularly those related to the annual life cycles of plants, animals, and other living things. </a:t>
            </a:r>
            <a:endParaRPr/>
          </a:p>
          <a:p>
            <a:pPr marL="0" lvl="0" indent="0" algn="l" rtl="0">
              <a:spcBef>
                <a:spcPts val="1200"/>
              </a:spcBef>
              <a:spcAft>
                <a:spcPts val="0"/>
              </a:spcAft>
              <a:buNone/>
            </a:pPr>
            <a:r>
              <a:rPr lang="en"/>
              <a:t>helps us understand how living organisms respond to environmental cues such as day length, temperature, and rainfall, and how climate change can impact these seasonal changes.</a:t>
            </a:r>
            <a:endParaRPr/>
          </a:p>
          <a:p>
            <a:pPr marL="0" lvl="0" indent="0" algn="l" rtl="0">
              <a:spcBef>
                <a:spcPts val="1200"/>
              </a:spcBef>
              <a:spcAft>
                <a:spcPts val="0"/>
              </a:spcAft>
              <a:buNone/>
            </a:pPr>
            <a:r>
              <a:rPr lang="en"/>
              <a:t>can include: </a:t>
            </a:r>
            <a:endParaRPr/>
          </a:p>
          <a:p>
            <a:pPr marL="457200" lvl="0" indent="-325755" algn="l" rtl="0">
              <a:spcBef>
                <a:spcPts val="1200"/>
              </a:spcBef>
              <a:spcAft>
                <a:spcPts val="0"/>
              </a:spcAft>
              <a:buSzPct val="100000"/>
              <a:buChar char="-"/>
            </a:pPr>
            <a:r>
              <a:rPr lang="en"/>
              <a:t>the budding of leaves in spring</a:t>
            </a:r>
            <a:endParaRPr/>
          </a:p>
          <a:p>
            <a:pPr marL="457200" lvl="0" indent="-325755" algn="l" rtl="0">
              <a:spcBef>
                <a:spcPts val="0"/>
              </a:spcBef>
              <a:spcAft>
                <a:spcPts val="0"/>
              </a:spcAft>
              <a:buSzPct val="100000"/>
              <a:buChar char="-"/>
            </a:pPr>
            <a:r>
              <a:rPr lang="en"/>
              <a:t>the arrival of migratory birds</a:t>
            </a:r>
            <a:endParaRPr/>
          </a:p>
          <a:p>
            <a:pPr marL="457200" lvl="0" indent="-325755" algn="l" rtl="0">
              <a:spcBef>
                <a:spcPts val="0"/>
              </a:spcBef>
              <a:spcAft>
                <a:spcPts val="0"/>
              </a:spcAft>
              <a:buSzPct val="100000"/>
              <a:buChar char="-"/>
            </a:pPr>
            <a:r>
              <a:rPr lang="en"/>
              <a:t>the flowering of plants</a:t>
            </a:r>
            <a:endParaRPr/>
          </a:p>
          <a:p>
            <a:pPr marL="457200" lvl="0" indent="-325755" algn="l" rtl="0">
              <a:spcBef>
                <a:spcPts val="0"/>
              </a:spcBef>
              <a:spcAft>
                <a:spcPts val="0"/>
              </a:spcAft>
              <a:buSzPct val="100000"/>
              <a:buChar char="-"/>
            </a:pPr>
            <a:r>
              <a:rPr lang="en"/>
              <a:t>the onset of fruit ripening</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pic>
        <p:nvPicPr>
          <p:cNvPr id="350" name="Google Shape;350;p62" descr="What is phenology and why should we care about it? This video explains the history of phenology and how you can get involved in tracking the timing of plant and animal activity through Nature's Notebook. &#10;&#10;This video is part of the Nature's Notebook Intro Series. Recorded September 2025.&#10;&#10;An updated video with better audio has been uploaded to https://youtu.be/IW-I2b6-OS0." title="Introduction to Phenology">
            <a:hlinkClick r:id="rId3"/>
          </p:cNvPr>
          <p:cNvPicPr preferRelativeResize="0"/>
          <p:nvPr/>
        </p:nvPicPr>
        <p:blipFill>
          <a:blip r:embed="rId4">
            <a:alphaModFix/>
          </a:blip>
          <a:stretch>
            <a:fillRect/>
          </a:stretch>
        </p:blipFill>
        <p:spPr>
          <a:xfrm>
            <a:off x="311700" y="175322"/>
            <a:ext cx="8520600" cy="4792847"/>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0"/>
                                        </p:tgtEl>
                                        <p:attrNameLst>
                                          <p:attrName>style.visibility</p:attrName>
                                        </p:attrNameLst>
                                      </p:cBhvr>
                                      <p:to>
                                        <p:strVal val="visible"/>
                                      </p:to>
                                    </p:set>
                                    <p:animEffect transition="in" filter="fade">
                                      <p:cBhvr>
                                        <p:cTn id="7" dur="1000"/>
                                        <p:tgtEl>
                                          <p:spTgt spid="3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Google Shape;355;p6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Why is studying phenology important?</a:t>
            </a:r>
            <a:endParaRPr/>
          </a:p>
        </p:txBody>
      </p:sp>
      <p:sp>
        <p:nvSpPr>
          <p:cNvPr id="356" name="Google Shape;356;p6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92500" lnSpcReduction="20000"/>
          </a:bodyPr>
          <a:lstStyle/>
          <a:p>
            <a:pPr marL="457200" lvl="0" indent="-334328" algn="l" rtl="0">
              <a:spcBef>
                <a:spcPts val="0"/>
              </a:spcBef>
              <a:spcAft>
                <a:spcPts val="0"/>
              </a:spcAft>
              <a:buSzPct val="100000"/>
              <a:buChar char="●"/>
            </a:pPr>
            <a:r>
              <a:rPr lang="en"/>
              <a:t>informs crucial decisions about </a:t>
            </a:r>
            <a:endParaRPr/>
          </a:p>
          <a:p>
            <a:pPr marL="914400" lvl="1" indent="-310832" algn="l" rtl="0">
              <a:spcBef>
                <a:spcPts val="0"/>
              </a:spcBef>
              <a:spcAft>
                <a:spcPts val="0"/>
              </a:spcAft>
              <a:buSzPct val="100000"/>
              <a:buChar char="○"/>
            </a:pPr>
            <a:r>
              <a:rPr lang="en"/>
              <a:t>when to plant and harvest crops</a:t>
            </a:r>
            <a:endParaRPr/>
          </a:p>
          <a:p>
            <a:pPr marL="914400" lvl="1" indent="-310832" algn="l" rtl="0">
              <a:spcBef>
                <a:spcPts val="0"/>
              </a:spcBef>
              <a:spcAft>
                <a:spcPts val="0"/>
              </a:spcAft>
              <a:buSzPct val="100000"/>
              <a:buChar char="○"/>
            </a:pPr>
            <a:r>
              <a:rPr lang="en"/>
              <a:t>when to conduct rituals or ceremonies</a:t>
            </a:r>
            <a:endParaRPr/>
          </a:p>
          <a:p>
            <a:pPr marL="914400" lvl="1" indent="-310832" algn="l" rtl="0">
              <a:spcBef>
                <a:spcPts val="0"/>
              </a:spcBef>
              <a:spcAft>
                <a:spcPts val="0"/>
              </a:spcAft>
              <a:buSzPct val="100000"/>
              <a:buChar char="○"/>
            </a:pPr>
            <a:r>
              <a:rPr lang="en"/>
              <a:t>when to expect the arrival of specific animals for hunting or gathering</a:t>
            </a:r>
            <a:endParaRPr/>
          </a:p>
          <a:p>
            <a:pPr marL="457200" lvl="0" indent="-334328" algn="l" rtl="0">
              <a:spcBef>
                <a:spcPts val="0"/>
              </a:spcBef>
              <a:spcAft>
                <a:spcPts val="0"/>
              </a:spcAft>
              <a:buSzPct val="100000"/>
              <a:buChar char="●"/>
            </a:pPr>
            <a:r>
              <a:rPr lang="en"/>
              <a:t>offers a window into the impacts of climate change and the consequences for ecosystems and human societies</a:t>
            </a:r>
            <a:endParaRPr/>
          </a:p>
          <a:p>
            <a:pPr marL="914400" lvl="1" indent="-310832" algn="l" rtl="0">
              <a:spcBef>
                <a:spcPts val="0"/>
              </a:spcBef>
              <a:spcAft>
                <a:spcPts val="0"/>
              </a:spcAft>
              <a:buSzPct val="100000"/>
              <a:buChar char="○"/>
            </a:pPr>
            <a:r>
              <a:rPr lang="en"/>
              <a:t>can gain valuable insights into how global warming is altering the timing of key biological events</a:t>
            </a:r>
            <a:endParaRPr/>
          </a:p>
          <a:p>
            <a:pPr marL="914400" lvl="1" indent="-310832" algn="l" rtl="0">
              <a:spcBef>
                <a:spcPts val="0"/>
              </a:spcBef>
              <a:spcAft>
                <a:spcPts val="0"/>
              </a:spcAft>
              <a:buSzPct val="100000"/>
              <a:buChar char="○"/>
            </a:pPr>
            <a:r>
              <a:rPr lang="en"/>
              <a:t>shifts can have cascading effects on ecosystems, disrupting the delicate balance between species and affecting agricultural practices and food security</a:t>
            </a:r>
            <a:endParaRPr/>
          </a:p>
          <a:p>
            <a:pPr marL="457200" lvl="0" indent="-334328" algn="l" rtl="0">
              <a:spcBef>
                <a:spcPts val="0"/>
              </a:spcBef>
              <a:spcAft>
                <a:spcPts val="0"/>
              </a:spcAft>
              <a:buSzPct val="100000"/>
              <a:buChar char="●"/>
            </a:pPr>
            <a:r>
              <a:rPr lang="en"/>
              <a:t>aid in the development of more effective conservation strategies, enabling us to better anticipate and mitigate the challenges posed by changing environmental conditions</a:t>
            </a:r>
            <a:endParaRPr/>
          </a:p>
          <a:p>
            <a:pPr marL="0" lvl="0" indent="0" algn="l" rtl="0">
              <a:spcBef>
                <a:spcPts val="1200"/>
              </a:spcBef>
              <a:spcAft>
                <a:spcPts val="1200"/>
              </a:spcAft>
              <a:buNone/>
            </a:pPr>
            <a:r>
              <a:rPr lang="en"/>
              <a:t>provides essential data for understanding, adapting to, and mitigating the ecological and societal consequences of a changing climate.</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p6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Examples of phenological stages: </a:t>
            </a:r>
            <a:endParaRPr/>
          </a:p>
        </p:txBody>
      </p:sp>
      <p:sp>
        <p:nvSpPr>
          <p:cNvPr id="362" name="Google Shape;362;p6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Creosote</a:t>
            </a:r>
            <a:endParaRPr/>
          </a:p>
        </p:txBody>
      </p:sp>
      <p:pic>
        <p:nvPicPr>
          <p:cNvPr id="363" name="Google Shape;363;p64"/>
          <p:cNvPicPr preferRelativeResize="0"/>
          <p:nvPr/>
        </p:nvPicPr>
        <p:blipFill>
          <a:blip r:embed="rId3">
            <a:alphaModFix/>
          </a:blip>
          <a:stretch>
            <a:fillRect/>
          </a:stretch>
        </p:blipFill>
        <p:spPr>
          <a:xfrm>
            <a:off x="1143000" y="1855788"/>
            <a:ext cx="6858000" cy="2009775"/>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pic>
        <p:nvPicPr>
          <p:cNvPr id="368" name="Google Shape;368;p65"/>
          <p:cNvPicPr preferRelativeResize="0"/>
          <p:nvPr/>
        </p:nvPicPr>
        <p:blipFill rotWithShape="1">
          <a:blip r:embed="rId3">
            <a:alphaModFix/>
          </a:blip>
          <a:srcRect b="11894"/>
          <a:stretch/>
        </p:blipFill>
        <p:spPr>
          <a:xfrm>
            <a:off x="5330354" y="24"/>
            <a:ext cx="2921222" cy="5143501"/>
          </a:xfrm>
          <a:prstGeom prst="rect">
            <a:avLst/>
          </a:prstGeom>
          <a:noFill/>
          <a:ln>
            <a:noFill/>
          </a:ln>
        </p:spPr>
      </p:pic>
      <p:pic>
        <p:nvPicPr>
          <p:cNvPr id="369" name="Google Shape;369;p65"/>
          <p:cNvPicPr preferRelativeResize="0"/>
          <p:nvPr/>
        </p:nvPicPr>
        <p:blipFill>
          <a:blip r:embed="rId4">
            <a:alphaModFix/>
          </a:blip>
          <a:stretch>
            <a:fillRect/>
          </a:stretch>
        </p:blipFill>
        <p:spPr>
          <a:xfrm rot="5400000">
            <a:off x="55162" y="1019337"/>
            <a:ext cx="5163600" cy="3096375"/>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pic>
        <p:nvPicPr>
          <p:cNvPr id="374" name="Google Shape;374;p66"/>
          <p:cNvPicPr preferRelativeResize="0"/>
          <p:nvPr/>
        </p:nvPicPr>
        <p:blipFill>
          <a:blip r:embed="rId3">
            <a:alphaModFix/>
          </a:blip>
          <a:stretch>
            <a:fillRect/>
          </a:stretch>
        </p:blipFill>
        <p:spPr>
          <a:xfrm>
            <a:off x="0" y="665226"/>
            <a:ext cx="9144000" cy="3813048"/>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378"/>
        <p:cNvGrpSpPr/>
        <p:nvPr/>
      </p:nvGrpSpPr>
      <p:grpSpPr>
        <a:xfrm>
          <a:off x="0" y="0"/>
          <a:ext cx="0" cy="0"/>
          <a:chOff x="0" y="0"/>
          <a:chExt cx="0" cy="0"/>
        </a:xfrm>
      </p:grpSpPr>
      <p:sp>
        <p:nvSpPr>
          <p:cNvPr id="379" name="Google Shape;379;p6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Assessment: </a:t>
            </a:r>
            <a:endParaRPr/>
          </a:p>
        </p:txBody>
      </p:sp>
      <p:sp>
        <p:nvSpPr>
          <p:cNvPr id="380" name="Google Shape;380;p6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Goal: to create an infographic of a desert dweller that focuses on the phenological stages. </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Google Shape;385;p6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Your infographic should include: </a:t>
            </a:r>
            <a:endParaRPr/>
          </a:p>
        </p:txBody>
      </p:sp>
      <p:sp>
        <p:nvSpPr>
          <p:cNvPr id="386" name="Google Shape;386;p6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a:t>Research information about your desert dweller.</a:t>
            </a:r>
            <a:endParaRPr/>
          </a:p>
          <a:p>
            <a:pPr marL="457200" lvl="0" indent="-342900" algn="l" rtl="0">
              <a:spcBef>
                <a:spcPts val="0"/>
              </a:spcBef>
              <a:spcAft>
                <a:spcPts val="0"/>
              </a:spcAft>
              <a:buSzPts val="1800"/>
              <a:buChar char="●"/>
            </a:pPr>
            <a:r>
              <a:rPr lang="en"/>
              <a:t>Draw a picture of your desert dweller.</a:t>
            </a:r>
            <a:endParaRPr/>
          </a:p>
          <a:p>
            <a:pPr marL="914400" lvl="1" indent="-317500" algn="l" rtl="0">
              <a:spcBef>
                <a:spcPts val="0"/>
              </a:spcBef>
              <a:spcAft>
                <a:spcPts val="0"/>
              </a:spcAft>
              <a:buSzPts val="1400"/>
              <a:buChar char="○"/>
            </a:pPr>
            <a:r>
              <a:rPr lang="en"/>
              <a:t>FOCUS ON </a:t>
            </a:r>
            <a:r>
              <a:rPr lang="en" b="1"/>
              <a:t>3+ PHENOLOGICAL STAGES</a:t>
            </a:r>
            <a:endParaRPr b="1"/>
          </a:p>
          <a:p>
            <a:pPr marL="457200" lvl="0" indent="-342900" algn="l" rtl="0">
              <a:spcBef>
                <a:spcPts val="0"/>
              </a:spcBef>
              <a:spcAft>
                <a:spcPts val="0"/>
              </a:spcAft>
              <a:buSzPts val="1800"/>
              <a:buChar char="●"/>
            </a:pPr>
            <a:r>
              <a:rPr lang="en"/>
              <a:t>Include their predators and prey.</a:t>
            </a:r>
            <a:endParaRPr/>
          </a:p>
          <a:p>
            <a:pPr marL="457200" lvl="0" indent="-342900" algn="l" rtl="0">
              <a:spcBef>
                <a:spcPts val="0"/>
              </a:spcBef>
              <a:spcAft>
                <a:spcPts val="0"/>
              </a:spcAft>
              <a:buSzPts val="1800"/>
              <a:buChar char="●"/>
            </a:pPr>
            <a:r>
              <a:rPr lang="en"/>
              <a:t>Include important adaptations.</a:t>
            </a:r>
            <a:endParaRPr/>
          </a:p>
          <a:p>
            <a:pPr marL="457200" lvl="0" indent="-342900" algn="l" rtl="0">
              <a:spcBef>
                <a:spcPts val="0"/>
              </a:spcBef>
              <a:spcAft>
                <a:spcPts val="0"/>
              </a:spcAft>
              <a:buSzPts val="1800"/>
              <a:buChar char="●"/>
            </a:pPr>
            <a:r>
              <a:rPr lang="en"/>
              <a:t>Features it has to survive.</a:t>
            </a:r>
            <a:endParaRPr/>
          </a:p>
          <a:p>
            <a:pPr marL="457200" lvl="0" indent="-342900" algn="l" rtl="0">
              <a:spcBef>
                <a:spcPts val="0"/>
              </a:spcBef>
              <a:spcAft>
                <a:spcPts val="0"/>
              </a:spcAft>
              <a:buSzPts val="1800"/>
              <a:buChar char="●"/>
            </a:pPr>
            <a:r>
              <a:rPr lang="en"/>
              <a:t>Unique traits or features.</a:t>
            </a:r>
            <a:endParaRPr/>
          </a:p>
          <a:p>
            <a:pPr marL="457200" lvl="0" indent="-342900" algn="l" rtl="0">
              <a:spcBef>
                <a:spcPts val="0"/>
              </a:spcBef>
              <a:spcAft>
                <a:spcPts val="0"/>
              </a:spcAft>
              <a:buSzPts val="1800"/>
              <a:buChar char="●"/>
            </a:pPr>
            <a:r>
              <a:rPr lang="en"/>
              <a:t>Their location and typical shelter</a:t>
            </a:r>
            <a:endParaRPr/>
          </a:p>
          <a:p>
            <a:pPr marL="457200" lvl="0" indent="-342900" algn="l" rtl="0">
              <a:spcBef>
                <a:spcPts val="0"/>
              </a:spcBef>
              <a:spcAft>
                <a:spcPts val="0"/>
              </a:spcAft>
              <a:buSzPts val="1800"/>
              <a:buChar char="●"/>
            </a:pPr>
            <a:r>
              <a:rPr lang="en"/>
              <a:t>As much information you can about your dweller.</a:t>
            </a:r>
            <a:endParaRPr/>
          </a:p>
          <a:p>
            <a:pPr marL="0" lvl="0" indent="0" algn="l" rtl="0">
              <a:spcBef>
                <a:spcPts val="1200"/>
              </a:spcBef>
              <a:spcAft>
                <a:spcPts val="1200"/>
              </a:spcAft>
              <a:buNone/>
            </a:pPr>
            <a:r>
              <a:rPr lang="en"/>
              <a:t>a </a:t>
            </a:r>
            <a:r>
              <a:rPr lang="en" u="sng">
                <a:solidFill>
                  <a:schemeClr val="hlink"/>
                </a:solidFill>
                <a:hlinkClick r:id="rId3"/>
              </a:rPr>
              <a:t>template</a:t>
            </a:r>
            <a:r>
              <a:rPr lang="en"/>
              <a:t> for information gathering (does not include phenological cycles)</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Google Shape;391;p6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desert dwellers to make an infographic on: </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
              <a:t>or anything we’ve seen on campus</a:t>
            </a:r>
            <a:endParaRPr/>
          </a:p>
          <a:p>
            <a:pPr marL="0" lvl="0" indent="0" algn="l" rtl="0">
              <a:spcBef>
                <a:spcPts val="0"/>
              </a:spcBef>
              <a:spcAft>
                <a:spcPts val="0"/>
              </a:spcAft>
              <a:buNone/>
            </a:pPr>
            <a:r>
              <a:rPr lang="en"/>
              <a:t>or some other organism (pending approval)</a:t>
            </a:r>
            <a:endParaRPr/>
          </a:p>
        </p:txBody>
      </p:sp>
      <p:sp>
        <p:nvSpPr>
          <p:cNvPr id="392" name="Google Shape;392;p69"/>
          <p:cNvSpPr txBox="1">
            <a:spLocks noGrp="1"/>
          </p:cNvSpPr>
          <p:nvPr>
            <p:ph type="body" idx="1"/>
          </p:nvPr>
        </p:nvSpPr>
        <p:spPr>
          <a:xfrm>
            <a:off x="12762" y="1152475"/>
            <a:ext cx="2382000" cy="3416400"/>
          </a:xfrm>
          <a:prstGeom prst="rect">
            <a:avLst/>
          </a:prstGeom>
        </p:spPr>
        <p:txBody>
          <a:bodyPr spcFirstLastPara="1" wrap="square" lIns="91425" tIns="91425" rIns="91425" bIns="91425" anchor="t" anchorCtr="0">
            <a:normAutofit/>
          </a:bodyPr>
          <a:lstStyle/>
          <a:p>
            <a:pPr marL="457200" lvl="0" indent="-317500" algn="l" rtl="0">
              <a:spcBef>
                <a:spcPts val="0"/>
              </a:spcBef>
              <a:spcAft>
                <a:spcPts val="0"/>
              </a:spcAft>
              <a:buSzPts val="1400"/>
              <a:buChar char="-"/>
            </a:pPr>
            <a:r>
              <a:rPr lang="en"/>
              <a:t>anna’s hummingbird</a:t>
            </a:r>
            <a:endParaRPr/>
          </a:p>
          <a:p>
            <a:pPr marL="457200" lvl="0" indent="-317500" algn="l" rtl="0">
              <a:spcBef>
                <a:spcPts val="0"/>
              </a:spcBef>
              <a:spcAft>
                <a:spcPts val="0"/>
              </a:spcAft>
              <a:buSzPts val="1400"/>
              <a:buChar char="-"/>
            </a:pPr>
            <a:r>
              <a:rPr lang="en"/>
              <a:t>greater roadrunner</a:t>
            </a:r>
            <a:endParaRPr/>
          </a:p>
          <a:p>
            <a:pPr marL="457200" lvl="0" indent="-317500" algn="l" rtl="0">
              <a:spcBef>
                <a:spcPts val="0"/>
              </a:spcBef>
              <a:spcAft>
                <a:spcPts val="0"/>
              </a:spcAft>
              <a:buSzPts val="1400"/>
              <a:buChar char="-"/>
            </a:pPr>
            <a:r>
              <a:rPr lang="en"/>
              <a:t>great horned owl</a:t>
            </a:r>
            <a:endParaRPr/>
          </a:p>
          <a:p>
            <a:pPr marL="457200" lvl="0" indent="-317500" algn="l" rtl="0">
              <a:spcBef>
                <a:spcPts val="0"/>
              </a:spcBef>
              <a:spcAft>
                <a:spcPts val="0"/>
              </a:spcAft>
              <a:buSzPts val="1400"/>
              <a:buChar char="-"/>
            </a:pPr>
            <a:r>
              <a:rPr lang="en"/>
              <a:t>gila woodpecker</a:t>
            </a:r>
            <a:endParaRPr/>
          </a:p>
          <a:p>
            <a:pPr marL="457200" lvl="0" indent="-317500" algn="l" rtl="0">
              <a:spcBef>
                <a:spcPts val="0"/>
              </a:spcBef>
              <a:spcAft>
                <a:spcPts val="0"/>
              </a:spcAft>
              <a:buSzPts val="1400"/>
              <a:buChar char="-"/>
            </a:pPr>
            <a:r>
              <a:rPr lang="en"/>
              <a:t>vermillion flycatcher</a:t>
            </a:r>
            <a:endParaRPr/>
          </a:p>
          <a:p>
            <a:pPr marL="457200" lvl="0" indent="-317500" algn="l" rtl="0">
              <a:spcBef>
                <a:spcPts val="0"/>
              </a:spcBef>
              <a:spcAft>
                <a:spcPts val="0"/>
              </a:spcAft>
              <a:buSzPts val="1400"/>
              <a:buChar char="-"/>
            </a:pPr>
            <a:r>
              <a:rPr lang="en"/>
              <a:t>verdin</a:t>
            </a:r>
            <a:endParaRPr/>
          </a:p>
          <a:p>
            <a:pPr marL="457200" lvl="0" indent="-317500" algn="l" rtl="0">
              <a:spcBef>
                <a:spcPts val="0"/>
              </a:spcBef>
              <a:spcAft>
                <a:spcPts val="0"/>
              </a:spcAft>
              <a:buSzPts val="1400"/>
              <a:buChar char="-"/>
            </a:pPr>
            <a:r>
              <a:rPr lang="en"/>
              <a:t>yellow warbler</a:t>
            </a:r>
            <a:endParaRPr/>
          </a:p>
          <a:p>
            <a:pPr marL="457200" lvl="0" indent="-317500" algn="l" rtl="0">
              <a:spcBef>
                <a:spcPts val="0"/>
              </a:spcBef>
              <a:spcAft>
                <a:spcPts val="0"/>
              </a:spcAft>
              <a:buSzPts val="1400"/>
              <a:buChar char="-"/>
            </a:pPr>
            <a:r>
              <a:rPr lang="en"/>
              <a:t>less goldfinch</a:t>
            </a:r>
            <a:endParaRPr/>
          </a:p>
          <a:p>
            <a:pPr marL="457200" lvl="0" indent="-317500" algn="l" rtl="0">
              <a:spcBef>
                <a:spcPts val="0"/>
              </a:spcBef>
              <a:spcAft>
                <a:spcPts val="0"/>
              </a:spcAft>
              <a:buSzPts val="1400"/>
              <a:buChar char="-"/>
            </a:pPr>
            <a:r>
              <a:rPr lang="en"/>
              <a:t>cooper’s Hawk</a:t>
            </a:r>
            <a:endParaRPr/>
          </a:p>
        </p:txBody>
      </p:sp>
      <p:sp>
        <p:nvSpPr>
          <p:cNvPr id="393" name="Google Shape;393;p69"/>
          <p:cNvSpPr txBox="1">
            <a:spLocks noGrp="1"/>
          </p:cNvSpPr>
          <p:nvPr>
            <p:ph type="body" idx="2"/>
          </p:nvPr>
        </p:nvSpPr>
        <p:spPr>
          <a:xfrm>
            <a:off x="4537362" y="1152475"/>
            <a:ext cx="2382000" cy="3416400"/>
          </a:xfrm>
          <a:prstGeom prst="rect">
            <a:avLst/>
          </a:prstGeom>
        </p:spPr>
        <p:txBody>
          <a:bodyPr spcFirstLastPara="1" wrap="square" lIns="91425" tIns="91425" rIns="91425" bIns="91425" anchor="t" anchorCtr="0">
            <a:normAutofit/>
          </a:bodyPr>
          <a:lstStyle/>
          <a:p>
            <a:pPr marL="457200" lvl="0" indent="-317500" algn="l" rtl="0">
              <a:spcBef>
                <a:spcPts val="0"/>
              </a:spcBef>
              <a:spcAft>
                <a:spcPts val="0"/>
              </a:spcAft>
              <a:buSzPts val="1400"/>
              <a:buChar char="-"/>
            </a:pPr>
            <a:r>
              <a:rPr lang="en"/>
              <a:t>gila monster</a:t>
            </a:r>
            <a:endParaRPr/>
          </a:p>
          <a:p>
            <a:pPr marL="457200" lvl="0" indent="-317500" algn="l" rtl="0">
              <a:spcBef>
                <a:spcPts val="0"/>
              </a:spcBef>
              <a:spcAft>
                <a:spcPts val="0"/>
              </a:spcAft>
              <a:buSzPts val="1400"/>
              <a:buChar char="-"/>
            </a:pPr>
            <a:r>
              <a:rPr lang="en"/>
              <a:t>gila topminnow</a:t>
            </a:r>
            <a:endParaRPr/>
          </a:p>
          <a:p>
            <a:pPr marL="457200" lvl="0" indent="-317500" algn="l" rtl="0">
              <a:spcBef>
                <a:spcPts val="0"/>
              </a:spcBef>
              <a:spcAft>
                <a:spcPts val="0"/>
              </a:spcAft>
              <a:buSzPts val="1400"/>
              <a:buChar char="-"/>
            </a:pPr>
            <a:r>
              <a:rPr lang="en"/>
              <a:t>chuckwalla</a:t>
            </a:r>
            <a:endParaRPr/>
          </a:p>
          <a:p>
            <a:pPr marL="457200" lvl="0" indent="-317500" algn="l" rtl="0">
              <a:spcBef>
                <a:spcPts val="0"/>
              </a:spcBef>
              <a:spcAft>
                <a:spcPts val="0"/>
              </a:spcAft>
              <a:buSzPts val="1400"/>
              <a:buChar char="-"/>
            </a:pPr>
            <a:r>
              <a:rPr lang="en"/>
              <a:t>western diamondback</a:t>
            </a:r>
            <a:endParaRPr/>
          </a:p>
          <a:p>
            <a:pPr marL="457200" lvl="0" indent="-317500" algn="l" rtl="0">
              <a:spcBef>
                <a:spcPts val="0"/>
              </a:spcBef>
              <a:spcAft>
                <a:spcPts val="0"/>
              </a:spcAft>
              <a:buSzPts val="1400"/>
              <a:buChar char="-"/>
            </a:pPr>
            <a:r>
              <a:rPr lang="en"/>
              <a:t>packrat</a:t>
            </a:r>
            <a:endParaRPr/>
          </a:p>
          <a:p>
            <a:pPr marL="457200" lvl="0" indent="-317500" algn="l" rtl="0">
              <a:spcBef>
                <a:spcPts val="0"/>
              </a:spcBef>
              <a:spcAft>
                <a:spcPts val="0"/>
              </a:spcAft>
              <a:buSzPts val="1400"/>
              <a:buChar char="-"/>
            </a:pPr>
            <a:r>
              <a:rPr lang="en"/>
              <a:t>honry toad</a:t>
            </a:r>
            <a:endParaRPr/>
          </a:p>
          <a:p>
            <a:pPr marL="457200" lvl="0" indent="-317500" algn="l" rtl="0">
              <a:spcBef>
                <a:spcPts val="0"/>
              </a:spcBef>
              <a:spcAft>
                <a:spcPts val="0"/>
              </a:spcAft>
              <a:buSzPts val="1400"/>
              <a:buChar char="-"/>
            </a:pPr>
            <a:r>
              <a:rPr lang="en"/>
              <a:t>black widow spider</a:t>
            </a:r>
            <a:endParaRPr/>
          </a:p>
          <a:p>
            <a:pPr marL="457200" lvl="0" indent="-317500" algn="l" rtl="0">
              <a:spcBef>
                <a:spcPts val="0"/>
              </a:spcBef>
              <a:spcAft>
                <a:spcPts val="0"/>
              </a:spcAft>
              <a:buSzPts val="1400"/>
              <a:buChar char="-"/>
            </a:pPr>
            <a:r>
              <a:rPr lang="en"/>
              <a:t>ground squirrel</a:t>
            </a:r>
            <a:endParaRPr/>
          </a:p>
          <a:p>
            <a:pPr marL="457200" lvl="0" indent="-317500" algn="l" rtl="0">
              <a:spcBef>
                <a:spcPts val="0"/>
              </a:spcBef>
              <a:spcAft>
                <a:spcPts val="0"/>
              </a:spcAft>
              <a:buSzPts val="1400"/>
              <a:buChar char="-"/>
            </a:pPr>
            <a:r>
              <a:rPr lang="en"/>
              <a:t>bark scorpion</a:t>
            </a:r>
            <a:endParaRPr/>
          </a:p>
          <a:p>
            <a:pPr marL="0" lvl="0" indent="0" algn="l" rtl="0">
              <a:spcBef>
                <a:spcPts val="1200"/>
              </a:spcBef>
              <a:spcAft>
                <a:spcPts val="1200"/>
              </a:spcAft>
              <a:buNone/>
            </a:pPr>
            <a:endParaRPr/>
          </a:p>
        </p:txBody>
      </p:sp>
      <p:sp>
        <p:nvSpPr>
          <p:cNvPr id="394" name="Google Shape;394;p69"/>
          <p:cNvSpPr txBox="1">
            <a:spLocks noGrp="1"/>
          </p:cNvSpPr>
          <p:nvPr>
            <p:ph type="body" idx="1"/>
          </p:nvPr>
        </p:nvSpPr>
        <p:spPr>
          <a:xfrm>
            <a:off x="2394762" y="1152475"/>
            <a:ext cx="2142600" cy="3416400"/>
          </a:xfrm>
          <a:prstGeom prst="rect">
            <a:avLst/>
          </a:prstGeom>
        </p:spPr>
        <p:txBody>
          <a:bodyPr spcFirstLastPara="1" wrap="square" lIns="91425" tIns="91425" rIns="91425" bIns="91425" anchor="t" anchorCtr="0">
            <a:normAutofit/>
          </a:bodyPr>
          <a:lstStyle/>
          <a:p>
            <a:pPr marL="457200" lvl="0" indent="-317500" algn="l" rtl="0">
              <a:spcBef>
                <a:spcPts val="0"/>
              </a:spcBef>
              <a:spcAft>
                <a:spcPts val="0"/>
              </a:spcAft>
              <a:buSzPts val="1400"/>
              <a:buChar char="-"/>
            </a:pPr>
            <a:r>
              <a:rPr lang="en"/>
              <a:t>butterfly weed</a:t>
            </a:r>
            <a:endParaRPr/>
          </a:p>
          <a:p>
            <a:pPr marL="457200" lvl="0" indent="-317500" algn="l" rtl="0">
              <a:spcBef>
                <a:spcPts val="0"/>
              </a:spcBef>
              <a:spcAft>
                <a:spcPts val="0"/>
              </a:spcAft>
              <a:buSzPts val="1400"/>
              <a:buChar char="-"/>
            </a:pPr>
            <a:r>
              <a:rPr lang="en"/>
              <a:t>saguaro</a:t>
            </a:r>
            <a:endParaRPr/>
          </a:p>
          <a:p>
            <a:pPr marL="457200" lvl="0" indent="-317500" algn="l" rtl="0">
              <a:spcBef>
                <a:spcPts val="0"/>
              </a:spcBef>
              <a:spcAft>
                <a:spcPts val="0"/>
              </a:spcAft>
              <a:buSzPts val="1400"/>
              <a:buChar char="-"/>
            </a:pPr>
            <a:r>
              <a:rPr lang="en"/>
              <a:t>palo verde</a:t>
            </a:r>
            <a:endParaRPr/>
          </a:p>
          <a:p>
            <a:pPr marL="457200" lvl="0" indent="-317500" algn="l" rtl="0">
              <a:spcBef>
                <a:spcPts val="0"/>
              </a:spcBef>
              <a:spcAft>
                <a:spcPts val="0"/>
              </a:spcAft>
              <a:buSzPts val="1400"/>
              <a:buChar char="-"/>
            </a:pPr>
            <a:r>
              <a:rPr lang="en"/>
              <a:t>velvet mesquite</a:t>
            </a:r>
            <a:endParaRPr/>
          </a:p>
          <a:p>
            <a:pPr marL="457200" lvl="0" indent="-317500" algn="l" rtl="0">
              <a:spcBef>
                <a:spcPts val="0"/>
              </a:spcBef>
              <a:spcAft>
                <a:spcPts val="0"/>
              </a:spcAft>
              <a:buSzPts val="1400"/>
              <a:buChar char="-"/>
            </a:pPr>
            <a:r>
              <a:rPr lang="en"/>
              <a:t>quail bush</a:t>
            </a:r>
            <a:endParaRPr/>
          </a:p>
          <a:p>
            <a:pPr marL="457200" lvl="0" indent="-317500" algn="l" rtl="0">
              <a:spcBef>
                <a:spcPts val="0"/>
              </a:spcBef>
              <a:spcAft>
                <a:spcPts val="0"/>
              </a:spcAft>
              <a:buSzPts val="1400"/>
              <a:buChar char="-"/>
            </a:pPr>
            <a:r>
              <a:rPr lang="en"/>
              <a:t>desert willow</a:t>
            </a:r>
            <a:endParaRPr/>
          </a:p>
          <a:p>
            <a:pPr marL="457200" lvl="0" indent="-317500" algn="l" rtl="0">
              <a:spcBef>
                <a:spcPts val="0"/>
              </a:spcBef>
              <a:spcAft>
                <a:spcPts val="0"/>
              </a:spcAft>
              <a:buSzPts val="1400"/>
              <a:buChar char="-"/>
            </a:pPr>
            <a:r>
              <a:rPr lang="en"/>
              <a:t>desert prickly pear</a:t>
            </a:r>
            <a:endParaRPr/>
          </a:p>
          <a:p>
            <a:pPr marL="457200" lvl="0" indent="-317500" algn="l" rtl="0">
              <a:spcBef>
                <a:spcPts val="0"/>
              </a:spcBef>
              <a:spcAft>
                <a:spcPts val="0"/>
              </a:spcAft>
              <a:buSzPts val="1400"/>
              <a:buChar char="-"/>
            </a:pPr>
            <a:r>
              <a:rPr lang="en"/>
              <a:t>ocotillo</a:t>
            </a:r>
            <a:endParaRPr/>
          </a:p>
          <a:p>
            <a:pPr marL="457200" lvl="0" indent="-317500" algn="l" rtl="0">
              <a:spcBef>
                <a:spcPts val="0"/>
              </a:spcBef>
              <a:spcAft>
                <a:spcPts val="0"/>
              </a:spcAft>
              <a:buSzPts val="1400"/>
              <a:buChar char="-"/>
            </a:pPr>
            <a:r>
              <a:rPr lang="en"/>
              <a:t>soaptree yucca</a:t>
            </a:r>
            <a:endParaRPr/>
          </a:p>
        </p:txBody>
      </p:sp>
      <p:sp>
        <p:nvSpPr>
          <p:cNvPr id="395" name="Google Shape;395;p69"/>
          <p:cNvSpPr txBox="1">
            <a:spLocks noGrp="1"/>
          </p:cNvSpPr>
          <p:nvPr>
            <p:ph type="body" idx="1"/>
          </p:nvPr>
        </p:nvSpPr>
        <p:spPr>
          <a:xfrm>
            <a:off x="6919349" y="1152475"/>
            <a:ext cx="2142600" cy="3416400"/>
          </a:xfrm>
          <a:prstGeom prst="rect">
            <a:avLst/>
          </a:prstGeom>
        </p:spPr>
        <p:txBody>
          <a:bodyPr spcFirstLastPara="1" wrap="square" lIns="91425" tIns="91425" rIns="91425" bIns="91425" anchor="t" anchorCtr="0">
            <a:normAutofit/>
          </a:bodyPr>
          <a:lstStyle/>
          <a:p>
            <a:pPr marL="457200" lvl="0" indent="-317500" algn="l" rtl="0">
              <a:spcBef>
                <a:spcPts val="0"/>
              </a:spcBef>
              <a:spcAft>
                <a:spcPts val="0"/>
              </a:spcAft>
              <a:buSzPts val="1400"/>
              <a:buChar char="-"/>
            </a:pPr>
            <a:r>
              <a:rPr lang="en"/>
              <a:t>tarantula hawk</a:t>
            </a:r>
            <a:endParaRPr/>
          </a:p>
          <a:p>
            <a:pPr marL="457200" lvl="0" indent="-317500" algn="l" rtl="0">
              <a:spcBef>
                <a:spcPts val="0"/>
              </a:spcBef>
              <a:spcAft>
                <a:spcPts val="0"/>
              </a:spcAft>
              <a:buSzPts val="1400"/>
              <a:buChar char="-"/>
            </a:pPr>
            <a:r>
              <a:rPr lang="en"/>
              <a:t>desert termites</a:t>
            </a:r>
            <a:endParaRPr/>
          </a:p>
          <a:p>
            <a:pPr marL="457200" lvl="0" indent="-317500" algn="l" rtl="0">
              <a:spcBef>
                <a:spcPts val="0"/>
              </a:spcBef>
              <a:spcAft>
                <a:spcPts val="0"/>
              </a:spcAft>
              <a:buSzPts val="1400"/>
              <a:buChar char="-"/>
            </a:pPr>
            <a:r>
              <a:rPr lang="en"/>
              <a:t>pinacate beetles</a:t>
            </a:r>
            <a:endParaRPr/>
          </a:p>
          <a:p>
            <a:pPr marL="457200" lvl="0" indent="-317500" algn="l" rtl="0">
              <a:spcBef>
                <a:spcPts val="0"/>
              </a:spcBef>
              <a:spcAft>
                <a:spcPts val="0"/>
              </a:spcAft>
              <a:buSzPts val="1400"/>
              <a:buChar char="-"/>
            </a:pPr>
            <a:r>
              <a:rPr lang="en"/>
              <a:t>desert blonde tarantula</a:t>
            </a:r>
            <a:endParaRPr/>
          </a:p>
          <a:p>
            <a:pPr marL="457200" lvl="0" indent="-317500" algn="l" rtl="0">
              <a:spcBef>
                <a:spcPts val="0"/>
              </a:spcBef>
              <a:spcAft>
                <a:spcPts val="0"/>
              </a:spcAft>
              <a:buSzPts val="1400"/>
              <a:buChar char="-"/>
            </a:pPr>
            <a:r>
              <a:rPr lang="en"/>
              <a:t>flameskimmer</a:t>
            </a:r>
            <a:endParaRPr/>
          </a:p>
          <a:p>
            <a:pPr marL="457200" lvl="0" indent="-317500" algn="l" rtl="0">
              <a:spcBef>
                <a:spcPts val="0"/>
              </a:spcBef>
              <a:spcAft>
                <a:spcPts val="0"/>
              </a:spcAft>
              <a:buSzPts val="1400"/>
              <a:buChar char="-"/>
            </a:pPr>
            <a:r>
              <a:rPr lang="en"/>
              <a:t>cochineal</a:t>
            </a:r>
            <a:endParaRPr/>
          </a:p>
          <a:p>
            <a:pPr marL="457200" lvl="0" indent="-317500" algn="l" rtl="0">
              <a:spcBef>
                <a:spcPts val="0"/>
              </a:spcBef>
              <a:spcAft>
                <a:spcPts val="0"/>
              </a:spcAft>
              <a:buSzPts val="1400"/>
              <a:buChar char="-"/>
            </a:pPr>
            <a:r>
              <a:rPr lang="en"/>
              <a:t>apache cicada</a:t>
            </a:r>
            <a:endParaRPr/>
          </a:p>
          <a:p>
            <a:pPr marL="457200" lvl="0" indent="-317500" algn="l" rtl="0">
              <a:spcBef>
                <a:spcPts val="0"/>
              </a:spcBef>
              <a:spcAft>
                <a:spcPts val="0"/>
              </a:spcAft>
              <a:buSzPts val="1400"/>
              <a:buChar char="-"/>
            </a:pPr>
            <a:r>
              <a:rPr lang="en"/>
              <a:t>crane fly</a:t>
            </a:r>
            <a:endParaRPr/>
          </a:p>
          <a:p>
            <a:pPr marL="457200" lvl="0" indent="-317500" algn="l" rtl="0">
              <a:spcBef>
                <a:spcPts val="0"/>
              </a:spcBef>
              <a:spcAft>
                <a:spcPts val="0"/>
              </a:spcAft>
              <a:buSzPts val="1400"/>
              <a:buChar char="-"/>
            </a:pPr>
            <a:r>
              <a:rPr lang="en"/>
              <a:t>valley carpenter bee</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399"/>
        <p:cNvGrpSpPr/>
        <p:nvPr/>
      </p:nvGrpSpPr>
      <p:grpSpPr>
        <a:xfrm>
          <a:off x="0" y="0"/>
          <a:ext cx="0" cy="0"/>
          <a:chOff x="0" y="0"/>
          <a:chExt cx="0" cy="0"/>
        </a:xfrm>
      </p:grpSpPr>
      <p:sp>
        <p:nvSpPr>
          <p:cNvPr id="400" name="Google Shape;400;p7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an example:</a:t>
            </a:r>
            <a:endParaRPr/>
          </a:p>
        </p:txBody>
      </p:sp>
      <p:pic>
        <p:nvPicPr>
          <p:cNvPr id="401" name="Google Shape;401;p70"/>
          <p:cNvPicPr preferRelativeResize="0"/>
          <p:nvPr/>
        </p:nvPicPr>
        <p:blipFill rotWithShape="1">
          <a:blip r:embed="rId3">
            <a:alphaModFix/>
          </a:blip>
          <a:srcRect t="6386" b="6377"/>
          <a:stretch/>
        </p:blipFill>
        <p:spPr>
          <a:xfrm>
            <a:off x="2413425" y="414437"/>
            <a:ext cx="6594602" cy="4314626"/>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sp>
        <p:nvSpPr>
          <p:cNvPr id="406" name="Google Shape;406;p7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another example: </a:t>
            </a:r>
            <a:endParaRPr/>
          </a:p>
        </p:txBody>
      </p:sp>
      <p:pic>
        <p:nvPicPr>
          <p:cNvPr id="407" name="Google Shape;407;p71"/>
          <p:cNvPicPr preferRelativeResize="0"/>
          <p:nvPr/>
        </p:nvPicPr>
        <p:blipFill>
          <a:blip r:embed="rId3">
            <a:alphaModFix/>
          </a:blip>
          <a:stretch>
            <a:fillRect/>
          </a:stretch>
        </p:blipFill>
        <p:spPr>
          <a:xfrm>
            <a:off x="3305900" y="0"/>
            <a:ext cx="3857625" cy="5143500"/>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0">
  <p:cSld>
    <p:bg>
      <p:bgPr>
        <a:noFill/>
        <a:effectLst/>
      </p:bgPr>
    </p:bg>
    <p:spTree>
      <p:nvGrpSpPr>
        <p:cNvPr id="1" name="Shape 411"/>
        <p:cNvGrpSpPr/>
        <p:nvPr/>
      </p:nvGrpSpPr>
      <p:grpSpPr>
        <a:xfrm>
          <a:off x="0" y="0"/>
          <a:ext cx="0" cy="0"/>
          <a:chOff x="0" y="0"/>
          <a:chExt cx="0" cy="0"/>
        </a:xfrm>
      </p:grpSpPr>
      <p:sp>
        <p:nvSpPr>
          <p:cNvPr id="412" name="Google Shape;412;p7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Extension:</a:t>
            </a:r>
            <a:endParaRPr/>
          </a:p>
        </p:txBody>
      </p:sp>
      <p:sp>
        <p:nvSpPr>
          <p:cNvPr id="413" name="Google Shape;413;p7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AutoNum type="arabicPeriod"/>
            </a:pPr>
            <a:r>
              <a:rPr lang="en"/>
              <a:t>Have students create more than one infographic; perhaps one from each category</a:t>
            </a:r>
            <a:endParaRPr/>
          </a:p>
          <a:p>
            <a:pPr marL="457200" lvl="0" indent="-342900" algn="l" rtl="0">
              <a:spcBef>
                <a:spcPts val="0"/>
              </a:spcBef>
              <a:spcAft>
                <a:spcPts val="0"/>
              </a:spcAft>
              <a:buSzPts val="1800"/>
              <a:buAutoNum type="arabicPeriod"/>
            </a:pPr>
            <a:r>
              <a:rPr lang="en"/>
              <a:t>Create a food web using the infographics. Use this lesson to help: </a:t>
            </a:r>
            <a:r>
              <a:rPr lang="en" u="sng">
                <a:solidFill>
                  <a:schemeClr val="hlink"/>
                </a:solidFill>
                <a:hlinkClick r:id="rId3"/>
              </a:rPr>
              <a:t>Desert Dwellers Food Web Activity</a:t>
            </a:r>
            <a:r>
              <a:rPr lang="en"/>
              <a:t> </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CE5CD"/>
        </a:solidFill>
        <a:effectLst/>
      </p:bgPr>
    </p:bg>
    <p:spTree>
      <p:nvGrpSpPr>
        <p:cNvPr id="1" name="Shape 417"/>
        <p:cNvGrpSpPr/>
        <p:nvPr/>
      </p:nvGrpSpPr>
      <p:grpSpPr>
        <a:xfrm>
          <a:off x="0" y="0"/>
          <a:ext cx="0" cy="0"/>
          <a:chOff x="0" y="0"/>
          <a:chExt cx="0" cy="0"/>
        </a:xfrm>
      </p:grpSpPr>
      <p:sp>
        <p:nvSpPr>
          <p:cNvPr id="418" name="Google Shape;418;p73"/>
          <p:cNvSpPr txBox="1">
            <a:spLocks noGrp="1"/>
          </p:cNvSpPr>
          <p:nvPr>
            <p:ph type="title"/>
          </p:nvPr>
        </p:nvSpPr>
        <p:spPr>
          <a:xfrm>
            <a:off x="311700" y="1013850"/>
            <a:ext cx="8520600" cy="841800"/>
          </a:xfrm>
          <a:prstGeom prst="rect">
            <a:avLst/>
          </a:prstGeom>
        </p:spPr>
        <p:txBody>
          <a:bodyPr spcFirstLastPara="1" wrap="square" lIns="91425" tIns="91425" rIns="91425" bIns="91425" anchor="ctr" anchorCtr="0">
            <a:normAutofit fontScale="90000"/>
          </a:bodyPr>
          <a:lstStyle/>
          <a:p>
            <a:pPr marL="0" lvl="0" indent="0" algn="ctr" rtl="0">
              <a:spcBef>
                <a:spcPts val="0"/>
              </a:spcBef>
              <a:spcAft>
                <a:spcPts val="0"/>
              </a:spcAft>
              <a:buNone/>
            </a:pPr>
            <a:r>
              <a:rPr lang="en"/>
              <a:t>How and why does our environment change over the course of a (school) year?</a:t>
            </a:r>
            <a:endParaRPr/>
          </a:p>
        </p:txBody>
      </p:sp>
      <p:graphicFrame>
        <p:nvGraphicFramePr>
          <p:cNvPr id="419" name="Google Shape;419;p73"/>
          <p:cNvGraphicFramePr/>
          <p:nvPr/>
        </p:nvGraphicFramePr>
        <p:xfrm>
          <a:off x="1133475" y="2490450"/>
          <a:ext cx="3000000" cy="3000000"/>
        </p:xfrm>
        <a:graphic>
          <a:graphicData uri="http://schemas.openxmlformats.org/drawingml/2006/table">
            <a:tbl>
              <a:tblPr>
                <a:noFill/>
                <a:tableStyleId>{5CBC0F71-624C-4A27-9EFD-8FD39E0F8DB3}</a:tableStyleId>
              </a:tblPr>
              <a:tblGrid>
                <a:gridCol w="1304925">
                  <a:extLst>
                    <a:ext uri="{9D8B030D-6E8A-4147-A177-3AD203B41FA5}">
                      <a16:colId xmlns:a16="http://schemas.microsoft.com/office/drawing/2014/main" val="20000"/>
                    </a:ext>
                  </a:extLst>
                </a:gridCol>
                <a:gridCol w="5572125">
                  <a:extLst>
                    <a:ext uri="{9D8B030D-6E8A-4147-A177-3AD203B41FA5}">
                      <a16:colId xmlns:a16="http://schemas.microsoft.com/office/drawing/2014/main" val="20001"/>
                    </a:ext>
                  </a:extLst>
                </a:gridCol>
              </a:tblGrid>
              <a:tr h="0">
                <a:tc>
                  <a:txBody>
                    <a:bodyPr/>
                    <a:lstStyle/>
                    <a:p>
                      <a:pPr marL="0" lvl="0" indent="0" algn="l" rtl="0">
                        <a:spcBef>
                          <a:spcPts val="0"/>
                        </a:spcBef>
                        <a:spcAft>
                          <a:spcPts val="0"/>
                        </a:spcAft>
                        <a:buNone/>
                      </a:pPr>
                      <a:r>
                        <a:rPr lang="en" sz="1100" b="1">
                          <a:latin typeface="Avenir"/>
                          <a:ea typeface="Avenir"/>
                          <a:cs typeface="Avenir"/>
                          <a:sym typeface="Avenir"/>
                        </a:rPr>
                        <a:t>Learning Target: What am I learning today?</a:t>
                      </a:r>
                      <a:endParaRPr sz="1100" b="1">
                        <a:latin typeface="Avenir"/>
                        <a:ea typeface="Avenir"/>
                        <a:cs typeface="Avenir"/>
                        <a:sym typeface="Avenir"/>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100">
                          <a:latin typeface="Avenir"/>
                          <a:ea typeface="Avenir"/>
                          <a:cs typeface="Avenir"/>
                          <a:sym typeface="Avenir"/>
                        </a:rPr>
                        <a:t>I am learning: about urban biodiversity, phenology, and data visualization.</a:t>
                      </a:r>
                      <a:endParaRPr sz="1100">
                        <a:latin typeface="Avenir"/>
                        <a:ea typeface="Avenir"/>
                        <a:cs typeface="Avenir"/>
                        <a:sym typeface="Avenir"/>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0">
                <a:tc>
                  <a:txBody>
                    <a:bodyPr/>
                    <a:lstStyle/>
                    <a:p>
                      <a:pPr marL="0" lvl="0" indent="0" algn="l" rtl="0">
                        <a:spcBef>
                          <a:spcPts val="0"/>
                        </a:spcBef>
                        <a:spcAft>
                          <a:spcPts val="0"/>
                        </a:spcAft>
                        <a:buNone/>
                      </a:pPr>
                      <a:r>
                        <a:rPr lang="en" sz="1100" b="1">
                          <a:latin typeface="Avenir"/>
                          <a:ea typeface="Avenir"/>
                          <a:cs typeface="Avenir"/>
                          <a:sym typeface="Avenir"/>
                        </a:rPr>
                        <a:t>Success Criteria: How will I know that I have learned it?</a:t>
                      </a:r>
                      <a:endParaRPr sz="1100" b="1">
                        <a:latin typeface="Avenir"/>
                        <a:ea typeface="Avenir"/>
                        <a:cs typeface="Avenir"/>
                        <a:sym typeface="Avenir"/>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100">
                          <a:latin typeface="Avenir"/>
                          <a:ea typeface="Avenir"/>
                          <a:cs typeface="Avenir"/>
                          <a:sym typeface="Avenir"/>
                        </a:rPr>
                        <a:t>I can: show the progression (phenological stages) of the different plants, animals, and birds on my school’s campus; determine biodiversity data trends from one quarter/season to the next &amp; visually represent it.</a:t>
                      </a:r>
                      <a:endParaRPr sz="1100">
                        <a:latin typeface="Avenir"/>
                        <a:ea typeface="Avenir"/>
                        <a:cs typeface="Avenir"/>
                        <a:sym typeface="Avenir"/>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0">
                <a:tc>
                  <a:txBody>
                    <a:bodyPr/>
                    <a:lstStyle/>
                    <a:p>
                      <a:pPr marL="0" lvl="0" indent="0" algn="l" rtl="0">
                        <a:spcBef>
                          <a:spcPts val="0"/>
                        </a:spcBef>
                        <a:spcAft>
                          <a:spcPts val="0"/>
                        </a:spcAft>
                        <a:buNone/>
                      </a:pPr>
                      <a:r>
                        <a:rPr lang="en" sz="1100" b="1">
                          <a:latin typeface="Avenir"/>
                          <a:ea typeface="Avenir"/>
                          <a:cs typeface="Avenir"/>
                          <a:sym typeface="Avenir"/>
                        </a:rPr>
                        <a:t>Why am I learning this?</a:t>
                      </a:r>
                      <a:endParaRPr sz="1100" b="1">
                        <a:latin typeface="Avenir"/>
                        <a:ea typeface="Avenir"/>
                        <a:cs typeface="Avenir"/>
                        <a:sym typeface="Avenir"/>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100">
                          <a:latin typeface="Avenir"/>
                          <a:ea typeface="Avenir"/>
                          <a:cs typeface="Avenir"/>
                          <a:sym typeface="Avenir"/>
                        </a:rPr>
                        <a:t>This is important because having a better understanding of the plants, animals, and birds that are on our campus will allow us to identify ways to increase biodiversity. And understanding the phenological stages will help us be better gardeners as well as be better stewards of the land since climate change is slowly affecting the timing of the phenological stages.  </a:t>
                      </a:r>
                      <a:endParaRPr sz="1100">
                        <a:latin typeface="Avenir"/>
                        <a:ea typeface="Avenir"/>
                        <a:cs typeface="Avenir"/>
                        <a:sym typeface="Avenir"/>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423"/>
        <p:cNvGrpSpPr/>
        <p:nvPr/>
      </p:nvGrpSpPr>
      <p:grpSpPr>
        <a:xfrm>
          <a:off x="0" y="0"/>
          <a:ext cx="0" cy="0"/>
          <a:chOff x="0" y="0"/>
          <a:chExt cx="0" cy="0"/>
        </a:xfrm>
      </p:grpSpPr>
      <p:sp>
        <p:nvSpPr>
          <p:cNvPr id="424" name="Google Shape;424;p7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Assessment</a:t>
            </a:r>
            <a:endParaRPr/>
          </a:p>
        </p:txBody>
      </p:sp>
      <p:sp>
        <p:nvSpPr>
          <p:cNvPr id="425" name="Google Shape;425;p7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Option 1: Create a map of the campus for each season, noting the biodiversity and phenology. Be sure to include drawings, words, and numbers – this map should be an extension of your Nature Journal. What stage should different plants and animals be in during each season?</a:t>
            </a:r>
            <a:endParaRPr/>
          </a:p>
          <a:p>
            <a:pPr marL="0" lvl="0" indent="0" algn="l" rtl="0">
              <a:spcBef>
                <a:spcPts val="1200"/>
              </a:spcBef>
              <a:spcAft>
                <a:spcPts val="1200"/>
              </a:spcAft>
              <a:buNone/>
            </a:pPr>
            <a:r>
              <a:rPr lang="en"/>
              <a:t>Option 2: Create a calendar for the school year that denotes when different plants should be blooming, dropping fruit, animals and insects should be being born/hatching/mating, etc. Make a note of where on campus someone may find these plants, animals, etc. </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430" name="Google Shape;430;p7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Long term goal:</a:t>
            </a:r>
            <a:endParaRPr/>
          </a:p>
        </p:txBody>
      </p:sp>
      <p:sp>
        <p:nvSpPr>
          <p:cNvPr id="431" name="Google Shape;431;p7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To continue doing this activity from year to year and study the shifts in phenological stages, shifts in biodiversity, etc. </a:t>
            </a:r>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435"/>
        <p:cNvGrpSpPr/>
        <p:nvPr/>
      </p:nvGrpSpPr>
      <p:grpSpPr>
        <a:xfrm>
          <a:off x="0" y="0"/>
          <a:ext cx="0" cy="0"/>
          <a:chOff x="0" y="0"/>
          <a:chExt cx="0" cy="0"/>
        </a:xfrm>
      </p:grpSpPr>
      <p:sp>
        <p:nvSpPr>
          <p:cNvPr id="436" name="Google Shape;436;p7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option 1: create a map</a:t>
            </a:r>
            <a:endParaRPr/>
          </a:p>
        </p:txBody>
      </p:sp>
      <p:sp>
        <p:nvSpPr>
          <p:cNvPr id="437" name="Google Shape;437;p7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AutoNum type="arabicPeriod"/>
            </a:pPr>
            <a:r>
              <a:rPr lang="en"/>
              <a:t>get 4 campus maps, 1 for each quarter</a:t>
            </a:r>
            <a:endParaRPr/>
          </a:p>
          <a:p>
            <a:pPr marL="457200" lvl="0" indent="-342900" algn="l" rtl="0">
              <a:spcBef>
                <a:spcPts val="0"/>
              </a:spcBef>
              <a:spcAft>
                <a:spcPts val="0"/>
              </a:spcAft>
              <a:buSzPts val="1800"/>
              <a:buAutoNum type="arabicPeriod"/>
            </a:pPr>
            <a:r>
              <a:rPr lang="en"/>
              <a:t>for each of the 5 locations where biodiversity data was taken, choose 3-5 organisms to highlight</a:t>
            </a:r>
            <a:endParaRPr/>
          </a:p>
          <a:p>
            <a:pPr marL="457200" lvl="0" indent="-342900" algn="l" rtl="0">
              <a:spcBef>
                <a:spcPts val="0"/>
              </a:spcBef>
              <a:spcAft>
                <a:spcPts val="0"/>
              </a:spcAft>
              <a:buSzPts val="1800"/>
              <a:buAutoNum type="arabicPeriod"/>
            </a:pPr>
            <a:r>
              <a:rPr lang="en"/>
              <a:t>for each organism, include: </a:t>
            </a:r>
            <a:endParaRPr/>
          </a:p>
          <a:p>
            <a:pPr marL="914400" lvl="1" indent="-317500" algn="l" rtl="0">
              <a:spcBef>
                <a:spcPts val="0"/>
              </a:spcBef>
              <a:spcAft>
                <a:spcPts val="0"/>
              </a:spcAft>
              <a:buSzPts val="1400"/>
              <a:buChar char="○"/>
            </a:pPr>
            <a:r>
              <a:rPr lang="en" sz="1400"/>
              <a:t>elements from your nature journal: drawings, numbers, words</a:t>
            </a:r>
            <a:endParaRPr sz="1400"/>
          </a:p>
          <a:p>
            <a:pPr marL="914400" lvl="1" indent="-317500" algn="l" rtl="0">
              <a:spcBef>
                <a:spcPts val="0"/>
              </a:spcBef>
              <a:spcAft>
                <a:spcPts val="0"/>
              </a:spcAft>
              <a:buSzPts val="1400"/>
              <a:buChar char="○"/>
            </a:pPr>
            <a:r>
              <a:rPr lang="en" sz="1400"/>
              <a:t>phenological stages</a:t>
            </a:r>
            <a:endParaRPr sz="1400"/>
          </a:p>
          <a:p>
            <a:pPr marL="914400" lvl="1" indent="-317500" algn="l" rtl="0">
              <a:spcBef>
                <a:spcPts val="0"/>
              </a:spcBef>
              <a:spcAft>
                <a:spcPts val="0"/>
              </a:spcAft>
              <a:buSzPts val="1400"/>
              <a:buChar char="○"/>
            </a:pPr>
            <a:r>
              <a:rPr lang="en" sz="1400"/>
              <a:t>information from your infographic</a:t>
            </a:r>
            <a:endParaRPr/>
          </a:p>
          <a:p>
            <a:pPr marL="457200" lvl="0" indent="-342900" algn="l" rtl="0">
              <a:spcBef>
                <a:spcPts val="0"/>
              </a:spcBef>
              <a:spcAft>
                <a:spcPts val="0"/>
              </a:spcAft>
              <a:buSzPts val="1800"/>
              <a:buAutoNum type="arabicPeriod"/>
            </a:pPr>
            <a:r>
              <a:rPr lang="en"/>
              <a:t>what stage should different plants and animals be in during each season/quarter? show the shift in biodiversity and phenology over the course of the school year</a:t>
            </a:r>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sp>
        <p:nvSpPr>
          <p:cNvPr id="442" name="Google Shape;442;p7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option 2: create a calendar</a:t>
            </a:r>
            <a:endParaRPr/>
          </a:p>
        </p:txBody>
      </p:sp>
      <p:sp>
        <p:nvSpPr>
          <p:cNvPr id="443" name="Google Shape;443;p7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92500" lnSpcReduction="10000"/>
          </a:bodyPr>
          <a:lstStyle/>
          <a:p>
            <a:pPr marL="457200" marR="2847975" lvl="0" indent="-334328" algn="l" rtl="0">
              <a:spcBef>
                <a:spcPts val="0"/>
              </a:spcBef>
              <a:spcAft>
                <a:spcPts val="0"/>
              </a:spcAft>
              <a:buSzPct val="100000"/>
              <a:buAutoNum type="arabicPeriod"/>
            </a:pPr>
            <a:r>
              <a:rPr lang="en"/>
              <a:t>decide which kind of calendar you are going to make</a:t>
            </a:r>
            <a:endParaRPr/>
          </a:p>
          <a:p>
            <a:pPr marL="914400" marR="2847975" lvl="1" indent="-310832" algn="l" rtl="0">
              <a:spcBef>
                <a:spcPts val="0"/>
              </a:spcBef>
              <a:spcAft>
                <a:spcPts val="0"/>
              </a:spcAft>
              <a:buSzPct val="100000"/>
              <a:buChar char="○"/>
            </a:pPr>
            <a:r>
              <a:rPr lang="en"/>
              <a:t>the time period</a:t>
            </a:r>
            <a:endParaRPr/>
          </a:p>
          <a:p>
            <a:pPr marL="914400" marR="2847975" lvl="1" indent="-310832" algn="l" rtl="0">
              <a:spcBef>
                <a:spcPts val="0"/>
              </a:spcBef>
              <a:spcAft>
                <a:spcPts val="0"/>
              </a:spcAft>
              <a:buSzPct val="100000"/>
              <a:buChar char="○"/>
            </a:pPr>
            <a:r>
              <a:rPr lang="en"/>
              <a:t>the shape</a:t>
            </a:r>
            <a:endParaRPr/>
          </a:p>
          <a:p>
            <a:pPr marL="457200" marR="2847975" lvl="0" indent="-334328" algn="l" rtl="0">
              <a:spcBef>
                <a:spcPts val="0"/>
              </a:spcBef>
              <a:spcAft>
                <a:spcPts val="0"/>
              </a:spcAft>
              <a:buSzPct val="100000"/>
              <a:buAutoNum type="arabicPeriod"/>
            </a:pPr>
            <a:r>
              <a:rPr lang="en"/>
              <a:t>choose 3-5 organisms to highlight</a:t>
            </a:r>
            <a:endParaRPr/>
          </a:p>
          <a:p>
            <a:pPr marL="457200" marR="2847975" lvl="0" indent="-334328" algn="l" rtl="0">
              <a:spcBef>
                <a:spcPts val="0"/>
              </a:spcBef>
              <a:spcAft>
                <a:spcPts val="0"/>
              </a:spcAft>
              <a:buSzPct val="100000"/>
              <a:buAutoNum type="arabicPeriod"/>
            </a:pPr>
            <a:r>
              <a:rPr lang="en"/>
              <a:t>for each organism, include: </a:t>
            </a:r>
            <a:endParaRPr/>
          </a:p>
          <a:p>
            <a:pPr marL="914400" marR="2847975" lvl="1" indent="-310832" algn="l" rtl="0">
              <a:spcBef>
                <a:spcPts val="0"/>
              </a:spcBef>
              <a:spcAft>
                <a:spcPts val="0"/>
              </a:spcAft>
              <a:buSzPct val="100000"/>
              <a:buChar char="○"/>
            </a:pPr>
            <a:r>
              <a:rPr lang="en"/>
              <a:t>elements from your nature journal: drawings, numbers, words</a:t>
            </a:r>
            <a:endParaRPr/>
          </a:p>
          <a:p>
            <a:pPr marL="914400" marR="2847975" lvl="1" indent="-310832" algn="l" rtl="0">
              <a:spcBef>
                <a:spcPts val="0"/>
              </a:spcBef>
              <a:spcAft>
                <a:spcPts val="0"/>
              </a:spcAft>
              <a:buSzPct val="100000"/>
              <a:buChar char="○"/>
            </a:pPr>
            <a:r>
              <a:rPr lang="en"/>
              <a:t>phenological stages</a:t>
            </a:r>
            <a:endParaRPr/>
          </a:p>
          <a:p>
            <a:pPr marL="914400" marR="2847975" lvl="1" indent="-310832" algn="l" rtl="0">
              <a:spcBef>
                <a:spcPts val="0"/>
              </a:spcBef>
              <a:spcAft>
                <a:spcPts val="0"/>
              </a:spcAft>
              <a:buSzPct val="100000"/>
              <a:buChar char="○"/>
            </a:pPr>
            <a:r>
              <a:rPr lang="en"/>
              <a:t>information from your infographic</a:t>
            </a:r>
            <a:endParaRPr/>
          </a:p>
          <a:p>
            <a:pPr marL="914400" marR="2847975" lvl="1" indent="-310832" algn="l" rtl="0">
              <a:spcBef>
                <a:spcPts val="0"/>
              </a:spcBef>
              <a:spcAft>
                <a:spcPts val="0"/>
              </a:spcAft>
              <a:buSzPct val="100000"/>
              <a:buChar char="○"/>
            </a:pPr>
            <a:r>
              <a:rPr lang="en"/>
              <a:t>where it can be found on campus (its location)</a:t>
            </a:r>
            <a:endParaRPr/>
          </a:p>
          <a:p>
            <a:pPr marL="457200" marR="2847975" lvl="0" indent="-334328" algn="l" rtl="0">
              <a:spcBef>
                <a:spcPts val="0"/>
              </a:spcBef>
              <a:spcAft>
                <a:spcPts val="0"/>
              </a:spcAft>
              <a:buSzPct val="100000"/>
              <a:buAutoNum type="arabicPeriod"/>
            </a:pPr>
            <a:r>
              <a:rPr lang="en"/>
              <a:t>what stage should different plants and animals be in during each season/quarter/month? show the shift in biodiversity and phenology over the course of the year</a:t>
            </a:r>
            <a:endParaRPr/>
          </a:p>
        </p:txBody>
      </p:sp>
      <p:sp>
        <p:nvSpPr>
          <p:cNvPr id="444" name="Google Shape;444;p77"/>
          <p:cNvSpPr txBox="1"/>
          <p:nvPr/>
        </p:nvSpPr>
        <p:spPr>
          <a:xfrm>
            <a:off x="6084275" y="668225"/>
            <a:ext cx="2748300" cy="3165300"/>
          </a:xfrm>
          <a:prstGeom prst="rect">
            <a:avLst/>
          </a:prstGeom>
          <a:solidFill>
            <a:schemeClr val="lt2"/>
          </a:solid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a:solidFill>
                  <a:schemeClr val="dk2"/>
                </a:solidFill>
              </a:rPr>
              <a:t>options for time period: </a:t>
            </a:r>
            <a:endParaRPr>
              <a:solidFill>
                <a:schemeClr val="dk2"/>
              </a:solidFill>
            </a:endParaRPr>
          </a:p>
          <a:p>
            <a:pPr marL="457200" lvl="0" indent="-317500" algn="l" rtl="0">
              <a:lnSpc>
                <a:spcPct val="115000"/>
              </a:lnSpc>
              <a:spcBef>
                <a:spcPts val="0"/>
              </a:spcBef>
              <a:spcAft>
                <a:spcPts val="0"/>
              </a:spcAft>
              <a:buClr>
                <a:schemeClr val="dk2"/>
              </a:buClr>
              <a:buSzPts val="1400"/>
              <a:buChar char="-"/>
            </a:pPr>
            <a:r>
              <a:rPr lang="en">
                <a:solidFill>
                  <a:schemeClr val="dk2"/>
                </a:solidFill>
              </a:rPr>
              <a:t>by quarters (4) </a:t>
            </a:r>
            <a:endParaRPr>
              <a:solidFill>
                <a:schemeClr val="dk2"/>
              </a:solidFill>
            </a:endParaRPr>
          </a:p>
          <a:p>
            <a:pPr marL="457200" lvl="0" indent="-317500" algn="l" rtl="0">
              <a:lnSpc>
                <a:spcPct val="115000"/>
              </a:lnSpc>
              <a:spcBef>
                <a:spcPts val="0"/>
              </a:spcBef>
              <a:spcAft>
                <a:spcPts val="0"/>
              </a:spcAft>
              <a:buClr>
                <a:schemeClr val="dk2"/>
              </a:buClr>
              <a:buSzPts val="1400"/>
              <a:buChar char="-"/>
            </a:pPr>
            <a:r>
              <a:rPr lang="en">
                <a:solidFill>
                  <a:schemeClr val="dk2"/>
                </a:solidFill>
              </a:rPr>
              <a:t>by months of the school year (10)</a:t>
            </a:r>
            <a:endParaRPr>
              <a:solidFill>
                <a:schemeClr val="dk2"/>
              </a:solidFill>
            </a:endParaRPr>
          </a:p>
          <a:p>
            <a:pPr marL="457200" lvl="0" indent="-317500" algn="l" rtl="0">
              <a:lnSpc>
                <a:spcPct val="115000"/>
              </a:lnSpc>
              <a:spcBef>
                <a:spcPts val="0"/>
              </a:spcBef>
              <a:spcAft>
                <a:spcPts val="0"/>
              </a:spcAft>
              <a:buClr>
                <a:schemeClr val="dk2"/>
              </a:buClr>
              <a:buSzPts val="1400"/>
              <a:buChar char="-"/>
            </a:pPr>
            <a:r>
              <a:rPr lang="en">
                <a:solidFill>
                  <a:schemeClr val="dk2"/>
                </a:solidFill>
              </a:rPr>
              <a:t>by months of the year (12)</a:t>
            </a:r>
            <a:endParaRPr>
              <a:solidFill>
                <a:schemeClr val="dk2"/>
              </a:solidFill>
            </a:endParaRPr>
          </a:p>
          <a:p>
            <a:pPr marL="457200" lvl="0" indent="-317500" algn="l" rtl="0">
              <a:lnSpc>
                <a:spcPct val="115000"/>
              </a:lnSpc>
              <a:spcBef>
                <a:spcPts val="0"/>
              </a:spcBef>
              <a:spcAft>
                <a:spcPts val="0"/>
              </a:spcAft>
              <a:buClr>
                <a:schemeClr val="dk2"/>
              </a:buClr>
              <a:buSzPts val="1400"/>
              <a:buChar char="-"/>
            </a:pPr>
            <a:r>
              <a:rPr lang="en">
                <a:solidFill>
                  <a:schemeClr val="dk2"/>
                </a:solidFill>
              </a:rPr>
              <a:t>by seasons (5)</a:t>
            </a:r>
            <a:endParaRPr>
              <a:solidFill>
                <a:schemeClr val="dk2"/>
              </a:solidFill>
            </a:endParaRPr>
          </a:p>
          <a:p>
            <a:pPr marL="0" lvl="0" indent="0" algn="l" rtl="0">
              <a:lnSpc>
                <a:spcPct val="115000"/>
              </a:lnSpc>
              <a:spcBef>
                <a:spcPts val="1200"/>
              </a:spcBef>
              <a:spcAft>
                <a:spcPts val="0"/>
              </a:spcAft>
              <a:buNone/>
            </a:pPr>
            <a:r>
              <a:rPr lang="en">
                <a:solidFill>
                  <a:schemeClr val="dk2"/>
                </a:solidFill>
              </a:rPr>
              <a:t>options for shape: </a:t>
            </a:r>
            <a:endParaRPr>
              <a:solidFill>
                <a:schemeClr val="dk2"/>
              </a:solidFill>
            </a:endParaRPr>
          </a:p>
          <a:p>
            <a:pPr marL="457200" lvl="0" indent="-317500" algn="l" rtl="0">
              <a:lnSpc>
                <a:spcPct val="115000"/>
              </a:lnSpc>
              <a:spcBef>
                <a:spcPts val="0"/>
              </a:spcBef>
              <a:spcAft>
                <a:spcPts val="0"/>
              </a:spcAft>
              <a:buClr>
                <a:schemeClr val="dk2"/>
              </a:buClr>
              <a:buSzPts val="1400"/>
              <a:buChar char="-"/>
            </a:pPr>
            <a:r>
              <a:rPr lang="en">
                <a:solidFill>
                  <a:schemeClr val="dk2"/>
                </a:solidFill>
              </a:rPr>
              <a:t>circle</a:t>
            </a:r>
            <a:endParaRPr>
              <a:solidFill>
                <a:schemeClr val="dk2"/>
              </a:solidFill>
            </a:endParaRPr>
          </a:p>
          <a:p>
            <a:pPr marL="457200" lvl="0" indent="-317500" algn="l" rtl="0">
              <a:lnSpc>
                <a:spcPct val="115000"/>
              </a:lnSpc>
              <a:spcBef>
                <a:spcPts val="0"/>
              </a:spcBef>
              <a:spcAft>
                <a:spcPts val="0"/>
              </a:spcAft>
              <a:buClr>
                <a:schemeClr val="dk2"/>
              </a:buClr>
              <a:buSzPts val="1400"/>
              <a:buChar char="-"/>
            </a:pPr>
            <a:r>
              <a:rPr lang="en">
                <a:solidFill>
                  <a:schemeClr val="dk2"/>
                </a:solidFill>
              </a:rPr>
              <a:t>traditional calendar</a:t>
            </a:r>
            <a:endParaRPr>
              <a:solidFill>
                <a:schemeClr val="dk2"/>
              </a:solidFill>
            </a:endParaRPr>
          </a:p>
          <a:p>
            <a:pPr marL="457200" lvl="0" indent="-317500" algn="l" rtl="0">
              <a:lnSpc>
                <a:spcPct val="115000"/>
              </a:lnSpc>
              <a:spcBef>
                <a:spcPts val="0"/>
              </a:spcBef>
              <a:spcAft>
                <a:spcPts val="0"/>
              </a:spcAft>
              <a:buClr>
                <a:schemeClr val="dk2"/>
              </a:buClr>
              <a:buSzPts val="1400"/>
              <a:buChar char="-"/>
            </a:pPr>
            <a:r>
              <a:rPr lang="en">
                <a:solidFill>
                  <a:schemeClr val="dk2"/>
                </a:solidFill>
              </a:rPr>
              <a:t>something else?</a:t>
            </a:r>
            <a:endParaRPr>
              <a:solidFill>
                <a:schemeClr val="dk2"/>
              </a:solidFill>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448"/>
        <p:cNvGrpSpPr/>
        <p:nvPr/>
      </p:nvGrpSpPr>
      <p:grpSpPr>
        <a:xfrm>
          <a:off x="0" y="0"/>
          <a:ext cx="0" cy="0"/>
          <a:chOff x="0" y="0"/>
          <a:chExt cx="0" cy="0"/>
        </a:xfrm>
      </p:grpSpPr>
      <p:sp>
        <p:nvSpPr>
          <p:cNvPr id="449" name="Google Shape;449;p7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examples of phenological calendars:</a:t>
            </a:r>
            <a:endParaRPr/>
          </a:p>
        </p:txBody>
      </p:sp>
      <p:pic>
        <p:nvPicPr>
          <p:cNvPr id="450" name="Google Shape;450;p78"/>
          <p:cNvPicPr preferRelativeResize="0"/>
          <p:nvPr/>
        </p:nvPicPr>
        <p:blipFill>
          <a:blip r:embed="rId3">
            <a:alphaModFix/>
          </a:blip>
          <a:stretch>
            <a:fillRect/>
          </a:stretch>
        </p:blipFill>
        <p:spPr>
          <a:xfrm>
            <a:off x="311700" y="1152475"/>
            <a:ext cx="3845500" cy="3845500"/>
          </a:xfrm>
          <a:prstGeom prst="rect">
            <a:avLst/>
          </a:prstGeom>
          <a:noFill/>
          <a:ln>
            <a:noFill/>
          </a:ln>
        </p:spPr>
      </p:pic>
      <p:pic>
        <p:nvPicPr>
          <p:cNvPr id="451" name="Google Shape;451;p78"/>
          <p:cNvPicPr preferRelativeResize="0"/>
          <p:nvPr/>
        </p:nvPicPr>
        <p:blipFill rotWithShape="1">
          <a:blip r:embed="rId4">
            <a:alphaModFix/>
          </a:blip>
          <a:srcRect t="3726"/>
          <a:stretch/>
        </p:blipFill>
        <p:spPr>
          <a:xfrm>
            <a:off x="5463925" y="1152475"/>
            <a:ext cx="3765051" cy="3845500"/>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pic>
        <p:nvPicPr>
          <p:cNvPr id="456" name="Google Shape;456;p79"/>
          <p:cNvPicPr preferRelativeResize="0"/>
          <p:nvPr/>
        </p:nvPicPr>
        <p:blipFill>
          <a:blip r:embed="rId3">
            <a:alphaModFix/>
          </a:blip>
          <a:stretch>
            <a:fillRect/>
          </a:stretch>
        </p:blipFill>
        <p:spPr>
          <a:xfrm>
            <a:off x="428625" y="909638"/>
            <a:ext cx="8286750" cy="3324225"/>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pic>
        <p:nvPicPr>
          <p:cNvPr id="461" name="Google Shape;461;p80"/>
          <p:cNvPicPr preferRelativeResize="0"/>
          <p:nvPr/>
        </p:nvPicPr>
        <p:blipFill>
          <a:blip r:embed="rId3">
            <a:alphaModFix/>
          </a:blip>
          <a:stretch>
            <a:fillRect/>
          </a:stretch>
        </p:blipFill>
        <p:spPr>
          <a:xfrm>
            <a:off x="447675" y="919163"/>
            <a:ext cx="8248650" cy="3305175"/>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465"/>
        <p:cNvGrpSpPr/>
        <p:nvPr/>
      </p:nvGrpSpPr>
      <p:grpSpPr>
        <a:xfrm>
          <a:off x="0" y="0"/>
          <a:ext cx="0" cy="0"/>
          <a:chOff x="0" y="0"/>
          <a:chExt cx="0" cy="0"/>
        </a:xfrm>
      </p:grpSpPr>
      <p:pic>
        <p:nvPicPr>
          <p:cNvPr id="466" name="Google Shape;466;p81"/>
          <p:cNvPicPr preferRelativeResize="0"/>
          <p:nvPr/>
        </p:nvPicPr>
        <p:blipFill rotWithShape="1">
          <a:blip r:embed="rId3">
            <a:alphaModFix/>
          </a:blip>
          <a:srcRect t="8950"/>
          <a:stretch/>
        </p:blipFill>
        <p:spPr>
          <a:xfrm>
            <a:off x="215450" y="0"/>
            <a:ext cx="8713096" cy="5143499"/>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470"/>
        <p:cNvGrpSpPr/>
        <p:nvPr/>
      </p:nvGrpSpPr>
      <p:grpSpPr>
        <a:xfrm>
          <a:off x="0" y="0"/>
          <a:ext cx="0" cy="0"/>
          <a:chOff x="0" y="0"/>
          <a:chExt cx="0" cy="0"/>
        </a:xfrm>
      </p:grpSpPr>
      <p:pic>
        <p:nvPicPr>
          <p:cNvPr id="471" name="Google Shape;471;p82"/>
          <p:cNvPicPr preferRelativeResize="0"/>
          <p:nvPr/>
        </p:nvPicPr>
        <p:blipFill rotWithShape="1">
          <a:blip r:embed="rId3">
            <a:alphaModFix/>
          </a:blip>
          <a:srcRect t="24778"/>
          <a:stretch/>
        </p:blipFill>
        <p:spPr>
          <a:xfrm>
            <a:off x="199400" y="285388"/>
            <a:ext cx="4219575" cy="4076700"/>
          </a:xfrm>
          <a:prstGeom prst="rect">
            <a:avLst/>
          </a:prstGeom>
          <a:noFill/>
          <a:ln>
            <a:noFill/>
          </a:ln>
        </p:spPr>
      </p:pic>
      <p:pic>
        <p:nvPicPr>
          <p:cNvPr id="472" name="Google Shape;472;p82"/>
          <p:cNvPicPr preferRelativeResize="0"/>
          <p:nvPr/>
        </p:nvPicPr>
        <p:blipFill rotWithShape="1">
          <a:blip r:embed="rId4">
            <a:alphaModFix/>
          </a:blip>
          <a:srcRect l="10279" t="13734" r="9167" b="18308"/>
          <a:stretch/>
        </p:blipFill>
        <p:spPr>
          <a:xfrm>
            <a:off x="4679400" y="252050"/>
            <a:ext cx="4152900" cy="4143375"/>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476"/>
        <p:cNvGrpSpPr/>
        <p:nvPr/>
      </p:nvGrpSpPr>
      <p:grpSpPr>
        <a:xfrm>
          <a:off x="0" y="0"/>
          <a:ext cx="0" cy="0"/>
          <a:chOff x="0" y="0"/>
          <a:chExt cx="0" cy="0"/>
        </a:xfrm>
      </p:grpSpPr>
      <p:pic>
        <p:nvPicPr>
          <p:cNvPr id="477" name="Google Shape;477;p83"/>
          <p:cNvPicPr preferRelativeResize="0"/>
          <p:nvPr/>
        </p:nvPicPr>
        <p:blipFill>
          <a:blip r:embed="rId3">
            <a:alphaModFix/>
          </a:blip>
          <a:stretch>
            <a:fillRect/>
          </a:stretch>
        </p:blipFill>
        <p:spPr>
          <a:xfrm>
            <a:off x="1328300" y="26525"/>
            <a:ext cx="6487400" cy="5090450"/>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481"/>
        <p:cNvGrpSpPr/>
        <p:nvPr/>
      </p:nvGrpSpPr>
      <p:grpSpPr>
        <a:xfrm>
          <a:off x="0" y="0"/>
          <a:ext cx="0" cy="0"/>
          <a:chOff x="0" y="0"/>
          <a:chExt cx="0" cy="0"/>
        </a:xfrm>
      </p:grpSpPr>
      <p:pic>
        <p:nvPicPr>
          <p:cNvPr id="482" name="Google Shape;482;p84"/>
          <p:cNvPicPr preferRelativeResize="0"/>
          <p:nvPr/>
        </p:nvPicPr>
        <p:blipFill>
          <a:blip r:embed="rId3">
            <a:alphaModFix/>
          </a:blip>
          <a:stretch>
            <a:fillRect/>
          </a:stretch>
        </p:blipFill>
        <p:spPr>
          <a:xfrm>
            <a:off x="992881" y="71325"/>
            <a:ext cx="7158229" cy="5000850"/>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Shape 486"/>
        <p:cNvGrpSpPr/>
        <p:nvPr/>
      </p:nvGrpSpPr>
      <p:grpSpPr>
        <a:xfrm>
          <a:off x="0" y="0"/>
          <a:ext cx="0" cy="0"/>
          <a:chOff x="0" y="0"/>
          <a:chExt cx="0" cy="0"/>
        </a:xfrm>
      </p:grpSpPr>
      <p:sp>
        <p:nvSpPr>
          <p:cNvPr id="487" name="Google Shape;487;p8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Extension:</a:t>
            </a:r>
            <a:endParaRPr/>
          </a:p>
        </p:txBody>
      </p:sp>
      <p:sp>
        <p:nvSpPr>
          <p:cNvPr id="488" name="Google Shape;488;p8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Create a coloring page based on some of the plants and animals from each season that can be found on the school campus. Use the coloring pages in these School Garden Almanacs as a guide: </a:t>
            </a:r>
            <a:r>
              <a:rPr lang="en" u="sng">
                <a:solidFill>
                  <a:schemeClr val="hlink"/>
                </a:solidFill>
                <a:hlinkClick r:id="rId3"/>
              </a:rPr>
              <a:t>The Sonoran Desert School Gardener's Almanac</a:t>
            </a:r>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Shape 492"/>
        <p:cNvGrpSpPr/>
        <p:nvPr/>
      </p:nvGrpSpPr>
      <p:grpSpPr>
        <a:xfrm>
          <a:off x="0" y="0"/>
          <a:ext cx="0" cy="0"/>
          <a:chOff x="0" y="0"/>
          <a:chExt cx="0" cy="0"/>
        </a:xfrm>
      </p:grpSpPr>
      <p:sp>
        <p:nvSpPr>
          <p:cNvPr id="493" name="Google Shape;493;p8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YPAR Ideas: </a:t>
            </a:r>
            <a:endParaRPr/>
          </a:p>
        </p:txBody>
      </p:sp>
      <p:sp>
        <p:nvSpPr>
          <p:cNvPr id="494" name="Google Shape;494;p8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AutoNum type="arabicPeriod"/>
            </a:pPr>
            <a:r>
              <a:rPr lang="en"/>
              <a:t>Try to increase the biodiversity on your school campus by participating in “Creating Urban Habitat” with Pima County.</a:t>
            </a:r>
            <a:endParaRPr/>
          </a:p>
          <a:p>
            <a:pPr marL="914400" lvl="1" indent="-342900" algn="l" rtl="0">
              <a:lnSpc>
                <a:spcPct val="100000"/>
              </a:lnSpc>
              <a:spcBef>
                <a:spcPts val="0"/>
              </a:spcBef>
              <a:spcAft>
                <a:spcPts val="0"/>
              </a:spcAft>
              <a:buClr>
                <a:schemeClr val="dk1"/>
              </a:buClr>
              <a:buSzPts val="1800"/>
              <a:buFont typeface="Avenir"/>
              <a:buChar char="○"/>
            </a:pPr>
            <a:r>
              <a:rPr lang="en" sz="1800" u="sng">
                <a:solidFill>
                  <a:srgbClr val="1155CC"/>
                </a:solidFill>
                <a:latin typeface="Avenir"/>
                <a:ea typeface="Avenir"/>
                <a:cs typeface="Avenir"/>
                <a:sym typeface="Avenir"/>
                <a:hlinkClick r:id="rId3">
                  <a:extLst>
                    <a:ext uri="{A12FA001-AC4F-418D-AE19-62706E023703}">
                      <ahyp:hlinkClr xmlns:ahyp="http://schemas.microsoft.com/office/drawing/2018/hyperlinkcolor" val="tx"/>
                    </a:ext>
                  </a:extLst>
                </a:hlinkClick>
              </a:rPr>
              <a:t>Field Study Trips &amp; Classroom Programs | Pima County, AZ</a:t>
            </a:r>
            <a:r>
              <a:rPr lang="en" sz="1800">
                <a:solidFill>
                  <a:schemeClr val="dk1"/>
                </a:solidFill>
                <a:latin typeface="Avenir"/>
                <a:ea typeface="Avenir"/>
                <a:cs typeface="Avenir"/>
                <a:sym typeface="Avenir"/>
              </a:rPr>
              <a:t> </a:t>
            </a:r>
            <a:endParaRPr sz="1800"/>
          </a:p>
          <a:p>
            <a:pPr marL="457200" lvl="0" indent="-342900" algn="l" rtl="0">
              <a:spcBef>
                <a:spcPts val="0"/>
              </a:spcBef>
              <a:spcAft>
                <a:spcPts val="0"/>
              </a:spcAft>
              <a:buSzPts val="1800"/>
              <a:buAutoNum type="arabicPeriod"/>
            </a:pPr>
            <a:r>
              <a:rPr lang="en"/>
              <a:t>Research what kinds of plants would attract pollinators and birds and create a pollinator garden on campus. </a:t>
            </a:r>
            <a:endParaRPr/>
          </a:p>
          <a:p>
            <a:pPr marL="914400" lvl="1" indent="-342900" algn="l" rtl="0">
              <a:lnSpc>
                <a:spcPct val="100000"/>
              </a:lnSpc>
              <a:spcBef>
                <a:spcPts val="0"/>
              </a:spcBef>
              <a:spcAft>
                <a:spcPts val="0"/>
              </a:spcAft>
              <a:buClr>
                <a:schemeClr val="dk1"/>
              </a:buClr>
              <a:buSzPts val="1800"/>
              <a:buFont typeface="Avenir"/>
              <a:buChar char="○"/>
            </a:pPr>
            <a:r>
              <a:rPr lang="en" sz="1800" u="sng">
                <a:solidFill>
                  <a:srgbClr val="1155CC"/>
                </a:solidFill>
                <a:latin typeface="Avenir"/>
                <a:ea typeface="Avenir"/>
                <a:cs typeface="Avenir"/>
                <a:sym typeface="Avenir"/>
                <a:hlinkClick r:id="rId4">
                  <a:extLst>
                    <a:ext uri="{A12FA001-AC4F-418D-AE19-62706E023703}">
                      <ahyp:hlinkClr xmlns:ahyp="http://schemas.microsoft.com/office/drawing/2018/hyperlinkcolor" val="tx"/>
                    </a:ext>
                  </a:extLst>
                </a:hlinkClick>
              </a:rPr>
              <a:t>Habitat at Home Program Resources ⋆ Tucson Bird Alliance</a:t>
            </a:r>
            <a:r>
              <a:rPr lang="en" sz="1800">
                <a:solidFill>
                  <a:schemeClr val="dk1"/>
                </a:solidFill>
                <a:latin typeface="Avenir"/>
                <a:ea typeface="Avenir"/>
                <a:cs typeface="Avenir"/>
                <a:sym typeface="Avenir"/>
              </a:rPr>
              <a:t>; </a:t>
            </a:r>
            <a:r>
              <a:rPr lang="en" sz="1800" u="sng">
                <a:solidFill>
                  <a:srgbClr val="1155CC"/>
                </a:solidFill>
                <a:latin typeface="Avenir"/>
                <a:ea typeface="Avenir"/>
                <a:cs typeface="Avenir"/>
                <a:sym typeface="Avenir"/>
                <a:hlinkClick r:id="rId5">
                  <a:extLst>
                    <a:ext uri="{A12FA001-AC4F-418D-AE19-62706E023703}">
                      <ahyp:hlinkClr xmlns:ahyp="http://schemas.microsoft.com/office/drawing/2018/hyperlinkcolor" val="tx"/>
                    </a:ext>
                  </a:extLst>
                </a:hlinkClick>
              </a:rPr>
              <a:t>How to design your Tucson pollinator garden</a:t>
            </a:r>
            <a:endParaRPr sz="1800"/>
          </a:p>
          <a:p>
            <a:pPr marL="457200" lvl="0" indent="-342900" algn="l" rtl="0">
              <a:spcBef>
                <a:spcPts val="0"/>
              </a:spcBef>
              <a:spcAft>
                <a:spcPts val="0"/>
              </a:spcAft>
              <a:buSzPts val="1800"/>
              <a:buAutoNum type="arabicPeriod"/>
            </a:pPr>
            <a:r>
              <a:rPr lang="en"/>
              <a:t>Build nest boxes for Lucy Warbler’s</a:t>
            </a:r>
            <a:endParaRPr/>
          </a:p>
          <a:p>
            <a:pPr marL="914400" lvl="1" indent="-342900" algn="l" rtl="0">
              <a:lnSpc>
                <a:spcPct val="100000"/>
              </a:lnSpc>
              <a:spcBef>
                <a:spcPts val="0"/>
              </a:spcBef>
              <a:spcAft>
                <a:spcPts val="0"/>
              </a:spcAft>
              <a:buClr>
                <a:schemeClr val="dk1"/>
              </a:buClr>
              <a:buSzPts val="1800"/>
              <a:buFont typeface="Avenir"/>
              <a:buChar char="○"/>
            </a:pPr>
            <a:r>
              <a:rPr lang="en" sz="1800" u="sng">
                <a:solidFill>
                  <a:srgbClr val="1155CC"/>
                </a:solidFill>
                <a:latin typeface="Avenir"/>
                <a:ea typeface="Avenir"/>
                <a:cs typeface="Avenir"/>
                <a:sym typeface="Avenir"/>
                <a:hlinkClick r:id="rId6">
                  <a:extLst>
                    <a:ext uri="{A12FA001-AC4F-418D-AE19-62706E023703}">
                      <ahyp:hlinkClr xmlns:ahyp="http://schemas.microsoft.com/office/drawing/2018/hyperlinkcolor" val="tx"/>
                    </a:ext>
                  </a:extLst>
                </a:hlinkClick>
              </a:rPr>
              <a:t>Lucy's Warbler Plans</a:t>
            </a:r>
            <a:r>
              <a:rPr lang="en" sz="1800">
                <a:solidFill>
                  <a:schemeClr val="dk1"/>
                </a:solidFill>
                <a:latin typeface="Avenir"/>
                <a:ea typeface="Avenir"/>
                <a:cs typeface="Avenir"/>
                <a:sym typeface="Avenir"/>
              </a:rPr>
              <a:t> </a:t>
            </a: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3792</Words>
  <Application>Microsoft Macintosh PowerPoint</Application>
  <PresentationFormat>On-screen Show (16:9)</PresentationFormat>
  <Paragraphs>375</Paragraphs>
  <Slides>74</Slides>
  <Notes>74</Notes>
  <HiddenSlides>5</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74</vt:i4>
      </vt:variant>
    </vt:vector>
  </HeadingPairs>
  <TitlesOfParts>
    <vt:vector size="78" baseType="lpstr">
      <vt:lpstr>Arial</vt:lpstr>
      <vt:lpstr>Avenir</vt:lpstr>
      <vt:lpstr>Times New Roman</vt:lpstr>
      <vt:lpstr>Simple Light</vt:lpstr>
      <vt:lpstr>Urban Biodiversity &amp; Phenology</vt:lpstr>
      <vt:lpstr>How and why does our environment change over the course of a (school) year?</vt:lpstr>
      <vt:lpstr>Standards</vt:lpstr>
      <vt:lpstr>Unit Hook</vt:lpstr>
      <vt:lpstr>What is urban biodiversity?</vt:lpstr>
      <vt:lpstr>What is biodiversity?</vt:lpstr>
      <vt:lpstr>PowerPoint Presentation</vt:lpstr>
      <vt:lpstr>Three levels of diversity: species, genetic, &amp; ecosystem  </vt:lpstr>
      <vt:lpstr>Why is biodiversity important?</vt:lpstr>
      <vt:lpstr>PowerPoint Presentation</vt:lpstr>
      <vt:lpstr>PowerPoint Presentation</vt:lpstr>
      <vt:lpstr>Threats to biodiversity</vt:lpstr>
      <vt:lpstr>How can we protect against biodiversity loss?</vt:lpstr>
      <vt:lpstr>What is urban biodiversity?</vt:lpstr>
      <vt:lpstr>What are ways to protect urban biodiversity?</vt:lpstr>
      <vt:lpstr>Why protect urban biodiversity?</vt:lpstr>
      <vt:lpstr>Looking at the definitions, does our campus have a lot of biodiversity? How do you know?</vt:lpstr>
      <vt:lpstr>What (do you think) are different ways to track biodiversity?</vt:lpstr>
      <vt:lpstr>Here are some tools to help us: </vt:lpstr>
      <vt:lpstr>How should we track our school’s biodiversity? What should we track? Why?</vt:lpstr>
      <vt:lpstr>Assessment: </vt:lpstr>
      <vt:lpstr>If we’re tracking birds…</vt:lpstr>
      <vt:lpstr>PowerPoint Presentation</vt:lpstr>
      <vt:lpstr>If we’re tracking plants, insects …</vt:lpstr>
      <vt:lpstr>PowerPoint Presentation</vt:lpstr>
      <vt:lpstr>PowerPoint Presentation</vt:lpstr>
      <vt:lpstr>If we’re tracking animals…</vt:lpstr>
      <vt:lpstr>Let’s go collect data!</vt:lpstr>
      <vt:lpstr>Extension</vt:lpstr>
      <vt:lpstr>How can we represent (this) data in a meaningful way?</vt:lpstr>
      <vt:lpstr>Assessment: </vt:lpstr>
      <vt:lpstr>Now that we have our data, we need to make sense of it:</vt:lpstr>
      <vt:lpstr>an example: </vt:lpstr>
      <vt:lpstr>PowerPoint Presentation</vt:lpstr>
      <vt:lpstr>another example: </vt:lpstr>
      <vt:lpstr>PowerPoint Presentation</vt:lpstr>
      <vt:lpstr>PowerPoint Presentation</vt:lpstr>
      <vt:lpstr>Now that we have our data, we need to make sense of it:</vt:lpstr>
      <vt:lpstr>create a “traditional” graph with the data</vt:lpstr>
      <vt:lpstr>brainstorm ideas for a unique data visualization</vt:lpstr>
      <vt:lpstr>create your visualization!  </vt:lpstr>
      <vt:lpstr>present! &amp; feedback/feed forward</vt:lpstr>
      <vt:lpstr>additional resources: </vt:lpstr>
      <vt:lpstr>PowerPoint Presentation</vt:lpstr>
      <vt:lpstr>after you’ve done it once: </vt:lpstr>
      <vt:lpstr>Extension:</vt:lpstr>
      <vt:lpstr>What is phenology?</vt:lpstr>
      <vt:lpstr>note: this lesson can occur after all biodiversity lessons throughout the year have occurred. then students can choose from organisms that they have observed &amp; nature journaled about over the year.</vt:lpstr>
      <vt:lpstr>What is phenology?</vt:lpstr>
      <vt:lpstr>PowerPoint Presentation</vt:lpstr>
      <vt:lpstr>Why is studying phenology important?</vt:lpstr>
      <vt:lpstr>Examples of phenological stages: </vt:lpstr>
      <vt:lpstr>PowerPoint Presentation</vt:lpstr>
      <vt:lpstr>PowerPoint Presentation</vt:lpstr>
      <vt:lpstr>Assessment: </vt:lpstr>
      <vt:lpstr>Your infographic should include: </vt:lpstr>
      <vt:lpstr>desert dwellers to make an infographic on:          or anything we’ve seen on campus or some other organism (pending approval)</vt:lpstr>
      <vt:lpstr>an example:</vt:lpstr>
      <vt:lpstr>another example: </vt:lpstr>
      <vt:lpstr>Extension:</vt:lpstr>
      <vt:lpstr>How and why does our environment change over the course of a (school) year?</vt:lpstr>
      <vt:lpstr>Assessment</vt:lpstr>
      <vt:lpstr>Long term goal:</vt:lpstr>
      <vt:lpstr>option 1: create a map</vt:lpstr>
      <vt:lpstr>option 2: create a calendar</vt:lpstr>
      <vt:lpstr>examples of phenological calendars:</vt:lpstr>
      <vt:lpstr>PowerPoint Presentation</vt:lpstr>
      <vt:lpstr>PowerPoint Presentation</vt:lpstr>
      <vt:lpstr>PowerPoint Presentation</vt:lpstr>
      <vt:lpstr>PowerPoint Presentation</vt:lpstr>
      <vt:lpstr>PowerPoint Presentation</vt:lpstr>
      <vt:lpstr>PowerPoint Presentation</vt:lpstr>
      <vt:lpstr>Extension:</vt:lpstr>
      <vt:lpstr>YPAR Ideas: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Munoz, Evelyn - (emunoz1)</cp:lastModifiedBy>
  <cp:revision>1</cp:revision>
  <dcterms:modified xsi:type="dcterms:W3CDTF">2026-09-17T20:33:59Z</dcterms:modified>
</cp:coreProperties>
</file>