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Happy Monkey" panose="02000500000000020004"/>
      <p:regular r:id="rId17"/>
    </p:embeddedFont>
    <p:embeddedFont>
      <p:font typeface="Shadows Into Light Two" panose="02000506000000020004"/>
      <p:regular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2B0C193-9180-4148-99F1-82E36773C15D}">
  <a:tblStyle styleId="{F2B0C193-9180-4148-99F1-82E36773C15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668"/>
  </p:normalViewPr>
  <p:slideViewPr>
    <p:cSldViewPr snapToGrid="0">
      <p:cViewPr>
        <p:scale>
          <a:sx n="110" d="100"/>
          <a:sy n="110" d="100"/>
        </p:scale>
        <p:origin x="1584" y="9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science.nasa.gov/kids/earth/what-is-an-urban-heat-island/"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33beee950_1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33beee950_1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f33beee950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f33beee950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f33beee950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f33beee950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Record student responses here or on chart paper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f33beee950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f33beee95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Read aloud book or go to next slide for YouTube read aloud.</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f33beee95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f33beee95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Recommend setting speed to 1.25x</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f33beee950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f33beee950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f33beee950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f33beee950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f33beee950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f33beee950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Record student responses here or on chart paper</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f33beee950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f33beee950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Record student responses here or on chart paper</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f33beee950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f33beee950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https://science.nasa.gov/kids/earth/what-is-an-urban-heat-island/</a:t>
            </a: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f33beee950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f33beee950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Record responses on slide or chart paper </a:t>
            </a: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f33beee950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f33beee950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rPr>
              <a:t>https://climateaction.tucsonaz.gov/pages/milliontrees-tree-equity</a:t>
            </a:r>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f33beee950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3f33beee950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Record responses on slide or chart paper </a:t>
            </a:r>
            <a:endParaRP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youtu.be/AJG9KAVRTYc" TargetMode="External"/><Relationship Id="rId5" Type="http://schemas.openxmlformats.org/officeDocument/2006/relationships/image" Target="../media/image4.jpg"/><Relationship Id="rId4" Type="http://schemas.openxmlformats.org/officeDocument/2006/relationships/hyperlink" Target="http://www.youtube.com/watch?v=AJG9KAVRTYc"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youtu.be/304Eo7Ux_wE?si=5IuUIV0aBjB6esMq" TargetMode="External"/><Relationship Id="rId5" Type="http://schemas.openxmlformats.org/officeDocument/2006/relationships/image" Target="../media/image6.jpg"/><Relationship Id="rId4" Type="http://schemas.openxmlformats.org/officeDocument/2006/relationships/hyperlink" Target="http://www.youtube.com/watch?v=304Eo7Ux_w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climateaction.tucsonaz.gov/pages/milliontrees-tree-equity"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661853" y="391575"/>
            <a:ext cx="5032800" cy="16224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b="1">
                <a:solidFill>
                  <a:srgbClr val="274E13"/>
                </a:solidFill>
                <a:latin typeface="Shadows Into Light Two"/>
                <a:ea typeface="Shadows Into Light Two"/>
                <a:cs typeface="Shadows Into Light Two"/>
                <a:sym typeface="Shadows Into Light Two"/>
              </a:rPr>
              <a:t>Be a Friend to Trees</a:t>
            </a:r>
            <a:endParaRPr b="1">
              <a:solidFill>
                <a:srgbClr val="274E13"/>
              </a:solidFill>
              <a:latin typeface="Shadows Into Light Two"/>
              <a:ea typeface="Shadows Into Light Two"/>
              <a:cs typeface="Shadows Into Light Two"/>
              <a:sym typeface="Shadows Into Light Two"/>
            </a:endParaRPr>
          </a:p>
        </p:txBody>
      </p:sp>
      <p:sp>
        <p:nvSpPr>
          <p:cNvPr id="55" name="Google Shape;55;p13"/>
          <p:cNvSpPr txBox="1">
            <a:spLocks noGrp="1"/>
          </p:cNvSpPr>
          <p:nvPr>
            <p:ph type="subTitle" idx="1"/>
          </p:nvPr>
        </p:nvSpPr>
        <p:spPr>
          <a:xfrm>
            <a:off x="4064000" y="2370675"/>
            <a:ext cx="4768200" cy="1256100"/>
          </a:xfrm>
          <a:prstGeom prst="rect">
            <a:avLst/>
          </a:prstGeom>
        </p:spPr>
        <p:txBody>
          <a:bodyPr spcFirstLastPara="1" wrap="square" lIns="91425" tIns="91425" rIns="91425" bIns="91425" anchor="t" anchorCtr="0">
            <a:normAutofit fontScale="92500"/>
          </a:bodyPr>
          <a:lstStyle/>
          <a:p>
            <a:pPr marL="0" lvl="0" indent="0" algn="ctr" rtl="0">
              <a:spcBef>
                <a:spcPts val="0"/>
              </a:spcBef>
              <a:spcAft>
                <a:spcPts val="0"/>
              </a:spcAft>
              <a:buNone/>
            </a:pPr>
            <a:r>
              <a:rPr lang="en">
                <a:solidFill>
                  <a:srgbClr val="783F04"/>
                </a:solidFill>
                <a:latin typeface="Happy Monkey"/>
                <a:ea typeface="Happy Monkey"/>
                <a:cs typeface="Happy Monkey"/>
                <a:sym typeface="Happy Monkey"/>
              </a:rPr>
              <a:t>Lesson 1</a:t>
            </a:r>
            <a:endParaRPr>
              <a:solidFill>
                <a:srgbClr val="783F04"/>
              </a:solidFill>
              <a:latin typeface="Happy Monkey"/>
              <a:ea typeface="Happy Monkey"/>
              <a:cs typeface="Happy Monkey"/>
              <a:sym typeface="Happy Monkey"/>
            </a:endParaRPr>
          </a:p>
          <a:p>
            <a:pPr marL="0" lvl="0" indent="0" algn="ctr" rtl="0">
              <a:spcBef>
                <a:spcPts val="0"/>
              </a:spcBef>
              <a:spcAft>
                <a:spcPts val="0"/>
              </a:spcAft>
              <a:buNone/>
            </a:pPr>
            <a:r>
              <a:rPr lang="en">
                <a:solidFill>
                  <a:srgbClr val="783F04"/>
                </a:solidFill>
                <a:latin typeface="Happy Monkey"/>
                <a:ea typeface="Happy Monkey"/>
                <a:cs typeface="Happy Monkey"/>
                <a:sym typeface="Happy Monkey"/>
              </a:rPr>
              <a:t> </a:t>
            </a:r>
            <a:endParaRPr>
              <a:solidFill>
                <a:srgbClr val="783F04"/>
              </a:solidFill>
              <a:latin typeface="Happy Monkey"/>
              <a:ea typeface="Happy Monkey"/>
              <a:cs typeface="Happy Monkey"/>
              <a:sym typeface="Happy Monkey"/>
            </a:endParaRPr>
          </a:p>
          <a:p>
            <a:pPr marL="0" lvl="0" indent="0" algn="ctr" rtl="0">
              <a:spcBef>
                <a:spcPts val="0"/>
              </a:spcBef>
              <a:spcAft>
                <a:spcPts val="0"/>
              </a:spcAft>
              <a:buNone/>
            </a:pPr>
            <a:r>
              <a:rPr lang="en" b="1">
                <a:solidFill>
                  <a:srgbClr val="783F04"/>
                </a:solidFill>
                <a:latin typeface="Happy Monkey"/>
                <a:ea typeface="Happy Monkey"/>
                <a:cs typeface="Happy Monkey"/>
                <a:sym typeface="Happy Monkey"/>
              </a:rPr>
              <a:t>Why are trees important?</a:t>
            </a:r>
            <a:endParaRPr b="1">
              <a:solidFill>
                <a:srgbClr val="783F04"/>
              </a:solidFill>
              <a:latin typeface="Happy Monkey"/>
              <a:ea typeface="Happy Monkey"/>
              <a:cs typeface="Happy Monkey"/>
              <a:sym typeface="Happy Monke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50000"/>
              </a:lnSpc>
              <a:spcBef>
                <a:spcPts val="0"/>
              </a:spcBef>
              <a:spcAft>
                <a:spcPts val="0"/>
              </a:spcAft>
              <a:buNone/>
            </a:pPr>
            <a:r>
              <a:rPr lang="en" b="1">
                <a:solidFill>
                  <a:srgbClr val="274E13"/>
                </a:solidFill>
                <a:latin typeface="Happy Monkey"/>
                <a:ea typeface="Happy Monkey"/>
                <a:cs typeface="Happy Monkey"/>
                <a:sym typeface="Happy Monkey"/>
              </a:rPr>
              <a:t>Objectives</a:t>
            </a:r>
            <a:endParaRPr b="1">
              <a:solidFill>
                <a:srgbClr val="274E13"/>
              </a:solidFill>
              <a:latin typeface="Happy Monkey"/>
              <a:ea typeface="Happy Monkey"/>
              <a:cs typeface="Happy Monkey"/>
              <a:sym typeface="Happy Monkey"/>
            </a:endParaRPr>
          </a:p>
          <a:p>
            <a:pPr marL="0" lvl="0" indent="0" algn="l" rtl="0">
              <a:lnSpc>
                <a:spcPct val="150000"/>
              </a:lnSpc>
              <a:spcBef>
                <a:spcPts val="0"/>
              </a:spcBef>
              <a:spcAft>
                <a:spcPts val="0"/>
              </a:spcAft>
              <a:buNone/>
            </a:pPr>
            <a:r>
              <a:rPr lang="en">
                <a:solidFill>
                  <a:srgbClr val="274E13"/>
                </a:solidFill>
                <a:latin typeface="Happy Monkey"/>
                <a:ea typeface="Happy Monkey"/>
                <a:cs typeface="Happy Monkey"/>
                <a:sym typeface="Happy Monkey"/>
              </a:rPr>
              <a:t>In this lesson I will…</a:t>
            </a:r>
            <a:endParaRPr>
              <a:solidFill>
                <a:srgbClr val="274E13"/>
              </a:solidFill>
              <a:latin typeface="Happy Monkey"/>
              <a:ea typeface="Happy Monkey"/>
              <a:cs typeface="Happy Monkey"/>
              <a:sym typeface="Happy Monkey"/>
            </a:endParaRPr>
          </a:p>
          <a:p>
            <a:pPr marL="457200" lvl="0" indent="-380048" algn="l" rtl="0">
              <a:lnSpc>
                <a:spcPct val="150000"/>
              </a:lnSpc>
              <a:spcBef>
                <a:spcPts val="0"/>
              </a:spcBef>
              <a:spcAft>
                <a:spcPts val="0"/>
              </a:spcAft>
              <a:buClr>
                <a:srgbClr val="274E13"/>
              </a:buClr>
              <a:buSzPct val="100000"/>
              <a:buFont typeface="Happy Monkey"/>
              <a:buChar char="●"/>
            </a:pPr>
            <a:r>
              <a:rPr lang="en" sz="2650">
                <a:solidFill>
                  <a:srgbClr val="274E13"/>
                </a:solidFill>
                <a:latin typeface="Happy Monkey"/>
                <a:ea typeface="Happy Monkey"/>
                <a:cs typeface="Happy Monkey"/>
                <a:sym typeface="Happy Monkey"/>
              </a:rPr>
              <a:t>Understand the value and benefits of tree services </a:t>
            </a:r>
            <a:endParaRPr sz="2650">
              <a:solidFill>
                <a:srgbClr val="274E13"/>
              </a:solidFill>
              <a:latin typeface="Happy Monkey"/>
              <a:ea typeface="Happy Monkey"/>
              <a:cs typeface="Happy Monkey"/>
              <a:sym typeface="Happy Monkey"/>
            </a:endParaRPr>
          </a:p>
          <a:p>
            <a:pPr marL="457200" lvl="0" indent="-380048" algn="l" rtl="0">
              <a:lnSpc>
                <a:spcPct val="150000"/>
              </a:lnSpc>
              <a:spcBef>
                <a:spcPts val="0"/>
              </a:spcBef>
              <a:spcAft>
                <a:spcPts val="0"/>
              </a:spcAft>
              <a:buClr>
                <a:srgbClr val="274E13"/>
              </a:buClr>
              <a:buSzPct val="100000"/>
              <a:buFont typeface="Happy Monkey"/>
              <a:buChar char="●"/>
            </a:pPr>
            <a:r>
              <a:rPr lang="en" sz="2650">
                <a:solidFill>
                  <a:srgbClr val="274E13"/>
                </a:solidFill>
                <a:latin typeface="Happy Monkey"/>
                <a:ea typeface="Happy Monkey"/>
                <a:cs typeface="Happy Monkey"/>
                <a:sym typeface="Happy Monkey"/>
              </a:rPr>
              <a:t>Describe the causes and effects of heat islands in urban areas</a:t>
            </a:r>
            <a:endParaRPr sz="2650">
              <a:solidFill>
                <a:srgbClr val="274E13"/>
              </a:solidFill>
              <a:latin typeface="Happy Monkey"/>
              <a:ea typeface="Happy Monkey"/>
              <a:cs typeface="Happy Monkey"/>
              <a:sym typeface="Happy Monkey"/>
            </a:endParaRPr>
          </a:p>
          <a:p>
            <a:pPr marL="457200" lvl="0" indent="-380048" algn="l" rtl="0">
              <a:lnSpc>
                <a:spcPct val="150000"/>
              </a:lnSpc>
              <a:spcBef>
                <a:spcPts val="0"/>
              </a:spcBef>
              <a:spcAft>
                <a:spcPts val="0"/>
              </a:spcAft>
              <a:buClr>
                <a:srgbClr val="274E13"/>
              </a:buClr>
              <a:buSzPct val="100000"/>
              <a:buFont typeface="Happy Monkey"/>
              <a:buChar char="●"/>
            </a:pPr>
            <a:r>
              <a:rPr lang="en" sz="2650">
                <a:solidFill>
                  <a:srgbClr val="274E13"/>
                </a:solidFill>
                <a:latin typeface="Happy Monkey"/>
                <a:ea typeface="Happy Monkey"/>
                <a:cs typeface="Happy Monkey"/>
                <a:sym typeface="Happy Monkey"/>
              </a:rPr>
              <a:t>Explain tree equity scores and their importance</a:t>
            </a:r>
            <a:endParaRPr sz="2650">
              <a:solidFill>
                <a:srgbClr val="274E13"/>
              </a:solidFill>
              <a:latin typeface="Happy Monkey"/>
              <a:ea typeface="Happy Monkey"/>
              <a:cs typeface="Happy Monkey"/>
              <a:sym typeface="Happy Monkey"/>
            </a:endParaRPr>
          </a:p>
          <a:p>
            <a:pPr marL="0" lvl="0" indent="0" algn="l" rtl="0">
              <a:spcBef>
                <a:spcPts val="0"/>
              </a:spcBef>
              <a:spcAft>
                <a:spcPts val="0"/>
              </a:spcAft>
              <a:buNone/>
            </a:pPr>
            <a:endParaRPr>
              <a:solidFill>
                <a:srgbClr val="274E1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311700" y="24537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50000"/>
              </a:lnSpc>
              <a:spcBef>
                <a:spcPts val="0"/>
              </a:spcBef>
              <a:spcAft>
                <a:spcPts val="0"/>
              </a:spcAft>
              <a:buNone/>
            </a:pPr>
            <a:r>
              <a:rPr lang="en" b="1">
                <a:solidFill>
                  <a:srgbClr val="274E13"/>
                </a:solidFill>
                <a:latin typeface="Happy Monkey"/>
                <a:ea typeface="Happy Monkey"/>
                <a:cs typeface="Happy Monkey"/>
                <a:sym typeface="Happy Monkey"/>
              </a:rPr>
              <a:t>Brainstorm and Think-Pair-Share</a:t>
            </a:r>
            <a:endParaRPr b="1">
              <a:solidFill>
                <a:srgbClr val="274E13"/>
              </a:solidFill>
              <a:latin typeface="Happy Monkey"/>
              <a:ea typeface="Happy Monkey"/>
              <a:cs typeface="Happy Monkey"/>
              <a:sym typeface="Happy Monkey"/>
            </a:endParaRPr>
          </a:p>
          <a:p>
            <a:pPr marL="457200" lvl="0" indent="0" algn="l" rtl="0">
              <a:lnSpc>
                <a:spcPct val="115000"/>
              </a:lnSpc>
              <a:spcBef>
                <a:spcPts val="0"/>
              </a:spcBef>
              <a:spcAft>
                <a:spcPts val="0"/>
              </a:spcAft>
              <a:buNone/>
            </a:pPr>
            <a:r>
              <a:rPr lang="en" sz="2000">
                <a:solidFill>
                  <a:srgbClr val="274E13"/>
                </a:solidFill>
                <a:latin typeface="Happy Monkey"/>
                <a:ea typeface="Happy Monkey"/>
                <a:cs typeface="Happy Monkey"/>
                <a:sym typeface="Happy Monkey"/>
              </a:rPr>
              <a:t>Create a T-P-S chart in your journal. Answer the question on your own first. Then discuss with your partner and record your partner’s answers. </a:t>
            </a:r>
            <a:endParaRPr sz="2000">
              <a:solidFill>
                <a:srgbClr val="274E13"/>
              </a:solidFill>
              <a:latin typeface="Happy Monkey"/>
              <a:ea typeface="Happy Monkey"/>
              <a:cs typeface="Happy Monkey"/>
              <a:sym typeface="Happy Monkey"/>
            </a:endParaRPr>
          </a:p>
          <a:p>
            <a:pPr marL="457200" lvl="0" indent="0" algn="l" rtl="0">
              <a:lnSpc>
                <a:spcPct val="150000"/>
              </a:lnSpc>
              <a:spcBef>
                <a:spcPts val="0"/>
              </a:spcBef>
              <a:spcAft>
                <a:spcPts val="0"/>
              </a:spcAft>
              <a:buNone/>
            </a:pPr>
            <a:endParaRPr sz="2000">
              <a:solidFill>
                <a:srgbClr val="274E13"/>
              </a:solidFill>
              <a:latin typeface="Happy Monkey"/>
              <a:ea typeface="Happy Monkey"/>
              <a:cs typeface="Happy Monkey"/>
              <a:sym typeface="Happy Monkey"/>
            </a:endParaRPr>
          </a:p>
          <a:p>
            <a:pPr marL="457200" lvl="0" indent="0" algn="l" rtl="0">
              <a:lnSpc>
                <a:spcPct val="150000"/>
              </a:lnSpc>
              <a:spcBef>
                <a:spcPts val="0"/>
              </a:spcBef>
              <a:spcAft>
                <a:spcPts val="0"/>
              </a:spcAft>
              <a:buNone/>
            </a:pPr>
            <a:endParaRPr sz="2000">
              <a:solidFill>
                <a:srgbClr val="274E13"/>
              </a:solidFill>
              <a:latin typeface="Happy Monkey"/>
              <a:ea typeface="Happy Monkey"/>
              <a:cs typeface="Happy Monkey"/>
              <a:sym typeface="Happy Monkey"/>
            </a:endParaRPr>
          </a:p>
          <a:p>
            <a:pPr marL="457200" lvl="0" indent="0" algn="l" rtl="0">
              <a:lnSpc>
                <a:spcPct val="150000"/>
              </a:lnSpc>
              <a:spcBef>
                <a:spcPts val="0"/>
              </a:spcBef>
              <a:spcAft>
                <a:spcPts val="0"/>
              </a:spcAft>
              <a:buNone/>
            </a:pPr>
            <a:endParaRPr sz="2000">
              <a:solidFill>
                <a:srgbClr val="274E13"/>
              </a:solidFill>
              <a:latin typeface="Happy Monkey"/>
              <a:ea typeface="Happy Monkey"/>
              <a:cs typeface="Happy Monkey"/>
              <a:sym typeface="Happy Monkey"/>
            </a:endParaRPr>
          </a:p>
          <a:p>
            <a:pPr marL="457200" lvl="0" indent="0" algn="l" rtl="0">
              <a:lnSpc>
                <a:spcPct val="150000"/>
              </a:lnSpc>
              <a:spcBef>
                <a:spcPts val="0"/>
              </a:spcBef>
              <a:spcAft>
                <a:spcPts val="0"/>
              </a:spcAft>
              <a:buNone/>
            </a:pPr>
            <a:endParaRPr sz="2000">
              <a:solidFill>
                <a:srgbClr val="274E13"/>
              </a:solidFill>
              <a:latin typeface="Happy Monkey"/>
              <a:ea typeface="Happy Monkey"/>
              <a:cs typeface="Happy Monkey"/>
              <a:sym typeface="Happy Monkey"/>
            </a:endParaRPr>
          </a:p>
          <a:p>
            <a:pPr marL="457200" lvl="0" indent="0" algn="l" rtl="0">
              <a:lnSpc>
                <a:spcPct val="150000"/>
              </a:lnSpc>
              <a:spcBef>
                <a:spcPts val="0"/>
              </a:spcBef>
              <a:spcAft>
                <a:spcPts val="0"/>
              </a:spcAft>
              <a:buNone/>
            </a:pPr>
            <a:endParaRPr sz="2000">
              <a:solidFill>
                <a:srgbClr val="274E13"/>
              </a:solidFill>
              <a:latin typeface="Happy Monkey"/>
              <a:ea typeface="Happy Monkey"/>
              <a:cs typeface="Happy Monkey"/>
              <a:sym typeface="Happy Monkey"/>
            </a:endParaRPr>
          </a:p>
          <a:p>
            <a:pPr marL="457200" lvl="0" indent="0" algn="l" rtl="0">
              <a:lnSpc>
                <a:spcPct val="150000"/>
              </a:lnSpc>
              <a:spcBef>
                <a:spcPts val="0"/>
              </a:spcBef>
              <a:spcAft>
                <a:spcPts val="0"/>
              </a:spcAft>
              <a:buNone/>
            </a:pPr>
            <a:endParaRPr sz="2000">
              <a:solidFill>
                <a:srgbClr val="274E13"/>
              </a:solidFill>
              <a:latin typeface="Happy Monkey"/>
              <a:ea typeface="Happy Monkey"/>
              <a:cs typeface="Happy Monkey"/>
              <a:sym typeface="Happy Monkey"/>
            </a:endParaRPr>
          </a:p>
          <a:p>
            <a:pPr marL="457200" lvl="0" indent="0" algn="l" rtl="0">
              <a:lnSpc>
                <a:spcPct val="115000"/>
              </a:lnSpc>
              <a:spcBef>
                <a:spcPts val="0"/>
              </a:spcBef>
              <a:spcAft>
                <a:spcPts val="0"/>
              </a:spcAft>
              <a:buNone/>
            </a:pPr>
            <a:r>
              <a:rPr lang="en" sz="2000">
                <a:solidFill>
                  <a:srgbClr val="274E13"/>
                </a:solidFill>
                <a:latin typeface="Happy Monkey"/>
                <a:ea typeface="Happy Monkey"/>
                <a:cs typeface="Happy Monkey"/>
                <a:sym typeface="Happy Monkey"/>
              </a:rPr>
              <a:t>What are the benefits of having trees in our community, home, school, etc?</a:t>
            </a:r>
            <a:endParaRPr sz="2000">
              <a:solidFill>
                <a:srgbClr val="274E13"/>
              </a:solidFill>
              <a:latin typeface="Happy Monkey"/>
              <a:ea typeface="Happy Monkey"/>
              <a:cs typeface="Happy Monkey"/>
              <a:sym typeface="Happy Monkey"/>
            </a:endParaRPr>
          </a:p>
          <a:p>
            <a:pPr marL="0" lvl="0" indent="0" algn="l" rtl="0">
              <a:spcBef>
                <a:spcPts val="0"/>
              </a:spcBef>
              <a:spcAft>
                <a:spcPts val="0"/>
              </a:spcAft>
              <a:buNone/>
            </a:pPr>
            <a:endParaRPr>
              <a:solidFill>
                <a:srgbClr val="274E13"/>
              </a:solidFill>
            </a:endParaRPr>
          </a:p>
        </p:txBody>
      </p:sp>
      <p:graphicFrame>
        <p:nvGraphicFramePr>
          <p:cNvPr id="66" name="Google Shape;66;p15"/>
          <p:cNvGraphicFramePr/>
          <p:nvPr/>
        </p:nvGraphicFramePr>
        <p:xfrm>
          <a:off x="870325" y="2167275"/>
          <a:ext cx="3000000" cy="3000000"/>
        </p:xfrm>
        <a:graphic>
          <a:graphicData uri="http://schemas.openxmlformats.org/drawingml/2006/table">
            <a:tbl>
              <a:tblPr>
                <a:noFill/>
                <a:tableStyleId>{F2B0C193-9180-4148-99F1-82E36773C15D}</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650750">
                <a:tc>
                  <a:txBody>
                    <a:bodyPr/>
                    <a:lstStyle/>
                    <a:p>
                      <a:pPr marL="0" lvl="0" indent="0" algn="ctr" rtl="0">
                        <a:spcBef>
                          <a:spcPts val="0"/>
                        </a:spcBef>
                        <a:spcAft>
                          <a:spcPts val="0"/>
                        </a:spcAft>
                        <a:buNone/>
                      </a:pPr>
                      <a:r>
                        <a:rPr lang="en" sz="1800" b="1">
                          <a:solidFill>
                            <a:srgbClr val="783F04"/>
                          </a:solidFill>
                          <a:latin typeface="Shadows Into Light Two"/>
                          <a:ea typeface="Shadows Into Light Two"/>
                          <a:cs typeface="Shadows Into Light Two"/>
                          <a:sym typeface="Shadows Into Light Two"/>
                        </a:rPr>
                        <a:t>What I think</a:t>
                      </a:r>
                      <a:endParaRPr sz="1800" b="1">
                        <a:solidFill>
                          <a:srgbClr val="783F04"/>
                        </a:solidFill>
                        <a:latin typeface="Shadows Into Light Two"/>
                        <a:ea typeface="Shadows Into Light Two"/>
                        <a:cs typeface="Shadows Into Light Two"/>
                        <a:sym typeface="Shadows Into Light Two"/>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rgbClr val="783F04"/>
                          </a:solidFill>
                          <a:latin typeface="Shadows Into Light Two"/>
                          <a:ea typeface="Shadows Into Light Two"/>
                          <a:cs typeface="Shadows Into Light Two"/>
                          <a:sym typeface="Shadows Into Light Two"/>
                        </a:rPr>
                        <a:t>What my partner thinks</a:t>
                      </a:r>
                      <a:endParaRPr sz="1800" b="1">
                        <a:solidFill>
                          <a:srgbClr val="783F04"/>
                        </a:solidFill>
                        <a:latin typeface="Shadows Into Light Two"/>
                        <a:ea typeface="Shadows Into Light Two"/>
                        <a:cs typeface="Shadows Into Light Two"/>
                        <a:sym typeface="Shadows Into Light Two"/>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rgbClr val="783F04"/>
                          </a:solidFill>
                          <a:latin typeface="Shadows Into Light Two"/>
                          <a:ea typeface="Shadows Into Light Two"/>
                          <a:cs typeface="Shadows Into Light Two"/>
                          <a:sym typeface="Shadows Into Light Two"/>
                        </a:rPr>
                        <a:t>What we will share</a:t>
                      </a:r>
                      <a:endParaRPr sz="1800" b="1">
                        <a:solidFill>
                          <a:srgbClr val="783F04"/>
                        </a:solidFill>
                        <a:latin typeface="Shadows Into Light Two"/>
                        <a:ea typeface="Shadows Into Light Two"/>
                        <a:cs typeface="Shadows Into Light Two"/>
                        <a:sym typeface="Shadows Into Light Two"/>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extLst>
                  <a:ext uri="{0D108BD9-81ED-4DB2-BD59-A6C34878D82A}">
                    <a16:rowId xmlns:a16="http://schemas.microsoft.com/office/drawing/2014/main" val="10000"/>
                  </a:ext>
                </a:extLst>
              </a:tr>
              <a:tr h="1382975">
                <a:tc>
                  <a:txBody>
                    <a:bodyPr/>
                    <a:lstStyle/>
                    <a:p>
                      <a:pPr marL="0" lvl="0" indent="0" algn="l" rtl="0">
                        <a:spcBef>
                          <a:spcPts val="0"/>
                        </a:spcBef>
                        <a:spcAft>
                          <a:spcPts val="0"/>
                        </a:spcAft>
                        <a:buNone/>
                      </a:pPr>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311700" y="233350"/>
            <a:ext cx="8520600" cy="572700"/>
          </a:xfrm>
          <a:prstGeom prst="rect">
            <a:avLst/>
          </a:prstGeom>
        </p:spPr>
        <p:txBody>
          <a:bodyPr spcFirstLastPara="1" wrap="square" lIns="91425" tIns="91425" rIns="91425" bIns="91425" anchor="t" anchorCtr="0">
            <a:normAutofit fontScale="90000"/>
          </a:bodyPr>
          <a:lstStyle/>
          <a:p>
            <a:pPr marL="457200" lvl="0" indent="0" algn="ctr" rtl="0">
              <a:lnSpc>
                <a:spcPct val="150000"/>
              </a:lnSpc>
              <a:spcBef>
                <a:spcPts val="0"/>
              </a:spcBef>
              <a:spcAft>
                <a:spcPts val="0"/>
              </a:spcAft>
              <a:buNone/>
            </a:pPr>
            <a:r>
              <a:rPr lang="en" b="1" u="sng">
                <a:solidFill>
                  <a:srgbClr val="274E13"/>
                </a:solidFill>
                <a:latin typeface="Happy Monkey"/>
                <a:ea typeface="Happy Monkey"/>
                <a:cs typeface="Happy Monkey"/>
                <a:sym typeface="Happy Monkey"/>
              </a:rPr>
              <a:t>Benefits of Trees</a:t>
            </a:r>
            <a:endParaRPr sz="2650" u="sng">
              <a:solidFill>
                <a:srgbClr val="274E13"/>
              </a:solidFill>
              <a:latin typeface="Happy Monkey"/>
              <a:ea typeface="Happy Monkey"/>
              <a:cs typeface="Happy Monkey"/>
              <a:sym typeface="Happy Monkey"/>
            </a:endParaRPr>
          </a:p>
          <a:p>
            <a:pPr marL="0" lvl="0" indent="0" algn="ctr" rtl="0">
              <a:spcBef>
                <a:spcPts val="0"/>
              </a:spcBef>
              <a:spcAft>
                <a:spcPts val="0"/>
              </a:spcAft>
              <a:buNone/>
            </a:pPr>
            <a:endParaRPr u="sng">
              <a:solidFill>
                <a:srgbClr val="274E13"/>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5"/>
        <p:cNvGrpSpPr/>
        <p:nvPr/>
      </p:nvGrpSpPr>
      <p:grpSpPr>
        <a:xfrm>
          <a:off x="0" y="0"/>
          <a:ext cx="0" cy="0"/>
          <a:chOff x="0" y="0"/>
          <a:chExt cx="0" cy="0"/>
        </a:xfrm>
      </p:grpSpPr>
      <p:sp>
        <p:nvSpPr>
          <p:cNvPr id="76" name="Google Shape;76;p17"/>
          <p:cNvSpPr txBox="1">
            <a:spLocks noGrp="1"/>
          </p:cNvSpPr>
          <p:nvPr>
            <p:ph type="title"/>
          </p:nvPr>
        </p:nvSpPr>
        <p:spPr>
          <a:xfrm>
            <a:off x="870850" y="207725"/>
            <a:ext cx="7671300" cy="5736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dirty="0">
                <a:solidFill>
                  <a:srgbClr val="274E13"/>
                </a:solidFill>
                <a:latin typeface="Happy Monkey"/>
                <a:ea typeface="Happy Monkey"/>
                <a:cs typeface="Happy Monkey"/>
                <a:sym typeface="Happy Monkey"/>
              </a:rPr>
              <a:t>Listen for benefits of trees and take notes</a:t>
            </a:r>
            <a:endParaRPr dirty="0">
              <a:solidFill>
                <a:srgbClr val="274E13"/>
              </a:solidFill>
              <a:latin typeface="Happy Monkey"/>
              <a:ea typeface="Happy Monkey"/>
              <a:cs typeface="Happy Monkey"/>
              <a:sym typeface="Happy Monkey"/>
            </a:endParaRPr>
          </a:p>
        </p:txBody>
      </p:sp>
      <p:pic>
        <p:nvPicPr>
          <p:cNvPr id="77" name="Google Shape;77;p17"/>
          <p:cNvPicPr preferRelativeResize="0"/>
          <p:nvPr/>
        </p:nvPicPr>
        <p:blipFill>
          <a:blip r:embed="rId4">
            <a:alphaModFix/>
          </a:blip>
          <a:stretch>
            <a:fillRect/>
          </a:stretch>
        </p:blipFill>
        <p:spPr>
          <a:xfrm>
            <a:off x="1986025" y="934900"/>
            <a:ext cx="5087850" cy="4110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1"/>
        <p:cNvGrpSpPr/>
        <p:nvPr/>
      </p:nvGrpSpPr>
      <p:grpSpPr>
        <a:xfrm>
          <a:off x="0" y="0"/>
          <a:ext cx="0" cy="0"/>
          <a:chOff x="0" y="0"/>
          <a:chExt cx="0" cy="0"/>
        </a:xfrm>
      </p:grpSpPr>
      <p:pic>
        <p:nvPicPr>
          <p:cNvPr id="82" name="Google Shape;82;p18" title="Be a Friend to Trees by Patricia Lauber">
            <a:hlinkClick r:id="rId4"/>
          </p:cNvPr>
          <p:cNvPicPr preferRelativeResize="0"/>
          <p:nvPr/>
        </p:nvPicPr>
        <p:blipFill>
          <a:blip r:embed="rId5">
            <a:alphaModFix/>
          </a:blip>
          <a:stretch>
            <a:fillRect/>
          </a:stretch>
        </p:blipFill>
        <p:spPr>
          <a:xfrm>
            <a:off x="723184" y="261893"/>
            <a:ext cx="7697632" cy="4154659"/>
          </a:xfrm>
          <a:prstGeom prst="rect">
            <a:avLst/>
          </a:prstGeom>
          <a:noFill/>
          <a:ln>
            <a:noFill/>
          </a:ln>
        </p:spPr>
      </p:pic>
      <p:sp>
        <p:nvSpPr>
          <p:cNvPr id="2" name="Google Shape;76;p17">
            <a:extLst>
              <a:ext uri="{FF2B5EF4-FFF2-40B4-BE49-F238E27FC236}">
                <a16:creationId xmlns:a16="http://schemas.microsoft.com/office/drawing/2014/main" id="{2B9D0CF3-E52A-C60C-1662-70FC7AC3B6F1}"/>
              </a:ext>
            </a:extLst>
          </p:cNvPr>
          <p:cNvSpPr txBox="1">
            <a:spLocks noGrp="1"/>
          </p:cNvSpPr>
          <p:nvPr>
            <p:ph type="title"/>
          </p:nvPr>
        </p:nvSpPr>
        <p:spPr>
          <a:xfrm>
            <a:off x="736350" y="4564923"/>
            <a:ext cx="7671300" cy="573600"/>
          </a:xfrm>
          <a:prstGeom prst="rect">
            <a:avLst/>
          </a:prstGeom>
        </p:spPr>
        <p:txBody>
          <a:bodyPr spcFirstLastPara="1" wrap="square" lIns="91425" tIns="91425" rIns="91425" bIns="91425" anchor="t" anchorCtr="0">
            <a:noAutofit/>
          </a:bodyPr>
          <a:lstStyle/>
          <a:p>
            <a:pPr lvl="0" algn="ctr"/>
            <a:r>
              <a:rPr lang="en-US" sz="1800" dirty="0">
                <a:solidFill>
                  <a:srgbClr val="274E13"/>
                </a:solidFill>
                <a:latin typeface="Happy Monkey"/>
                <a:ea typeface="Happy Monkey"/>
                <a:cs typeface="Happy Monkey"/>
                <a:sym typeface="Happy Monkey"/>
              </a:rPr>
              <a:t>Video Link: </a:t>
            </a:r>
            <a:r>
              <a:rPr lang="en-US" sz="1800" dirty="0">
                <a:solidFill>
                  <a:srgbClr val="274E13"/>
                </a:solidFill>
                <a:latin typeface="Happy Monkey"/>
                <a:ea typeface="Happy Monkey"/>
                <a:cs typeface="Happy Monkey"/>
                <a:sym typeface="Happy Monkey"/>
                <a:hlinkClick r:id="rId6"/>
              </a:rPr>
              <a:t>https://youtu.be/AJG9KAVRTYc</a:t>
            </a:r>
            <a:br>
              <a:rPr lang="en-US" sz="1800" dirty="0">
                <a:solidFill>
                  <a:srgbClr val="274E13"/>
                </a:solidFill>
                <a:latin typeface="Happy Monkey"/>
                <a:ea typeface="Happy Monkey"/>
                <a:cs typeface="Happy Monkey"/>
                <a:sym typeface="Happy Monkey"/>
              </a:rPr>
            </a:br>
            <a:endParaRPr sz="1800" dirty="0">
              <a:solidFill>
                <a:srgbClr val="274E13"/>
              </a:solidFill>
              <a:latin typeface="Happy Monkey"/>
              <a:ea typeface="Happy Monkey"/>
              <a:cs typeface="Happy Monkey"/>
              <a:sym typeface="Happy Monkey"/>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6"/>
        <p:cNvGrpSpPr/>
        <p:nvPr/>
      </p:nvGrpSpPr>
      <p:grpSpPr>
        <a:xfrm>
          <a:off x="0" y="0"/>
          <a:ext cx="0" cy="0"/>
          <a:chOff x="0" y="0"/>
          <a:chExt cx="0" cy="0"/>
        </a:xfrm>
      </p:grpSpPr>
      <p:sp>
        <p:nvSpPr>
          <p:cNvPr id="87" name="Google Shape;87;p19"/>
          <p:cNvSpPr txBox="1">
            <a:spLocks noGrp="1"/>
          </p:cNvSpPr>
          <p:nvPr>
            <p:ph type="title"/>
          </p:nvPr>
        </p:nvSpPr>
        <p:spPr>
          <a:xfrm>
            <a:off x="311700" y="24537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50000"/>
              </a:lnSpc>
              <a:spcBef>
                <a:spcPts val="0"/>
              </a:spcBef>
              <a:spcAft>
                <a:spcPts val="0"/>
              </a:spcAft>
              <a:buNone/>
            </a:pPr>
            <a:r>
              <a:rPr lang="en" b="1">
                <a:solidFill>
                  <a:srgbClr val="274E13"/>
                </a:solidFill>
                <a:latin typeface="Happy Monkey"/>
                <a:ea typeface="Happy Monkey"/>
                <a:cs typeface="Happy Monkey"/>
                <a:sym typeface="Happy Monkey"/>
              </a:rPr>
              <a:t>Brainstorm and Think-Pair-Share</a:t>
            </a:r>
            <a:endParaRPr b="1">
              <a:solidFill>
                <a:srgbClr val="274E13"/>
              </a:solidFill>
              <a:latin typeface="Happy Monkey"/>
              <a:ea typeface="Happy Monkey"/>
              <a:cs typeface="Happy Monkey"/>
              <a:sym typeface="Happy Monkey"/>
            </a:endParaRPr>
          </a:p>
          <a:p>
            <a:pPr marL="457200" lvl="0" indent="0" algn="l" rtl="0">
              <a:lnSpc>
                <a:spcPct val="115000"/>
              </a:lnSpc>
              <a:spcBef>
                <a:spcPts val="0"/>
              </a:spcBef>
              <a:spcAft>
                <a:spcPts val="0"/>
              </a:spcAft>
              <a:buNone/>
            </a:pPr>
            <a:r>
              <a:rPr lang="en" sz="2000">
                <a:solidFill>
                  <a:srgbClr val="274E13"/>
                </a:solidFill>
                <a:latin typeface="Happy Monkey"/>
                <a:ea typeface="Happy Monkey"/>
                <a:cs typeface="Happy Monkey"/>
                <a:sym typeface="Happy Monkey"/>
              </a:rPr>
              <a:t>Add to your chart. Did you learn about any new benefits?</a:t>
            </a:r>
            <a:endParaRPr sz="2000">
              <a:solidFill>
                <a:srgbClr val="274E13"/>
              </a:solidFill>
              <a:latin typeface="Happy Monkey"/>
              <a:ea typeface="Happy Monkey"/>
              <a:cs typeface="Happy Monkey"/>
              <a:sym typeface="Happy Monkey"/>
            </a:endParaRPr>
          </a:p>
          <a:p>
            <a:pPr marL="457200" lvl="0" indent="0" algn="l" rtl="0">
              <a:lnSpc>
                <a:spcPct val="115000"/>
              </a:lnSpc>
              <a:spcBef>
                <a:spcPts val="0"/>
              </a:spcBef>
              <a:spcAft>
                <a:spcPts val="0"/>
              </a:spcAft>
              <a:buNone/>
            </a:pPr>
            <a:r>
              <a:rPr lang="en" sz="2000">
                <a:solidFill>
                  <a:srgbClr val="274E13"/>
                </a:solidFill>
                <a:latin typeface="Happy Monkey"/>
                <a:ea typeface="Happy Monkey"/>
                <a:cs typeface="Happy Monkey"/>
                <a:sym typeface="Happy Monkey"/>
              </a:rPr>
              <a:t> </a:t>
            </a:r>
            <a:endParaRPr sz="2000">
              <a:solidFill>
                <a:srgbClr val="274E13"/>
              </a:solidFill>
              <a:latin typeface="Happy Monkey"/>
              <a:ea typeface="Happy Monkey"/>
              <a:cs typeface="Happy Monkey"/>
              <a:sym typeface="Happy Monkey"/>
            </a:endParaRPr>
          </a:p>
          <a:p>
            <a:pPr marL="457200" lvl="0" indent="0" algn="l" rtl="0">
              <a:lnSpc>
                <a:spcPct val="150000"/>
              </a:lnSpc>
              <a:spcBef>
                <a:spcPts val="0"/>
              </a:spcBef>
              <a:spcAft>
                <a:spcPts val="0"/>
              </a:spcAft>
              <a:buNone/>
            </a:pPr>
            <a:endParaRPr sz="2000">
              <a:solidFill>
                <a:srgbClr val="274E13"/>
              </a:solidFill>
              <a:latin typeface="Happy Monkey"/>
              <a:ea typeface="Happy Monkey"/>
              <a:cs typeface="Happy Monkey"/>
              <a:sym typeface="Happy Monkey"/>
            </a:endParaRPr>
          </a:p>
          <a:p>
            <a:pPr marL="457200" lvl="0" indent="0" algn="l" rtl="0">
              <a:lnSpc>
                <a:spcPct val="150000"/>
              </a:lnSpc>
              <a:spcBef>
                <a:spcPts val="0"/>
              </a:spcBef>
              <a:spcAft>
                <a:spcPts val="0"/>
              </a:spcAft>
              <a:buNone/>
            </a:pPr>
            <a:endParaRPr sz="2000">
              <a:solidFill>
                <a:srgbClr val="274E13"/>
              </a:solidFill>
              <a:latin typeface="Happy Monkey"/>
              <a:ea typeface="Happy Monkey"/>
              <a:cs typeface="Happy Monkey"/>
              <a:sym typeface="Happy Monkey"/>
            </a:endParaRPr>
          </a:p>
          <a:p>
            <a:pPr marL="457200" lvl="0" indent="0" algn="l" rtl="0">
              <a:lnSpc>
                <a:spcPct val="150000"/>
              </a:lnSpc>
              <a:spcBef>
                <a:spcPts val="0"/>
              </a:spcBef>
              <a:spcAft>
                <a:spcPts val="0"/>
              </a:spcAft>
              <a:buNone/>
            </a:pPr>
            <a:endParaRPr sz="2000">
              <a:solidFill>
                <a:srgbClr val="274E13"/>
              </a:solidFill>
              <a:latin typeface="Happy Monkey"/>
              <a:ea typeface="Happy Monkey"/>
              <a:cs typeface="Happy Monkey"/>
              <a:sym typeface="Happy Monkey"/>
            </a:endParaRPr>
          </a:p>
          <a:p>
            <a:pPr marL="457200" lvl="0" indent="0" algn="l" rtl="0">
              <a:lnSpc>
                <a:spcPct val="150000"/>
              </a:lnSpc>
              <a:spcBef>
                <a:spcPts val="0"/>
              </a:spcBef>
              <a:spcAft>
                <a:spcPts val="0"/>
              </a:spcAft>
              <a:buNone/>
            </a:pPr>
            <a:endParaRPr sz="2000">
              <a:solidFill>
                <a:srgbClr val="274E13"/>
              </a:solidFill>
              <a:latin typeface="Happy Monkey"/>
              <a:ea typeface="Happy Monkey"/>
              <a:cs typeface="Happy Monkey"/>
              <a:sym typeface="Happy Monkey"/>
            </a:endParaRPr>
          </a:p>
          <a:p>
            <a:pPr marL="457200" lvl="0" indent="0" algn="l" rtl="0">
              <a:lnSpc>
                <a:spcPct val="150000"/>
              </a:lnSpc>
              <a:spcBef>
                <a:spcPts val="0"/>
              </a:spcBef>
              <a:spcAft>
                <a:spcPts val="0"/>
              </a:spcAft>
              <a:buNone/>
            </a:pPr>
            <a:endParaRPr sz="2000">
              <a:solidFill>
                <a:srgbClr val="274E13"/>
              </a:solidFill>
              <a:latin typeface="Happy Monkey"/>
              <a:ea typeface="Happy Monkey"/>
              <a:cs typeface="Happy Monkey"/>
              <a:sym typeface="Happy Monkey"/>
            </a:endParaRPr>
          </a:p>
          <a:p>
            <a:pPr marL="457200" lvl="0" indent="0" algn="l" rtl="0">
              <a:lnSpc>
                <a:spcPct val="115000"/>
              </a:lnSpc>
              <a:spcBef>
                <a:spcPts val="0"/>
              </a:spcBef>
              <a:spcAft>
                <a:spcPts val="0"/>
              </a:spcAft>
              <a:buNone/>
            </a:pPr>
            <a:endParaRPr sz="2000">
              <a:solidFill>
                <a:srgbClr val="274E13"/>
              </a:solidFill>
              <a:latin typeface="Happy Monkey"/>
              <a:ea typeface="Happy Monkey"/>
              <a:cs typeface="Happy Monkey"/>
              <a:sym typeface="Happy Monkey"/>
            </a:endParaRPr>
          </a:p>
          <a:p>
            <a:pPr marL="457200" lvl="0" indent="0" algn="l" rtl="0">
              <a:lnSpc>
                <a:spcPct val="115000"/>
              </a:lnSpc>
              <a:spcBef>
                <a:spcPts val="0"/>
              </a:spcBef>
              <a:spcAft>
                <a:spcPts val="0"/>
              </a:spcAft>
              <a:buNone/>
            </a:pPr>
            <a:r>
              <a:rPr lang="en" sz="2000">
                <a:solidFill>
                  <a:srgbClr val="274E13"/>
                </a:solidFill>
                <a:latin typeface="Happy Monkey"/>
                <a:ea typeface="Happy Monkey"/>
                <a:cs typeface="Happy Monkey"/>
                <a:sym typeface="Happy Monkey"/>
              </a:rPr>
              <a:t>What are the benefits of having trees in our community, home, school, etc?</a:t>
            </a:r>
            <a:endParaRPr sz="2000">
              <a:solidFill>
                <a:srgbClr val="274E13"/>
              </a:solidFill>
              <a:latin typeface="Happy Monkey"/>
              <a:ea typeface="Happy Monkey"/>
              <a:cs typeface="Happy Monkey"/>
              <a:sym typeface="Happy Monkey"/>
            </a:endParaRPr>
          </a:p>
          <a:p>
            <a:pPr marL="0" lvl="0" indent="0" algn="l" rtl="0">
              <a:spcBef>
                <a:spcPts val="0"/>
              </a:spcBef>
              <a:spcAft>
                <a:spcPts val="0"/>
              </a:spcAft>
              <a:buNone/>
            </a:pPr>
            <a:endParaRPr>
              <a:solidFill>
                <a:srgbClr val="274E13"/>
              </a:solidFill>
            </a:endParaRPr>
          </a:p>
        </p:txBody>
      </p:sp>
      <p:graphicFrame>
        <p:nvGraphicFramePr>
          <p:cNvPr id="88" name="Google Shape;88;p19"/>
          <p:cNvGraphicFramePr/>
          <p:nvPr/>
        </p:nvGraphicFramePr>
        <p:xfrm>
          <a:off x="838200" y="1554888"/>
          <a:ext cx="3000000" cy="3000000"/>
        </p:xfrm>
        <a:graphic>
          <a:graphicData uri="http://schemas.openxmlformats.org/drawingml/2006/table">
            <a:tbl>
              <a:tblPr>
                <a:noFill/>
                <a:tableStyleId>{F2B0C193-9180-4148-99F1-82E36773C15D}</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650750">
                <a:tc>
                  <a:txBody>
                    <a:bodyPr/>
                    <a:lstStyle/>
                    <a:p>
                      <a:pPr marL="0" lvl="0" indent="0" algn="ctr" rtl="0">
                        <a:spcBef>
                          <a:spcPts val="0"/>
                        </a:spcBef>
                        <a:spcAft>
                          <a:spcPts val="0"/>
                        </a:spcAft>
                        <a:buNone/>
                      </a:pPr>
                      <a:r>
                        <a:rPr lang="en" sz="1800" b="1">
                          <a:solidFill>
                            <a:srgbClr val="783F04"/>
                          </a:solidFill>
                          <a:latin typeface="Shadows Into Light Two"/>
                          <a:ea typeface="Shadows Into Light Two"/>
                          <a:cs typeface="Shadows Into Light Two"/>
                          <a:sym typeface="Shadows Into Light Two"/>
                        </a:rPr>
                        <a:t>What I think</a:t>
                      </a:r>
                      <a:endParaRPr sz="1800" b="1">
                        <a:solidFill>
                          <a:srgbClr val="783F04"/>
                        </a:solidFill>
                        <a:latin typeface="Shadows Into Light Two"/>
                        <a:ea typeface="Shadows Into Light Two"/>
                        <a:cs typeface="Shadows Into Light Two"/>
                        <a:sym typeface="Shadows Into Light Two"/>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rgbClr val="783F04"/>
                          </a:solidFill>
                          <a:latin typeface="Shadows Into Light Two"/>
                          <a:ea typeface="Shadows Into Light Two"/>
                          <a:cs typeface="Shadows Into Light Two"/>
                          <a:sym typeface="Shadows Into Light Two"/>
                        </a:rPr>
                        <a:t>What my partner thinks</a:t>
                      </a:r>
                      <a:endParaRPr sz="1800" b="1">
                        <a:solidFill>
                          <a:srgbClr val="783F04"/>
                        </a:solidFill>
                        <a:latin typeface="Shadows Into Light Two"/>
                        <a:ea typeface="Shadows Into Light Two"/>
                        <a:cs typeface="Shadows Into Light Two"/>
                        <a:sym typeface="Shadows Into Light Two"/>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tc>
                  <a:txBody>
                    <a:bodyPr/>
                    <a:lstStyle/>
                    <a:p>
                      <a:pPr marL="0" lvl="0" indent="0" algn="ctr" rtl="0">
                        <a:spcBef>
                          <a:spcPts val="0"/>
                        </a:spcBef>
                        <a:spcAft>
                          <a:spcPts val="0"/>
                        </a:spcAft>
                        <a:buNone/>
                      </a:pPr>
                      <a:r>
                        <a:rPr lang="en" sz="1800" b="1">
                          <a:solidFill>
                            <a:srgbClr val="783F04"/>
                          </a:solidFill>
                          <a:latin typeface="Shadows Into Light Two"/>
                          <a:ea typeface="Shadows Into Light Two"/>
                          <a:cs typeface="Shadows Into Light Two"/>
                          <a:sym typeface="Shadows Into Light Two"/>
                        </a:rPr>
                        <a:t>What we will share</a:t>
                      </a:r>
                      <a:endParaRPr sz="1800" b="1">
                        <a:solidFill>
                          <a:srgbClr val="783F04"/>
                        </a:solidFill>
                        <a:latin typeface="Shadows Into Light Two"/>
                        <a:ea typeface="Shadows Into Light Two"/>
                        <a:cs typeface="Shadows Into Light Two"/>
                        <a:sym typeface="Shadows Into Light Two"/>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extLst>
                  <a:ext uri="{0D108BD9-81ED-4DB2-BD59-A6C34878D82A}">
                    <a16:rowId xmlns:a16="http://schemas.microsoft.com/office/drawing/2014/main" val="10000"/>
                  </a:ext>
                </a:extLst>
              </a:tr>
              <a:tr h="1382975">
                <a:tc>
                  <a:txBody>
                    <a:bodyPr/>
                    <a:lstStyle/>
                    <a:p>
                      <a:pPr marL="0" lvl="0" indent="0" algn="l" rtl="0">
                        <a:spcBef>
                          <a:spcPts val="0"/>
                        </a:spcBef>
                        <a:spcAft>
                          <a:spcPts val="0"/>
                        </a:spcAft>
                        <a:buNone/>
                      </a:pPr>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2"/>
        <p:cNvGrpSpPr/>
        <p:nvPr/>
      </p:nvGrpSpPr>
      <p:grpSpPr>
        <a:xfrm>
          <a:off x="0" y="0"/>
          <a:ext cx="0" cy="0"/>
          <a:chOff x="0" y="0"/>
          <a:chExt cx="0" cy="0"/>
        </a:xfrm>
      </p:grpSpPr>
      <p:sp>
        <p:nvSpPr>
          <p:cNvPr id="93" name="Google Shape;93;p20"/>
          <p:cNvSpPr txBox="1">
            <a:spLocks noGrp="1"/>
          </p:cNvSpPr>
          <p:nvPr>
            <p:ph type="subTitle" idx="1"/>
          </p:nvPr>
        </p:nvSpPr>
        <p:spPr>
          <a:xfrm>
            <a:off x="878675" y="120400"/>
            <a:ext cx="8100900" cy="704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b="1">
                <a:solidFill>
                  <a:srgbClr val="783F04"/>
                </a:solidFill>
                <a:latin typeface="Happy Monkey"/>
                <a:ea typeface="Happy Monkey"/>
                <a:cs typeface="Happy Monkey"/>
                <a:sym typeface="Happy Monkey"/>
              </a:rPr>
              <a:t>What happens when we don’t have trees?</a:t>
            </a:r>
            <a:endParaRPr b="1">
              <a:solidFill>
                <a:srgbClr val="783F04"/>
              </a:solidFill>
              <a:latin typeface="Happy Monkey"/>
              <a:ea typeface="Happy Monkey"/>
              <a:cs typeface="Happy Monkey"/>
              <a:sym typeface="Happy Monkey"/>
            </a:endParaRPr>
          </a:p>
        </p:txBody>
      </p:sp>
      <p:pic>
        <p:nvPicPr>
          <p:cNvPr id="94" name="Google Shape;94;p20" descr="a red circle with a red line through it on a white background (Provided by Tenor)"/>
          <p:cNvPicPr preferRelativeResize="0"/>
          <p:nvPr/>
        </p:nvPicPr>
        <p:blipFill>
          <a:blip r:embed="rId4">
            <a:alphaModFix/>
          </a:blip>
          <a:stretch>
            <a:fillRect/>
          </a:stretch>
        </p:blipFill>
        <p:spPr>
          <a:xfrm>
            <a:off x="152400" y="977500"/>
            <a:ext cx="3598075" cy="3598075"/>
          </a:xfrm>
          <a:prstGeom prst="rect">
            <a:avLst/>
          </a:prstGeom>
          <a:noFill/>
          <a:ln>
            <a:noFill/>
          </a:ln>
        </p:spPr>
      </p:pic>
      <p:graphicFrame>
        <p:nvGraphicFramePr>
          <p:cNvPr id="95" name="Google Shape;95;p20"/>
          <p:cNvGraphicFramePr/>
          <p:nvPr/>
        </p:nvGraphicFramePr>
        <p:xfrm>
          <a:off x="4385100" y="2390688"/>
          <a:ext cx="3000000" cy="3000000"/>
        </p:xfrm>
        <a:graphic>
          <a:graphicData uri="http://schemas.openxmlformats.org/drawingml/2006/table">
            <a:tbl>
              <a:tblPr>
                <a:noFill/>
                <a:tableStyleId>{F2B0C193-9180-4148-99F1-82E36773C15D}</a:tableStyleId>
              </a:tblPr>
              <a:tblGrid>
                <a:gridCol w="1512875">
                  <a:extLst>
                    <a:ext uri="{9D8B030D-6E8A-4147-A177-3AD203B41FA5}">
                      <a16:colId xmlns:a16="http://schemas.microsoft.com/office/drawing/2014/main" val="20000"/>
                    </a:ext>
                  </a:extLst>
                </a:gridCol>
                <a:gridCol w="1512875">
                  <a:extLst>
                    <a:ext uri="{9D8B030D-6E8A-4147-A177-3AD203B41FA5}">
                      <a16:colId xmlns:a16="http://schemas.microsoft.com/office/drawing/2014/main" val="20001"/>
                    </a:ext>
                  </a:extLst>
                </a:gridCol>
                <a:gridCol w="1512875">
                  <a:extLst>
                    <a:ext uri="{9D8B030D-6E8A-4147-A177-3AD203B41FA5}">
                      <a16:colId xmlns:a16="http://schemas.microsoft.com/office/drawing/2014/main" val="20002"/>
                    </a:ext>
                  </a:extLst>
                </a:gridCol>
              </a:tblGrid>
              <a:tr h="517025">
                <a:tc>
                  <a:txBody>
                    <a:bodyPr/>
                    <a:lstStyle/>
                    <a:p>
                      <a:pPr marL="0" lvl="0" indent="0" algn="ctr" rtl="0">
                        <a:spcBef>
                          <a:spcPts val="0"/>
                        </a:spcBef>
                        <a:spcAft>
                          <a:spcPts val="0"/>
                        </a:spcAft>
                        <a:buNone/>
                      </a:pPr>
                      <a:r>
                        <a:rPr lang="en" b="1">
                          <a:solidFill>
                            <a:srgbClr val="783F04"/>
                          </a:solidFill>
                          <a:latin typeface="Shadows Into Light Two"/>
                          <a:ea typeface="Shadows Into Light Two"/>
                          <a:cs typeface="Shadows Into Light Two"/>
                          <a:sym typeface="Shadows Into Light Two"/>
                        </a:rPr>
                        <a:t>What I think</a:t>
                      </a:r>
                      <a:endParaRPr b="1">
                        <a:solidFill>
                          <a:srgbClr val="783F04"/>
                        </a:solidFill>
                        <a:latin typeface="Shadows Into Light Two"/>
                        <a:ea typeface="Shadows Into Light Two"/>
                        <a:cs typeface="Shadows Into Light Two"/>
                        <a:sym typeface="Shadows Into Light Two"/>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tc>
                  <a:txBody>
                    <a:bodyPr/>
                    <a:lstStyle/>
                    <a:p>
                      <a:pPr marL="0" lvl="0" indent="0" algn="ctr" rtl="0">
                        <a:spcBef>
                          <a:spcPts val="0"/>
                        </a:spcBef>
                        <a:spcAft>
                          <a:spcPts val="0"/>
                        </a:spcAft>
                        <a:buNone/>
                      </a:pPr>
                      <a:r>
                        <a:rPr lang="en" b="1">
                          <a:solidFill>
                            <a:srgbClr val="783F04"/>
                          </a:solidFill>
                          <a:latin typeface="Shadows Into Light Two"/>
                          <a:ea typeface="Shadows Into Light Two"/>
                          <a:cs typeface="Shadows Into Light Two"/>
                          <a:sym typeface="Shadows Into Light Two"/>
                        </a:rPr>
                        <a:t>What my partner thinks</a:t>
                      </a:r>
                      <a:endParaRPr b="1">
                        <a:solidFill>
                          <a:srgbClr val="783F04"/>
                        </a:solidFill>
                        <a:latin typeface="Shadows Into Light Two"/>
                        <a:ea typeface="Shadows Into Light Two"/>
                        <a:cs typeface="Shadows Into Light Two"/>
                        <a:sym typeface="Shadows Into Light Two"/>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tc>
                  <a:txBody>
                    <a:bodyPr/>
                    <a:lstStyle/>
                    <a:p>
                      <a:pPr marL="0" lvl="0" indent="0" algn="ctr" rtl="0">
                        <a:spcBef>
                          <a:spcPts val="0"/>
                        </a:spcBef>
                        <a:spcAft>
                          <a:spcPts val="0"/>
                        </a:spcAft>
                        <a:buNone/>
                      </a:pPr>
                      <a:r>
                        <a:rPr lang="en" b="1">
                          <a:solidFill>
                            <a:srgbClr val="783F04"/>
                          </a:solidFill>
                          <a:latin typeface="Shadows Into Light Two"/>
                          <a:ea typeface="Shadows Into Light Two"/>
                          <a:cs typeface="Shadows Into Light Two"/>
                          <a:sym typeface="Shadows Into Light Two"/>
                        </a:rPr>
                        <a:t>What we will share</a:t>
                      </a:r>
                      <a:endParaRPr b="1">
                        <a:solidFill>
                          <a:srgbClr val="783F04"/>
                        </a:solidFill>
                        <a:latin typeface="Shadows Into Light Two"/>
                        <a:ea typeface="Shadows Into Light Two"/>
                        <a:cs typeface="Shadows Into Light Two"/>
                        <a:sym typeface="Shadows Into Light Two"/>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extLst>
                  <a:ext uri="{0D108BD9-81ED-4DB2-BD59-A6C34878D82A}">
                    <a16:rowId xmlns:a16="http://schemas.microsoft.com/office/drawing/2014/main" val="10000"/>
                  </a:ext>
                </a:extLst>
              </a:tr>
              <a:tr h="1098775">
                <a:tc>
                  <a:txBody>
                    <a:bodyPr/>
                    <a:lstStyle/>
                    <a:p>
                      <a:pPr marL="0" lvl="0" indent="0" algn="l" rtl="0">
                        <a:spcBef>
                          <a:spcPts val="0"/>
                        </a:spcBef>
                        <a:spcAft>
                          <a:spcPts val="0"/>
                        </a:spcAft>
                        <a:buNone/>
                      </a:pPr>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tc>
                  <a:txBody>
                    <a:bodyPr/>
                    <a:lstStyle/>
                    <a:p>
                      <a:pPr marL="0" lvl="0" indent="0" algn="l" rtl="0">
                        <a:spcBef>
                          <a:spcPts val="0"/>
                        </a:spcBef>
                        <a:spcAft>
                          <a:spcPts val="0"/>
                        </a:spcAft>
                        <a:buNone/>
                      </a:pPr>
                      <a:endParaRPr/>
                    </a:p>
                  </a:txBody>
                  <a:tcPr marL="91425" marR="91425" marT="91425" marB="91425">
                    <a:lnL w="19050" cap="flat" cmpd="sng">
                      <a:solidFill>
                        <a:srgbClr val="274E13"/>
                      </a:solidFill>
                      <a:prstDash val="solid"/>
                      <a:round/>
                      <a:headEnd type="none" w="sm" len="sm"/>
                      <a:tailEnd type="none" w="sm" len="sm"/>
                    </a:lnL>
                    <a:lnR w="19050" cap="flat" cmpd="sng">
                      <a:solidFill>
                        <a:srgbClr val="274E13"/>
                      </a:solidFill>
                      <a:prstDash val="solid"/>
                      <a:round/>
                      <a:headEnd type="none" w="sm" len="sm"/>
                      <a:tailEnd type="none" w="sm" len="sm"/>
                    </a:lnR>
                    <a:lnT w="19050" cap="flat" cmpd="sng">
                      <a:solidFill>
                        <a:srgbClr val="274E13"/>
                      </a:solidFill>
                      <a:prstDash val="solid"/>
                      <a:round/>
                      <a:headEnd type="none" w="sm" len="sm"/>
                      <a:tailEnd type="none" w="sm" len="sm"/>
                    </a:lnT>
                    <a:lnB w="19050" cap="flat" cmpd="sng">
                      <a:solidFill>
                        <a:srgbClr val="274E13"/>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96" name="Google Shape;96;p20"/>
          <p:cNvSpPr txBox="1">
            <a:spLocks noGrp="1"/>
          </p:cNvSpPr>
          <p:nvPr>
            <p:ph type="subTitle" idx="1"/>
          </p:nvPr>
        </p:nvSpPr>
        <p:spPr>
          <a:xfrm>
            <a:off x="3750475" y="825100"/>
            <a:ext cx="5520900" cy="704700"/>
          </a:xfrm>
          <a:prstGeom prst="rect">
            <a:avLst/>
          </a:prstGeom>
        </p:spPr>
        <p:txBody>
          <a:bodyPr spcFirstLastPara="1" wrap="square" lIns="91425" tIns="91425" rIns="91425" bIns="91425" anchor="t" anchorCtr="0">
            <a:noAutofit/>
          </a:bodyPr>
          <a:lstStyle/>
          <a:p>
            <a:pPr marL="0" lvl="0" indent="0" algn="ctr" rtl="0">
              <a:lnSpc>
                <a:spcPct val="80000"/>
              </a:lnSpc>
              <a:spcBef>
                <a:spcPts val="0"/>
              </a:spcBef>
              <a:spcAft>
                <a:spcPts val="0"/>
              </a:spcAft>
              <a:buNone/>
            </a:pPr>
            <a:r>
              <a:rPr lang="en" sz="1500" b="1">
                <a:solidFill>
                  <a:srgbClr val="783F04"/>
                </a:solidFill>
                <a:latin typeface="Happy Monkey"/>
                <a:ea typeface="Happy Monkey"/>
                <a:cs typeface="Happy Monkey"/>
                <a:sym typeface="Happy Monkey"/>
              </a:rPr>
              <a:t>Create a new T-P-S chart in your journal and answer the question. </a:t>
            </a:r>
            <a:endParaRPr sz="1500" b="1">
              <a:solidFill>
                <a:srgbClr val="783F04"/>
              </a:solidFill>
              <a:latin typeface="Happy Monkey"/>
              <a:ea typeface="Happy Monkey"/>
              <a:cs typeface="Happy Monkey"/>
              <a:sym typeface="Happy Monkey"/>
            </a:endParaRPr>
          </a:p>
          <a:p>
            <a:pPr marL="0" lvl="0" indent="0" algn="ctr" rtl="0">
              <a:lnSpc>
                <a:spcPct val="80000"/>
              </a:lnSpc>
              <a:spcBef>
                <a:spcPts val="0"/>
              </a:spcBef>
              <a:spcAft>
                <a:spcPts val="0"/>
              </a:spcAft>
              <a:buNone/>
            </a:pPr>
            <a:endParaRPr sz="1500" b="1">
              <a:solidFill>
                <a:srgbClr val="783F04"/>
              </a:solidFill>
              <a:latin typeface="Happy Monkey"/>
              <a:ea typeface="Happy Monkey"/>
              <a:cs typeface="Happy Monkey"/>
              <a:sym typeface="Happy Monkey"/>
            </a:endParaRPr>
          </a:p>
          <a:p>
            <a:pPr marL="0" lvl="0" indent="0" algn="ctr" rtl="0">
              <a:lnSpc>
                <a:spcPct val="80000"/>
              </a:lnSpc>
              <a:spcBef>
                <a:spcPts val="0"/>
              </a:spcBef>
              <a:spcAft>
                <a:spcPts val="0"/>
              </a:spcAft>
              <a:buNone/>
            </a:pPr>
            <a:r>
              <a:rPr lang="en" sz="1500" b="1">
                <a:solidFill>
                  <a:srgbClr val="783F04"/>
                </a:solidFill>
                <a:latin typeface="Happy Monkey"/>
                <a:ea typeface="Happy Monkey"/>
                <a:cs typeface="Happy Monkey"/>
                <a:sym typeface="Happy Monkey"/>
              </a:rPr>
              <a:t>Write your responses first, then share with partner.</a:t>
            </a:r>
            <a:endParaRPr sz="1500" b="1">
              <a:solidFill>
                <a:srgbClr val="783F04"/>
              </a:solidFill>
              <a:latin typeface="Happy Monkey"/>
              <a:ea typeface="Happy Monkey"/>
              <a:cs typeface="Happy Monkey"/>
              <a:sym typeface="Happy Monkey"/>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311700" y="233350"/>
            <a:ext cx="8520600" cy="572700"/>
          </a:xfrm>
          <a:prstGeom prst="rect">
            <a:avLst/>
          </a:prstGeom>
        </p:spPr>
        <p:txBody>
          <a:bodyPr spcFirstLastPara="1" wrap="square" lIns="91425" tIns="91425" rIns="91425" bIns="91425" anchor="t" anchorCtr="0">
            <a:normAutofit fontScale="90000"/>
          </a:bodyPr>
          <a:lstStyle/>
          <a:p>
            <a:pPr marL="457200" lvl="0" indent="0" algn="ctr" rtl="0">
              <a:lnSpc>
                <a:spcPct val="150000"/>
              </a:lnSpc>
              <a:spcBef>
                <a:spcPts val="0"/>
              </a:spcBef>
              <a:spcAft>
                <a:spcPts val="0"/>
              </a:spcAft>
              <a:buNone/>
            </a:pPr>
            <a:r>
              <a:rPr lang="en" b="1" u="sng">
                <a:solidFill>
                  <a:srgbClr val="274E13"/>
                </a:solidFill>
                <a:latin typeface="Happy Monkey"/>
                <a:ea typeface="Happy Monkey"/>
                <a:cs typeface="Happy Monkey"/>
                <a:sym typeface="Happy Monkey"/>
              </a:rPr>
              <a:t>What Happens Without Trees</a:t>
            </a:r>
            <a:endParaRPr sz="2650" u="sng">
              <a:solidFill>
                <a:srgbClr val="274E13"/>
              </a:solidFill>
              <a:latin typeface="Happy Monkey"/>
              <a:ea typeface="Happy Monkey"/>
              <a:cs typeface="Happy Monkey"/>
              <a:sym typeface="Happy Monkey"/>
            </a:endParaRPr>
          </a:p>
          <a:p>
            <a:pPr marL="0" lvl="0" indent="0" algn="ctr" rtl="0">
              <a:spcBef>
                <a:spcPts val="0"/>
              </a:spcBef>
              <a:spcAft>
                <a:spcPts val="0"/>
              </a:spcAft>
              <a:buNone/>
            </a:pPr>
            <a:endParaRPr u="sng">
              <a:solidFill>
                <a:srgbClr val="274E1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311700" y="-171764"/>
            <a:ext cx="8520600" cy="572700"/>
          </a:xfrm>
          <a:prstGeom prst="rect">
            <a:avLst/>
          </a:prstGeom>
        </p:spPr>
        <p:txBody>
          <a:bodyPr spcFirstLastPara="1" wrap="square" lIns="91425" tIns="91425" rIns="91425" bIns="91425" anchor="t" anchorCtr="0">
            <a:normAutofit fontScale="90000"/>
          </a:bodyPr>
          <a:lstStyle/>
          <a:p>
            <a:pPr marL="457200" lvl="0" indent="0" algn="ctr" rtl="0">
              <a:lnSpc>
                <a:spcPct val="150000"/>
              </a:lnSpc>
              <a:spcBef>
                <a:spcPts val="0"/>
              </a:spcBef>
              <a:spcAft>
                <a:spcPts val="0"/>
              </a:spcAft>
              <a:buNone/>
            </a:pPr>
            <a:r>
              <a:rPr lang="en" b="1" u="sng" dirty="0">
                <a:solidFill>
                  <a:srgbClr val="274E13"/>
                </a:solidFill>
                <a:latin typeface="Happy Monkey"/>
                <a:ea typeface="Happy Monkey"/>
                <a:cs typeface="Happy Monkey"/>
                <a:sym typeface="Happy Monkey"/>
              </a:rPr>
              <a:t>Urban Heat Islands</a:t>
            </a:r>
            <a:endParaRPr sz="2650" u="sng" dirty="0">
              <a:solidFill>
                <a:srgbClr val="274E13"/>
              </a:solidFill>
              <a:latin typeface="Happy Monkey"/>
              <a:ea typeface="Happy Monkey"/>
              <a:cs typeface="Happy Monkey"/>
              <a:sym typeface="Happy Monkey"/>
            </a:endParaRPr>
          </a:p>
          <a:p>
            <a:pPr marL="0" lvl="0" indent="0" algn="ctr" rtl="0">
              <a:spcBef>
                <a:spcPts val="0"/>
              </a:spcBef>
              <a:spcAft>
                <a:spcPts val="0"/>
              </a:spcAft>
              <a:buNone/>
            </a:pPr>
            <a:endParaRPr u="sng" dirty="0">
              <a:solidFill>
                <a:srgbClr val="274E13"/>
              </a:solidFill>
            </a:endParaRPr>
          </a:p>
        </p:txBody>
      </p:sp>
      <p:pic>
        <p:nvPicPr>
          <p:cNvPr id="107" name="Google Shape;107;p22" descr="Extreme heat threatens human health and infrastructure in cities like Boston and around the world.  Learn about the factors that make some neighborhoods hotter than others during extreme heat events, and how green spaces can help us keep these areas cooler and safer as temperatures rise. &#10;&#10;Gain insight into the ways climate change is affecting all of us, right NOW, and see how you can make a difference. &#10;Find a new way to think about climate action at http://www.mos.org/climate&#10;&#10; #UrbanHeatIslands #MOSclimate #MuseumOfScience #ScienceForAll #ClimateAction #ClimateChange" title="Urban Heat Island Effect">
            <a:hlinkClick r:id="rId4"/>
          </p:cNvPr>
          <p:cNvPicPr preferRelativeResize="0"/>
          <p:nvPr/>
        </p:nvPicPr>
        <p:blipFill>
          <a:blip r:embed="rId5">
            <a:alphaModFix/>
          </a:blip>
          <a:stretch>
            <a:fillRect/>
          </a:stretch>
        </p:blipFill>
        <p:spPr>
          <a:xfrm>
            <a:off x="966262" y="543525"/>
            <a:ext cx="7211475" cy="4056450"/>
          </a:xfrm>
          <a:prstGeom prst="rect">
            <a:avLst/>
          </a:prstGeom>
          <a:noFill/>
          <a:ln>
            <a:noFill/>
          </a:ln>
        </p:spPr>
      </p:pic>
      <p:sp>
        <p:nvSpPr>
          <p:cNvPr id="2" name="Google Shape;76;p17">
            <a:extLst>
              <a:ext uri="{FF2B5EF4-FFF2-40B4-BE49-F238E27FC236}">
                <a16:creationId xmlns:a16="http://schemas.microsoft.com/office/drawing/2014/main" id="{296CF8ED-F31F-6A58-E2EB-EE1A5007191D}"/>
              </a:ext>
            </a:extLst>
          </p:cNvPr>
          <p:cNvSpPr txBox="1">
            <a:spLocks/>
          </p:cNvSpPr>
          <p:nvPr/>
        </p:nvSpPr>
        <p:spPr>
          <a:xfrm>
            <a:off x="663329" y="4627950"/>
            <a:ext cx="7817340" cy="573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9pPr>
          </a:lstStyle>
          <a:p>
            <a:pPr algn="ctr"/>
            <a:r>
              <a:rPr lang="en-US" sz="1800" dirty="0">
                <a:solidFill>
                  <a:srgbClr val="274E13"/>
                </a:solidFill>
                <a:latin typeface="Happy Monkey"/>
                <a:ea typeface="Happy Monkey"/>
                <a:cs typeface="Happy Monkey"/>
                <a:sym typeface="Happy Monkey"/>
              </a:rPr>
              <a:t>Video Link: </a:t>
            </a:r>
            <a:r>
              <a:rPr lang="en-US" sz="1800" dirty="0">
                <a:solidFill>
                  <a:srgbClr val="274E13"/>
                </a:solidFill>
                <a:latin typeface="Happy Monkey"/>
                <a:ea typeface="Happy Monkey"/>
                <a:cs typeface="Happy Monkey"/>
                <a:sym typeface="Happy Monkey"/>
                <a:hlinkClick r:id="rId6"/>
              </a:rPr>
              <a:t>https://youtu.be/304Eo7Ux_wE?si=5IuUIV0aBjB6esMq</a:t>
            </a:r>
            <a:endParaRPr lang="en-US" sz="1800" dirty="0">
              <a:solidFill>
                <a:srgbClr val="274E13"/>
              </a:solidFill>
              <a:latin typeface="Happy Monkey"/>
              <a:ea typeface="Happy Monkey"/>
              <a:cs typeface="Happy Monkey"/>
              <a:sym typeface="Happy Monkey"/>
            </a:endParaRPr>
          </a:p>
          <a:p>
            <a:pPr algn="ctr"/>
            <a:endParaRPr lang="en-US" sz="1800" dirty="0">
              <a:solidFill>
                <a:srgbClr val="274E13"/>
              </a:solidFill>
              <a:latin typeface="Happy Monkey"/>
              <a:ea typeface="Happy Monkey"/>
              <a:cs typeface="Happy Monkey"/>
              <a:sym typeface="Happy Monkey"/>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23"/>
          <p:cNvSpPr txBox="1">
            <a:spLocks noGrp="1"/>
          </p:cNvSpPr>
          <p:nvPr>
            <p:ph type="title"/>
          </p:nvPr>
        </p:nvSpPr>
        <p:spPr>
          <a:xfrm>
            <a:off x="311700" y="233350"/>
            <a:ext cx="8520600" cy="572700"/>
          </a:xfrm>
          <a:prstGeom prst="rect">
            <a:avLst/>
          </a:prstGeom>
        </p:spPr>
        <p:txBody>
          <a:bodyPr spcFirstLastPara="1" wrap="square" lIns="91425" tIns="91425" rIns="91425" bIns="91425" anchor="t" anchorCtr="0">
            <a:normAutofit fontScale="90000"/>
          </a:bodyPr>
          <a:lstStyle/>
          <a:p>
            <a:pPr marL="457200" lvl="0" indent="0" algn="ctr" rtl="0">
              <a:lnSpc>
                <a:spcPct val="150000"/>
              </a:lnSpc>
              <a:spcBef>
                <a:spcPts val="0"/>
              </a:spcBef>
              <a:spcAft>
                <a:spcPts val="0"/>
              </a:spcAft>
              <a:buNone/>
            </a:pPr>
            <a:r>
              <a:rPr lang="en" b="1" u="sng">
                <a:solidFill>
                  <a:srgbClr val="274E13"/>
                </a:solidFill>
                <a:latin typeface="Happy Monkey"/>
                <a:ea typeface="Happy Monkey"/>
                <a:cs typeface="Happy Monkey"/>
                <a:sym typeface="Happy Monkey"/>
              </a:rPr>
              <a:t>NASA: What is an Urban Heat Island?</a:t>
            </a:r>
            <a:endParaRPr u="sng">
              <a:solidFill>
                <a:srgbClr val="274E13"/>
              </a:solidFill>
            </a:endParaRPr>
          </a:p>
        </p:txBody>
      </p:sp>
      <p:sp>
        <p:nvSpPr>
          <p:cNvPr id="113" name="Google Shape;113;p23"/>
          <p:cNvSpPr txBox="1"/>
          <p:nvPr/>
        </p:nvSpPr>
        <p:spPr>
          <a:xfrm>
            <a:off x="2938400" y="3021775"/>
            <a:ext cx="3700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783F04"/>
                </a:solidFill>
                <a:latin typeface="Happy Monkey"/>
                <a:ea typeface="Happy Monkey"/>
                <a:cs typeface="Happy Monkey"/>
                <a:sym typeface="Happy Monkey"/>
              </a:rPr>
              <a:t>Read and annotate the text. </a:t>
            </a:r>
            <a:endParaRPr sz="1800" b="1">
              <a:solidFill>
                <a:srgbClr val="783F04"/>
              </a:solidFill>
              <a:latin typeface="Happy Monkey"/>
              <a:ea typeface="Happy Monkey"/>
              <a:cs typeface="Happy Monkey"/>
              <a:sym typeface="Happy Monkey"/>
            </a:endParaRPr>
          </a:p>
        </p:txBody>
      </p:sp>
      <p:pic>
        <p:nvPicPr>
          <p:cNvPr id="114" name="Google Shape;114;p23" title="Screenshot 2026-07-06 at 5.17.47 PM.png"/>
          <p:cNvPicPr preferRelativeResize="0"/>
          <p:nvPr/>
        </p:nvPicPr>
        <p:blipFill>
          <a:blip r:embed="rId4">
            <a:alphaModFix/>
          </a:blip>
          <a:stretch>
            <a:fillRect/>
          </a:stretch>
        </p:blipFill>
        <p:spPr>
          <a:xfrm>
            <a:off x="2667000" y="806050"/>
            <a:ext cx="3972198" cy="1995498"/>
          </a:xfrm>
          <a:prstGeom prst="rect">
            <a:avLst/>
          </a:prstGeom>
          <a:noFill/>
          <a:ln>
            <a:noFill/>
          </a:ln>
        </p:spPr>
      </p:pic>
      <p:pic>
        <p:nvPicPr>
          <p:cNvPr id="115" name="Google Shape;115;p23"/>
          <p:cNvPicPr preferRelativeResize="0"/>
          <p:nvPr/>
        </p:nvPicPr>
        <p:blipFill rotWithShape="1">
          <a:blip r:embed="rId5">
            <a:alphaModFix/>
          </a:blip>
          <a:srcRect l="7790" t="10002" r="13600" b="8750"/>
          <a:stretch/>
        </p:blipFill>
        <p:spPr>
          <a:xfrm>
            <a:off x="6782075" y="2095500"/>
            <a:ext cx="2193100" cy="29289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311700" y="233350"/>
            <a:ext cx="8520600" cy="572700"/>
          </a:xfrm>
          <a:prstGeom prst="rect">
            <a:avLst/>
          </a:prstGeom>
        </p:spPr>
        <p:txBody>
          <a:bodyPr spcFirstLastPara="1" wrap="square" lIns="91425" tIns="91425" rIns="91425" bIns="91425" anchor="t" anchorCtr="0">
            <a:normAutofit fontScale="90000"/>
          </a:bodyPr>
          <a:lstStyle/>
          <a:p>
            <a:pPr marL="457200" lvl="0" indent="0" algn="ctr" rtl="0">
              <a:lnSpc>
                <a:spcPct val="150000"/>
              </a:lnSpc>
              <a:spcBef>
                <a:spcPts val="0"/>
              </a:spcBef>
              <a:spcAft>
                <a:spcPts val="0"/>
              </a:spcAft>
              <a:buNone/>
            </a:pPr>
            <a:r>
              <a:rPr lang="en" b="1" u="sng">
                <a:solidFill>
                  <a:srgbClr val="274E13"/>
                </a:solidFill>
                <a:latin typeface="Happy Monkey"/>
                <a:ea typeface="Happy Monkey"/>
                <a:cs typeface="Happy Monkey"/>
                <a:sym typeface="Happy Monkey"/>
              </a:rPr>
              <a:t>What is an Urban Heat Island? How can we help?</a:t>
            </a:r>
            <a:endParaRPr u="sng">
              <a:solidFill>
                <a:srgbClr val="274E13"/>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125" name="Google Shape;125;p25"/>
          <p:cNvSpPr txBox="1">
            <a:spLocks noGrp="1"/>
          </p:cNvSpPr>
          <p:nvPr>
            <p:ph type="title"/>
          </p:nvPr>
        </p:nvSpPr>
        <p:spPr>
          <a:xfrm>
            <a:off x="311700" y="221425"/>
            <a:ext cx="8520600" cy="572700"/>
          </a:xfrm>
          <a:prstGeom prst="rect">
            <a:avLst/>
          </a:prstGeom>
        </p:spPr>
        <p:txBody>
          <a:bodyPr spcFirstLastPara="1" wrap="square" lIns="91425" tIns="91425" rIns="91425" bIns="91425" anchor="t" anchorCtr="0">
            <a:normAutofit fontScale="90000"/>
          </a:bodyPr>
          <a:lstStyle/>
          <a:p>
            <a:pPr marL="457200" lvl="0" indent="0" algn="ctr" rtl="0">
              <a:lnSpc>
                <a:spcPct val="150000"/>
              </a:lnSpc>
              <a:spcBef>
                <a:spcPts val="0"/>
              </a:spcBef>
              <a:spcAft>
                <a:spcPts val="0"/>
              </a:spcAft>
              <a:buNone/>
            </a:pPr>
            <a:r>
              <a:rPr lang="en" b="1" u="sng">
                <a:solidFill>
                  <a:srgbClr val="274E13"/>
                </a:solidFill>
                <a:latin typeface="Happy Monkey"/>
                <a:ea typeface="Happy Monkey"/>
                <a:cs typeface="Happy Monkey"/>
                <a:sym typeface="Happy Monkey"/>
                <a:hlinkClick r:id="rId4">
                  <a:extLst>
                    <a:ext uri="{A12FA001-AC4F-418D-AE19-62706E023703}">
                      <ahyp:hlinkClr xmlns:ahyp="http://schemas.microsoft.com/office/drawing/2018/hyperlinkcolor" val="tx"/>
                    </a:ext>
                  </a:extLst>
                </a:hlinkClick>
              </a:rPr>
              <a:t>Tree Equity</a:t>
            </a:r>
            <a:endParaRPr u="sng">
              <a:solidFill>
                <a:srgbClr val="274E13"/>
              </a:solidFill>
            </a:endParaRPr>
          </a:p>
        </p:txBody>
      </p:sp>
      <p:pic>
        <p:nvPicPr>
          <p:cNvPr id="126" name="Google Shape;126;p25"/>
          <p:cNvPicPr preferRelativeResize="0"/>
          <p:nvPr/>
        </p:nvPicPr>
        <p:blipFill>
          <a:blip r:embed="rId5">
            <a:alphaModFix/>
          </a:blip>
          <a:stretch>
            <a:fillRect/>
          </a:stretch>
        </p:blipFill>
        <p:spPr>
          <a:xfrm>
            <a:off x="164325" y="976288"/>
            <a:ext cx="2550326" cy="2550326"/>
          </a:xfrm>
          <a:prstGeom prst="rect">
            <a:avLst/>
          </a:prstGeom>
          <a:noFill/>
          <a:ln>
            <a:noFill/>
          </a:ln>
        </p:spPr>
      </p:pic>
      <p:pic>
        <p:nvPicPr>
          <p:cNvPr id="127" name="Google Shape;127;p25" title="Screenshot 2026-07-07 at 4.27.41 PM.png"/>
          <p:cNvPicPr preferRelativeResize="0"/>
          <p:nvPr/>
        </p:nvPicPr>
        <p:blipFill rotWithShape="1">
          <a:blip r:embed="rId6">
            <a:alphaModFix/>
          </a:blip>
          <a:srcRect t="6647"/>
          <a:stretch/>
        </p:blipFill>
        <p:spPr>
          <a:xfrm>
            <a:off x="3699450" y="976300"/>
            <a:ext cx="4615149" cy="3764750"/>
          </a:xfrm>
          <a:prstGeom prst="rect">
            <a:avLst/>
          </a:prstGeom>
          <a:noFill/>
          <a:ln>
            <a:noFill/>
          </a:ln>
        </p:spPr>
      </p:pic>
      <p:sp>
        <p:nvSpPr>
          <p:cNvPr id="128" name="Google Shape;128;p25"/>
          <p:cNvSpPr txBox="1"/>
          <p:nvPr/>
        </p:nvSpPr>
        <p:spPr>
          <a:xfrm>
            <a:off x="261950" y="3526625"/>
            <a:ext cx="6858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4C1130"/>
                </a:solidFill>
              </a:rPr>
              <a:t>What is our tree equity score?</a:t>
            </a:r>
            <a:endParaRPr sz="1800" b="1">
              <a:solidFill>
                <a:srgbClr val="4C1130"/>
              </a:solidFill>
            </a:endParaRPr>
          </a:p>
          <a:p>
            <a:pPr marL="0" lvl="0" indent="0" algn="l" rtl="0">
              <a:spcBef>
                <a:spcPts val="0"/>
              </a:spcBef>
              <a:spcAft>
                <a:spcPts val="0"/>
              </a:spcAft>
              <a:buNone/>
            </a:pPr>
            <a:r>
              <a:rPr lang="en" sz="1800" b="1">
                <a:solidFill>
                  <a:srgbClr val="4C1130"/>
                </a:solidFill>
              </a:rPr>
              <a:t>What does it mean?</a:t>
            </a:r>
            <a:endParaRPr sz="1800" b="1">
              <a:solidFill>
                <a:srgbClr val="4C113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2"/>
        <p:cNvGrpSpPr/>
        <p:nvPr/>
      </p:nvGrpSpPr>
      <p:grpSpPr>
        <a:xfrm>
          <a:off x="0" y="0"/>
          <a:ext cx="0" cy="0"/>
          <a:chOff x="0" y="0"/>
          <a:chExt cx="0" cy="0"/>
        </a:xfrm>
      </p:grpSpPr>
      <p:sp>
        <p:nvSpPr>
          <p:cNvPr id="133" name="Google Shape;133;p26"/>
          <p:cNvSpPr txBox="1">
            <a:spLocks noGrp="1"/>
          </p:cNvSpPr>
          <p:nvPr>
            <p:ph type="title"/>
          </p:nvPr>
        </p:nvSpPr>
        <p:spPr>
          <a:xfrm>
            <a:off x="311700" y="233350"/>
            <a:ext cx="8520600" cy="572700"/>
          </a:xfrm>
          <a:prstGeom prst="rect">
            <a:avLst/>
          </a:prstGeom>
        </p:spPr>
        <p:txBody>
          <a:bodyPr spcFirstLastPara="1" wrap="square" lIns="91425" tIns="91425" rIns="91425" bIns="91425" anchor="t" anchorCtr="0">
            <a:noAutofit/>
          </a:bodyPr>
          <a:lstStyle/>
          <a:p>
            <a:pPr marL="457200" lvl="0" indent="0" algn="ctr" rtl="0">
              <a:lnSpc>
                <a:spcPct val="150000"/>
              </a:lnSpc>
              <a:spcBef>
                <a:spcPts val="0"/>
              </a:spcBef>
              <a:spcAft>
                <a:spcPts val="0"/>
              </a:spcAft>
              <a:buNone/>
            </a:pPr>
            <a:r>
              <a:rPr lang="en" sz="2400" b="1">
                <a:solidFill>
                  <a:srgbClr val="274E13"/>
                </a:solidFill>
                <a:latin typeface="Happy Monkey"/>
                <a:ea typeface="Happy Monkey"/>
                <a:cs typeface="Happy Monkey"/>
                <a:sym typeface="Happy Monkey"/>
              </a:rPr>
              <a:t>Next time…</a:t>
            </a:r>
            <a:endParaRPr sz="2400" b="1">
              <a:solidFill>
                <a:srgbClr val="274E13"/>
              </a:solidFill>
              <a:latin typeface="Happy Monkey"/>
              <a:ea typeface="Happy Monkey"/>
              <a:cs typeface="Happy Monkey"/>
              <a:sym typeface="Happy Monkey"/>
            </a:endParaRPr>
          </a:p>
          <a:p>
            <a:pPr marL="457200" lvl="0" indent="0" algn="ctr" rtl="0">
              <a:lnSpc>
                <a:spcPct val="150000"/>
              </a:lnSpc>
              <a:spcBef>
                <a:spcPts val="0"/>
              </a:spcBef>
              <a:spcAft>
                <a:spcPts val="0"/>
              </a:spcAft>
              <a:buNone/>
            </a:pPr>
            <a:endParaRPr sz="2400" b="1">
              <a:solidFill>
                <a:srgbClr val="274E13"/>
              </a:solidFill>
              <a:latin typeface="Happy Monkey"/>
              <a:ea typeface="Happy Monkey"/>
              <a:cs typeface="Happy Monkey"/>
              <a:sym typeface="Happy Monkey"/>
            </a:endParaRPr>
          </a:p>
          <a:p>
            <a:pPr marL="457200" lvl="0" indent="0" algn="ctr" rtl="0">
              <a:lnSpc>
                <a:spcPct val="150000"/>
              </a:lnSpc>
              <a:spcBef>
                <a:spcPts val="0"/>
              </a:spcBef>
              <a:spcAft>
                <a:spcPts val="0"/>
              </a:spcAft>
              <a:buNone/>
            </a:pPr>
            <a:r>
              <a:rPr lang="en" sz="2400" b="1">
                <a:solidFill>
                  <a:srgbClr val="274E13"/>
                </a:solidFill>
                <a:latin typeface="Happy Monkey"/>
                <a:ea typeface="Happy Monkey"/>
                <a:cs typeface="Happy Monkey"/>
                <a:sym typeface="Happy Monkey"/>
              </a:rPr>
              <a:t>What do you think is involved in measuring tree canopy/shade cover?</a:t>
            </a:r>
            <a:endParaRPr sz="2400" b="1" u="sng">
              <a:solidFill>
                <a:srgbClr val="274E13"/>
              </a:solidFill>
              <a:latin typeface="Happy Monkey"/>
              <a:ea typeface="Happy Monkey"/>
              <a:cs typeface="Happy Monkey"/>
              <a:sym typeface="Happy Monkey"/>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375</Words>
  <Application>Microsoft Macintosh PowerPoint</Application>
  <PresentationFormat>On-screen Show (16:9)</PresentationFormat>
  <Paragraphs>65</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Happy Monkey</vt:lpstr>
      <vt:lpstr>Shadows Into Light Two</vt:lpstr>
      <vt:lpstr>Simple Light</vt:lpstr>
      <vt:lpstr>Be a Friend to Trees</vt:lpstr>
      <vt:lpstr>Objectives In this lesson I will… Understand the value and benefits of tree services  Describe the causes and effects of heat islands in urban areas Explain tree equity scores and their importance </vt:lpstr>
      <vt:lpstr>Brainstorm and Think-Pair-Share Create a T-P-S chart in your journal. Answer the question on your own first. Then discuss with your partner and record your partner’s answers.        What are the benefits of having trees in our community, home, school, etc? </vt:lpstr>
      <vt:lpstr>Benefits of Trees </vt:lpstr>
      <vt:lpstr>Listen for benefits of trees and take notes</vt:lpstr>
      <vt:lpstr>Video Link: https://youtu.be/AJG9KAVRTYc </vt:lpstr>
      <vt:lpstr>Brainstorm and Think-Pair-Share Add to your chart. Did you learn about any new benefits?         What are the benefits of having trees in our community, home, school, etc? </vt:lpstr>
      <vt:lpstr>PowerPoint Presentation</vt:lpstr>
      <vt:lpstr>What Happens Without Trees </vt:lpstr>
      <vt:lpstr>Urban Heat Islands </vt:lpstr>
      <vt:lpstr>NASA: What is an Urban Heat Island?</vt:lpstr>
      <vt:lpstr>What is an Urban Heat Island? How can we help?</vt:lpstr>
      <vt:lpstr>Tree Equity</vt:lpstr>
      <vt:lpstr>Next time…  What do you think is involved in measuring tree canopy/shade cover?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Munoz, Evelyn - (emunoz1)</cp:lastModifiedBy>
  <cp:revision>1</cp:revision>
  <dcterms:modified xsi:type="dcterms:W3CDTF">2026-10-21T21:28:09Z</dcterms:modified>
</cp:coreProperties>
</file>